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2" r:id="rId1"/>
    <p:sldMasterId id="2147484560" r:id="rId2"/>
    <p:sldMasterId id="2147484561" r:id="rId3"/>
  </p:sldMasterIdLst>
  <p:notesMasterIdLst>
    <p:notesMasterId r:id="rId183"/>
  </p:notesMasterIdLst>
  <p:handoutMasterIdLst>
    <p:handoutMasterId r:id="rId184"/>
  </p:handoutMasterIdLst>
  <p:sldIdLst>
    <p:sldId id="1226" r:id="rId4"/>
    <p:sldId id="1385" r:id="rId5"/>
    <p:sldId id="1386" r:id="rId6"/>
    <p:sldId id="1387" r:id="rId7"/>
    <p:sldId id="1388" r:id="rId8"/>
    <p:sldId id="1389" r:id="rId9"/>
    <p:sldId id="861" r:id="rId10"/>
    <p:sldId id="1233" r:id="rId11"/>
    <p:sldId id="1234" r:id="rId12"/>
    <p:sldId id="1235" r:id="rId13"/>
    <p:sldId id="1186" r:id="rId14"/>
    <p:sldId id="1187" r:id="rId15"/>
    <p:sldId id="1236" r:id="rId16"/>
    <p:sldId id="1237" r:id="rId17"/>
    <p:sldId id="1238" r:id="rId18"/>
    <p:sldId id="1239" r:id="rId19"/>
    <p:sldId id="1240" r:id="rId20"/>
    <p:sldId id="1241" r:id="rId21"/>
    <p:sldId id="1242" r:id="rId22"/>
    <p:sldId id="1243" r:id="rId23"/>
    <p:sldId id="1244" r:id="rId24"/>
    <p:sldId id="1245" r:id="rId25"/>
    <p:sldId id="1188" r:id="rId26"/>
    <p:sldId id="1246" r:id="rId27"/>
    <p:sldId id="1247" r:id="rId28"/>
    <p:sldId id="1248" r:id="rId29"/>
    <p:sldId id="1249" r:id="rId30"/>
    <p:sldId id="1250" r:id="rId31"/>
    <p:sldId id="1251" r:id="rId32"/>
    <p:sldId id="1252" r:id="rId33"/>
    <p:sldId id="1253" r:id="rId34"/>
    <p:sldId id="1254" r:id="rId35"/>
    <p:sldId id="1255" r:id="rId36"/>
    <p:sldId id="1256" r:id="rId37"/>
    <p:sldId id="1257" r:id="rId38"/>
    <p:sldId id="1258" r:id="rId39"/>
    <p:sldId id="1259" r:id="rId40"/>
    <p:sldId id="1260" r:id="rId41"/>
    <p:sldId id="1264" r:id="rId42"/>
    <p:sldId id="1261" r:id="rId43"/>
    <p:sldId id="1190" r:id="rId44"/>
    <p:sldId id="1191" r:id="rId45"/>
    <p:sldId id="1192" r:id="rId46"/>
    <p:sldId id="1193" r:id="rId47"/>
    <p:sldId id="1194" r:id="rId48"/>
    <p:sldId id="1195" r:id="rId49"/>
    <p:sldId id="1196" r:id="rId50"/>
    <p:sldId id="1262" r:id="rId51"/>
    <p:sldId id="1263" r:id="rId52"/>
    <p:sldId id="1265" r:id="rId53"/>
    <p:sldId id="1266" r:id="rId54"/>
    <p:sldId id="1267" r:id="rId55"/>
    <p:sldId id="1268" r:id="rId56"/>
    <p:sldId id="1269" r:id="rId57"/>
    <p:sldId id="1270" r:id="rId58"/>
    <p:sldId id="1271" r:id="rId59"/>
    <p:sldId id="1272" r:id="rId60"/>
    <p:sldId id="1273" r:id="rId61"/>
    <p:sldId id="1274" r:id="rId62"/>
    <p:sldId id="1275" r:id="rId63"/>
    <p:sldId id="1276" r:id="rId64"/>
    <p:sldId id="1277" r:id="rId65"/>
    <p:sldId id="1278" r:id="rId66"/>
    <p:sldId id="1279" r:id="rId67"/>
    <p:sldId id="1280" r:id="rId68"/>
    <p:sldId id="1281" r:id="rId69"/>
    <p:sldId id="1282" r:id="rId70"/>
    <p:sldId id="1283" r:id="rId71"/>
    <p:sldId id="1284" r:id="rId72"/>
    <p:sldId id="1285" r:id="rId73"/>
    <p:sldId id="1286" r:id="rId74"/>
    <p:sldId id="1287" r:id="rId75"/>
    <p:sldId id="1288" r:id="rId76"/>
    <p:sldId id="1289" r:id="rId77"/>
    <p:sldId id="1290" r:id="rId78"/>
    <p:sldId id="1291" r:id="rId79"/>
    <p:sldId id="1292" r:id="rId80"/>
    <p:sldId id="1293" r:id="rId81"/>
    <p:sldId id="1294" r:id="rId82"/>
    <p:sldId id="1295" r:id="rId83"/>
    <p:sldId id="1296" r:id="rId84"/>
    <p:sldId id="1297" r:id="rId85"/>
    <p:sldId id="1299" r:id="rId86"/>
    <p:sldId id="1298" r:id="rId87"/>
    <p:sldId id="1300" r:id="rId88"/>
    <p:sldId id="1301" r:id="rId89"/>
    <p:sldId id="1302" r:id="rId90"/>
    <p:sldId id="1303" r:id="rId91"/>
    <p:sldId id="1304" r:id="rId92"/>
    <p:sldId id="1305" r:id="rId93"/>
    <p:sldId id="1306" r:id="rId94"/>
    <p:sldId id="1307" r:id="rId95"/>
    <p:sldId id="1308" r:id="rId96"/>
    <p:sldId id="1309" r:id="rId97"/>
    <p:sldId id="1310" r:id="rId98"/>
    <p:sldId id="1311" r:id="rId99"/>
    <p:sldId id="1312" r:id="rId100"/>
    <p:sldId id="1313" r:id="rId101"/>
    <p:sldId id="1314" r:id="rId102"/>
    <p:sldId id="1315" r:id="rId103"/>
    <p:sldId id="1317" r:id="rId104"/>
    <p:sldId id="1316" r:id="rId105"/>
    <p:sldId id="1318" r:id="rId106"/>
    <p:sldId id="1211" r:id="rId107"/>
    <p:sldId id="1212" r:id="rId108"/>
    <p:sldId id="1213" r:id="rId109"/>
    <p:sldId id="1214" r:id="rId110"/>
    <p:sldId id="1215" r:id="rId111"/>
    <p:sldId id="1216" r:id="rId112"/>
    <p:sldId id="1217" r:id="rId113"/>
    <p:sldId id="1218" r:id="rId114"/>
    <p:sldId id="1219" r:id="rId115"/>
    <p:sldId id="1319" r:id="rId116"/>
    <p:sldId id="1320" r:id="rId117"/>
    <p:sldId id="1354" r:id="rId118"/>
    <p:sldId id="1321" r:id="rId119"/>
    <p:sldId id="1322" r:id="rId120"/>
    <p:sldId id="1323" r:id="rId121"/>
    <p:sldId id="1324" r:id="rId122"/>
    <p:sldId id="1325" r:id="rId123"/>
    <p:sldId id="1326" r:id="rId124"/>
    <p:sldId id="1327" r:id="rId125"/>
    <p:sldId id="1328" r:id="rId126"/>
    <p:sldId id="1329" r:id="rId127"/>
    <p:sldId id="1330" r:id="rId128"/>
    <p:sldId id="1331" r:id="rId129"/>
    <p:sldId id="1332" r:id="rId130"/>
    <p:sldId id="1333" r:id="rId131"/>
    <p:sldId id="1334" r:id="rId132"/>
    <p:sldId id="1335" r:id="rId133"/>
    <p:sldId id="1336" r:id="rId134"/>
    <p:sldId id="1337" r:id="rId135"/>
    <p:sldId id="1338" r:id="rId136"/>
    <p:sldId id="1339" r:id="rId137"/>
    <p:sldId id="1340" r:id="rId138"/>
    <p:sldId id="1341" r:id="rId139"/>
    <p:sldId id="1342" r:id="rId140"/>
    <p:sldId id="1343" r:id="rId141"/>
    <p:sldId id="1344" r:id="rId142"/>
    <p:sldId id="1345" r:id="rId143"/>
    <p:sldId id="1346" r:id="rId144"/>
    <p:sldId id="1347" r:id="rId145"/>
    <p:sldId id="1348" r:id="rId146"/>
    <p:sldId id="1349" r:id="rId147"/>
    <p:sldId id="1350" r:id="rId148"/>
    <p:sldId id="1351" r:id="rId149"/>
    <p:sldId id="1352" r:id="rId150"/>
    <p:sldId id="1353" r:id="rId151"/>
    <p:sldId id="1224" r:id="rId152"/>
    <p:sldId id="1355" r:id="rId153"/>
    <p:sldId id="1356" r:id="rId154"/>
    <p:sldId id="1357" r:id="rId155"/>
    <p:sldId id="1358" r:id="rId156"/>
    <p:sldId id="1359" r:id="rId157"/>
    <p:sldId id="1360" r:id="rId158"/>
    <p:sldId id="1361" r:id="rId159"/>
    <p:sldId id="1362" r:id="rId160"/>
    <p:sldId id="1363" r:id="rId161"/>
    <p:sldId id="1364" r:id="rId162"/>
    <p:sldId id="1365" r:id="rId163"/>
    <p:sldId id="1366" r:id="rId164"/>
    <p:sldId id="1367" r:id="rId165"/>
    <p:sldId id="1368" r:id="rId166"/>
    <p:sldId id="1369" r:id="rId167"/>
    <p:sldId id="1370" r:id="rId168"/>
    <p:sldId id="1371" r:id="rId169"/>
    <p:sldId id="1372" r:id="rId170"/>
    <p:sldId id="1373" r:id="rId171"/>
    <p:sldId id="1374" r:id="rId172"/>
    <p:sldId id="1375" r:id="rId173"/>
    <p:sldId id="1376" r:id="rId174"/>
    <p:sldId id="1377" r:id="rId175"/>
    <p:sldId id="1378" r:id="rId176"/>
    <p:sldId id="1379" r:id="rId177"/>
    <p:sldId id="1381" r:id="rId178"/>
    <p:sldId id="1380" r:id="rId179"/>
    <p:sldId id="1382" r:id="rId180"/>
    <p:sldId id="1383" r:id="rId181"/>
    <p:sldId id="1384" r:id="rId182"/>
  </p:sldIdLst>
  <p:sldSz cx="9144000" cy="6858000" type="letter"/>
  <p:notesSz cx="7315200" cy="9601200"/>
  <p:defaultTextStyle>
    <a:defPPr>
      <a:defRPr lang="en-US"/>
    </a:defPPr>
    <a:lvl1pPr algn="l" rtl="0" fontAlgn="base">
      <a:spcBef>
        <a:spcPct val="0"/>
      </a:spcBef>
      <a:spcAft>
        <a:spcPct val="0"/>
      </a:spcAft>
      <a:defRPr sz="1600" kern="1200">
        <a:solidFill>
          <a:schemeClr val="hlink"/>
        </a:solidFill>
        <a:latin typeface="Arial" pitchFamily="34" charset="0"/>
        <a:ea typeface="宋体" pitchFamily="2" charset="-122"/>
        <a:cs typeface="+mn-cs"/>
      </a:defRPr>
    </a:lvl1pPr>
    <a:lvl2pPr marL="457200" algn="l" rtl="0" fontAlgn="base">
      <a:spcBef>
        <a:spcPct val="0"/>
      </a:spcBef>
      <a:spcAft>
        <a:spcPct val="0"/>
      </a:spcAft>
      <a:defRPr sz="1600" kern="1200">
        <a:solidFill>
          <a:schemeClr val="hlink"/>
        </a:solidFill>
        <a:latin typeface="Arial" pitchFamily="34" charset="0"/>
        <a:ea typeface="宋体" pitchFamily="2" charset="-122"/>
        <a:cs typeface="+mn-cs"/>
      </a:defRPr>
    </a:lvl2pPr>
    <a:lvl3pPr marL="914400" algn="l" rtl="0" fontAlgn="base">
      <a:spcBef>
        <a:spcPct val="0"/>
      </a:spcBef>
      <a:spcAft>
        <a:spcPct val="0"/>
      </a:spcAft>
      <a:defRPr sz="1600" kern="1200">
        <a:solidFill>
          <a:schemeClr val="hlink"/>
        </a:solidFill>
        <a:latin typeface="Arial" pitchFamily="34" charset="0"/>
        <a:ea typeface="宋体" pitchFamily="2" charset="-122"/>
        <a:cs typeface="+mn-cs"/>
      </a:defRPr>
    </a:lvl3pPr>
    <a:lvl4pPr marL="1371600" algn="l" rtl="0" fontAlgn="base">
      <a:spcBef>
        <a:spcPct val="0"/>
      </a:spcBef>
      <a:spcAft>
        <a:spcPct val="0"/>
      </a:spcAft>
      <a:defRPr sz="1600" kern="1200">
        <a:solidFill>
          <a:schemeClr val="hlink"/>
        </a:solidFill>
        <a:latin typeface="Arial" pitchFamily="34" charset="0"/>
        <a:ea typeface="宋体" pitchFamily="2" charset="-122"/>
        <a:cs typeface="+mn-cs"/>
      </a:defRPr>
    </a:lvl4pPr>
    <a:lvl5pPr marL="1828800" algn="l" rtl="0" fontAlgn="base">
      <a:spcBef>
        <a:spcPct val="0"/>
      </a:spcBef>
      <a:spcAft>
        <a:spcPct val="0"/>
      </a:spcAft>
      <a:defRPr sz="1600" kern="1200">
        <a:solidFill>
          <a:schemeClr val="hlink"/>
        </a:solidFill>
        <a:latin typeface="Arial" pitchFamily="34" charset="0"/>
        <a:ea typeface="宋体" pitchFamily="2" charset="-122"/>
        <a:cs typeface="+mn-cs"/>
      </a:defRPr>
    </a:lvl5pPr>
    <a:lvl6pPr marL="2286000" algn="l" defTabSz="914400" rtl="0" eaLnBrk="1" latinLnBrk="0" hangingPunct="1">
      <a:defRPr sz="1600" kern="1200">
        <a:solidFill>
          <a:schemeClr val="hlink"/>
        </a:solidFill>
        <a:latin typeface="Arial" pitchFamily="34" charset="0"/>
        <a:ea typeface="宋体" pitchFamily="2" charset="-122"/>
        <a:cs typeface="+mn-cs"/>
      </a:defRPr>
    </a:lvl6pPr>
    <a:lvl7pPr marL="2743200" algn="l" defTabSz="914400" rtl="0" eaLnBrk="1" latinLnBrk="0" hangingPunct="1">
      <a:defRPr sz="1600" kern="1200">
        <a:solidFill>
          <a:schemeClr val="hlink"/>
        </a:solidFill>
        <a:latin typeface="Arial" pitchFamily="34" charset="0"/>
        <a:ea typeface="宋体" pitchFamily="2" charset="-122"/>
        <a:cs typeface="+mn-cs"/>
      </a:defRPr>
    </a:lvl7pPr>
    <a:lvl8pPr marL="3200400" algn="l" defTabSz="914400" rtl="0" eaLnBrk="1" latinLnBrk="0" hangingPunct="1">
      <a:defRPr sz="1600" kern="1200">
        <a:solidFill>
          <a:schemeClr val="hlink"/>
        </a:solidFill>
        <a:latin typeface="Arial" pitchFamily="34" charset="0"/>
        <a:ea typeface="宋体" pitchFamily="2" charset="-122"/>
        <a:cs typeface="+mn-cs"/>
      </a:defRPr>
    </a:lvl8pPr>
    <a:lvl9pPr marL="3657600" algn="l" defTabSz="914400" rtl="0" eaLnBrk="1" latinLnBrk="0" hangingPunct="1">
      <a:defRPr sz="1600" kern="1200">
        <a:solidFill>
          <a:schemeClr val="hlink"/>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2B7"/>
    <a:srgbClr val="7B00E4"/>
    <a:srgbClr val="114FFB"/>
    <a:srgbClr val="FFC997"/>
    <a:srgbClr val="FFB862"/>
    <a:srgbClr val="55FC02"/>
    <a:srgbClr val="FBBA0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9" d="100"/>
          <a:sy n="79" d="100"/>
        </p:scale>
        <p:origin x="-894" y="264"/>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75" Type="http://schemas.openxmlformats.org/officeDocument/2006/relationships/slide" Target="slides/slide172.xml"/><Relationship Id="rId170" Type="http://schemas.openxmlformats.org/officeDocument/2006/relationships/slide" Target="slides/slide167.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181" Type="http://schemas.openxmlformats.org/officeDocument/2006/relationships/slide" Target="slides/slide178.xml"/><Relationship Id="rId186"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Arial" pitchFamily="34" charset="0"/>
              </a:defRPr>
            </a:lvl1pPr>
          </a:lstStyle>
          <a:p>
            <a:pPr>
              <a:defRPr/>
            </a:pPr>
            <a:endParaRPr lang="zh-CN" altLang="en-US"/>
          </a:p>
        </p:txBody>
      </p:sp>
      <p:sp>
        <p:nvSpPr>
          <p:cNvPr id="55299" name="Rectangle 3"/>
          <p:cNvSpPr>
            <a:spLocks noGrp="1" noChangeArrowheads="1"/>
          </p:cNvSpPr>
          <p:nvPr>
            <p:ph type="dt" sz="quarter"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defRPr>
            </a:lvl1pPr>
          </a:lstStyle>
          <a:p>
            <a:pPr>
              <a:defRPr/>
            </a:pPr>
            <a:fld id="{3B6E4D6D-C5E4-4124-A3C5-B10E2AAF0C56}" type="datetimeFigureOut">
              <a:rPr lang="zh-CN" altLang="en-US"/>
              <a:pPr>
                <a:defRPr/>
              </a:pPr>
              <a:t>2023/9/21</a:t>
            </a:fld>
            <a:endParaRPr lang="en-US" altLang="zh-CN"/>
          </a:p>
        </p:txBody>
      </p:sp>
      <p:sp>
        <p:nvSpPr>
          <p:cNvPr id="55300"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Arial" pitchFamily="34" charset="0"/>
              </a:defRPr>
            </a:lvl1pPr>
          </a:lstStyle>
          <a:p>
            <a:pPr>
              <a:defRPr/>
            </a:pPr>
            <a:endParaRPr lang="en-US" altLang="zh-CN"/>
          </a:p>
        </p:txBody>
      </p:sp>
      <p:sp>
        <p:nvSpPr>
          <p:cNvPr id="55301"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atin typeface="Arial" pitchFamily="34" charset="0"/>
              </a:defRPr>
            </a:lvl1pPr>
          </a:lstStyle>
          <a:p>
            <a:pPr>
              <a:defRPr/>
            </a:pPr>
            <a:fld id="{F0B9AAA0-921F-4EF8-8633-C7A5FA11C978}" type="slidenum">
              <a:rPr lang="zh-CN" altLang="en-US"/>
              <a:pPr>
                <a:defRPr/>
              </a:pPr>
              <a:t>‹#›</a:t>
            </a:fld>
            <a:endParaRPr lang="en-US" altLang="zh-CN"/>
          </a:p>
        </p:txBody>
      </p:sp>
    </p:spTree>
    <p:extLst>
      <p:ext uri="{BB962C8B-B14F-4D97-AF65-F5344CB8AC3E}">
        <p14:creationId xmlns:p14="http://schemas.microsoft.com/office/powerpoint/2010/main" val="2151454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7463" y="23813"/>
            <a:ext cx="31702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003" tIns="0" rIns="18003" bIns="0" numCol="1" anchor="t" anchorCtr="0" compatLnSpc="1">
            <a:prstTxWarp prst="textNoShape">
              <a:avLst/>
            </a:prstTxWarp>
          </a:bodyPr>
          <a:lstStyle>
            <a:lvl1pPr defTabSz="863600" eaLnBrk="0" hangingPunct="0">
              <a:defRPr sz="1000" i="1">
                <a:solidFill>
                  <a:schemeClr val="tx1"/>
                </a:solidFill>
                <a:latin typeface="Times New Roman" pitchFamily="18" charset="0"/>
              </a:defRPr>
            </a:lvl1pPr>
          </a:lstStyle>
          <a:p>
            <a:pPr>
              <a:defRPr/>
            </a:pPr>
            <a:endParaRPr lang="en-US"/>
          </a:p>
        </p:txBody>
      </p:sp>
      <p:sp>
        <p:nvSpPr>
          <p:cNvPr id="4099" name="Rectangle 3"/>
          <p:cNvSpPr>
            <a:spLocks noGrp="1" noChangeArrowheads="1"/>
          </p:cNvSpPr>
          <p:nvPr>
            <p:ph type="dt" idx="1"/>
          </p:nvPr>
        </p:nvSpPr>
        <p:spPr bwMode="auto">
          <a:xfrm>
            <a:off x="4162425" y="23813"/>
            <a:ext cx="31765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003" tIns="0" rIns="18003" bIns="0" numCol="1" anchor="t" anchorCtr="0" compatLnSpc="1">
            <a:prstTxWarp prst="textNoShape">
              <a:avLst/>
            </a:prstTxWarp>
          </a:bodyPr>
          <a:lstStyle>
            <a:lvl1pPr algn="r" defTabSz="863600" eaLnBrk="0" hangingPunct="0">
              <a:defRPr sz="1000" i="1">
                <a:solidFill>
                  <a:schemeClr val="tx1"/>
                </a:solidFill>
                <a:latin typeface="Times New Roman" pitchFamily="18" charset="0"/>
              </a:defRPr>
            </a:lvl1pPr>
          </a:lstStyle>
          <a:p>
            <a:pPr>
              <a:defRPr/>
            </a:pPr>
            <a:endParaRPr lang="en-US"/>
          </a:p>
        </p:txBody>
      </p:sp>
      <p:sp>
        <p:nvSpPr>
          <p:cNvPr id="4100" name="Rectangle 4"/>
          <p:cNvSpPr>
            <a:spLocks noGrp="1" noChangeArrowheads="1"/>
          </p:cNvSpPr>
          <p:nvPr>
            <p:ph type="ftr" sz="quarter" idx="4"/>
          </p:nvPr>
        </p:nvSpPr>
        <p:spPr bwMode="auto">
          <a:xfrm>
            <a:off x="-17463" y="9150350"/>
            <a:ext cx="31702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003" tIns="0" rIns="18003" bIns="0" numCol="1" anchor="b" anchorCtr="0" compatLnSpc="1">
            <a:prstTxWarp prst="textNoShape">
              <a:avLst/>
            </a:prstTxWarp>
          </a:bodyPr>
          <a:lstStyle>
            <a:lvl1pPr defTabSz="863600" eaLnBrk="0" hangingPunct="0">
              <a:defRPr sz="1000" i="1">
                <a:solidFill>
                  <a:schemeClr val="tx1"/>
                </a:solidFill>
                <a:latin typeface="Times New Roman" pitchFamily="18" charset="0"/>
              </a:defRPr>
            </a:lvl1pPr>
          </a:lstStyle>
          <a:p>
            <a:pPr>
              <a:defRPr/>
            </a:pPr>
            <a:r>
              <a:rPr lang="en-US"/>
              <a:t>C</a:t>
            </a:r>
          </a:p>
        </p:txBody>
      </p:sp>
      <p:sp>
        <p:nvSpPr>
          <p:cNvPr id="4101" name="Rectangle 5"/>
          <p:cNvSpPr>
            <a:spLocks noGrp="1" noChangeArrowheads="1"/>
          </p:cNvSpPr>
          <p:nvPr>
            <p:ph type="sldNum" sz="quarter" idx="5"/>
          </p:nvPr>
        </p:nvSpPr>
        <p:spPr bwMode="auto">
          <a:xfrm>
            <a:off x="4162425" y="9150350"/>
            <a:ext cx="31765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003" tIns="0" rIns="18003" bIns="0" numCol="1" anchor="b" anchorCtr="0" compatLnSpc="1">
            <a:prstTxWarp prst="textNoShape">
              <a:avLst/>
            </a:prstTxWarp>
          </a:bodyPr>
          <a:lstStyle>
            <a:lvl1pPr algn="r" defTabSz="863600" eaLnBrk="0" hangingPunct="0">
              <a:defRPr sz="1000" i="1">
                <a:solidFill>
                  <a:schemeClr val="tx1"/>
                </a:solidFill>
                <a:latin typeface="Times New Roman" pitchFamily="18" charset="0"/>
              </a:defRPr>
            </a:lvl1pPr>
          </a:lstStyle>
          <a:p>
            <a:pPr>
              <a:defRPr/>
            </a:pPr>
            <a:fld id="{0AD91CF7-7780-4928-AC8E-DE3ECE5CA1C9}" type="slidenum">
              <a:rPr lang="en-US"/>
              <a:pPr>
                <a:defRPr/>
              </a:pPr>
              <a:t>‹#›</a:t>
            </a:fld>
            <a:endParaRPr lang="en-US"/>
          </a:p>
        </p:txBody>
      </p:sp>
      <p:sp>
        <p:nvSpPr>
          <p:cNvPr id="57350" name="Rectangle 6"/>
          <p:cNvSpPr>
            <a:spLocks noChangeArrowheads="1"/>
          </p:cNvSpPr>
          <p:nvPr/>
        </p:nvSpPr>
        <p:spPr bwMode="auto">
          <a:xfrm>
            <a:off x="3254375" y="9148763"/>
            <a:ext cx="8080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16" tIns="46508" rIns="93016" bIns="46508">
            <a:spAutoFit/>
          </a:bodyPr>
          <a:lstStyle/>
          <a:p>
            <a:pPr algn="ctr" defTabSz="919163" eaLnBrk="0" hangingPunct="0">
              <a:lnSpc>
                <a:spcPct val="90000"/>
              </a:lnSpc>
            </a:pPr>
            <a:r>
              <a:rPr lang="en-US" altLang="zh-CN" sz="1300">
                <a:solidFill>
                  <a:schemeClr val="tx1"/>
                </a:solidFill>
              </a:rPr>
              <a:t>Page </a:t>
            </a:r>
            <a:fld id="{0C5606A5-32E0-4C00-95EB-B77B08E00FD8}" type="slidenum">
              <a:rPr lang="en-US" altLang="zh-CN" sz="1300">
                <a:solidFill>
                  <a:schemeClr val="tx1"/>
                </a:solidFill>
              </a:rPr>
              <a:pPr algn="ctr" defTabSz="919163" eaLnBrk="0" hangingPunct="0">
                <a:lnSpc>
                  <a:spcPct val="90000"/>
                </a:lnSpc>
              </a:pPr>
              <a:t>‹#›</a:t>
            </a:fld>
            <a:endParaRPr lang="en-US" altLang="zh-CN" sz="1300">
              <a:solidFill>
                <a:schemeClr val="tx1"/>
              </a:solidFill>
            </a:endParaRPr>
          </a:p>
        </p:txBody>
      </p:sp>
      <p:sp>
        <p:nvSpPr>
          <p:cNvPr id="57351" name="Rectangle 7"/>
          <p:cNvSpPr>
            <a:spLocks noGrp="1" noRot="1" noChangeAspect="1" noChangeArrowheads="1"/>
          </p:cNvSpPr>
          <p:nvPr>
            <p:ph type="sldImg" idx="2"/>
          </p:nvPr>
        </p:nvSpPr>
        <p:spPr bwMode="auto">
          <a:xfrm>
            <a:off x="1527175" y="923925"/>
            <a:ext cx="4260850"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4" name="Rectangle 8"/>
          <p:cNvSpPr>
            <a:spLocks noGrp="1" noChangeArrowheads="1"/>
          </p:cNvSpPr>
          <p:nvPr>
            <p:ph type="body" sz="quarter" idx="3"/>
          </p:nvPr>
        </p:nvSpPr>
        <p:spPr bwMode="auto">
          <a:xfrm>
            <a:off x="974725" y="4559300"/>
            <a:ext cx="536575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7517" tIns="48008" rIns="97517" bIns="48008"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112771371"/>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Arial" pitchFamily="34" charset="0"/>
        <a:ea typeface="MS PGothic" pitchFamily="34" charset="-128"/>
        <a:cs typeface="+mn-cs"/>
      </a:defRPr>
    </a:lvl1pPr>
    <a:lvl2pPr marL="457200" algn="l" rtl="0" eaLnBrk="0" fontAlgn="base" hangingPunct="0">
      <a:lnSpc>
        <a:spcPct val="90000"/>
      </a:lnSpc>
      <a:spcBef>
        <a:spcPct val="40000"/>
      </a:spcBef>
      <a:spcAft>
        <a:spcPct val="0"/>
      </a:spcAft>
      <a:defRPr sz="1200" kern="1200">
        <a:solidFill>
          <a:schemeClr val="tx1"/>
        </a:solidFill>
        <a:latin typeface="Arial" pitchFamily="34" charset="0"/>
        <a:ea typeface="MS PGothic" pitchFamily="34"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pitchFamily="34" charset="0"/>
        <a:ea typeface="MS PGothic" pitchFamily="34"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pitchFamily="34" charset="0"/>
        <a:ea typeface="MS PGothic" pitchFamily="34"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pitchFamily="34"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258888" y="720725"/>
            <a:ext cx="4799012" cy="3598863"/>
          </a:xfrm>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8371" name="Rectangle 3"/>
          <p:cNvSpPr>
            <a:spLocks noGrp="1" noChangeArrowheads="1"/>
          </p:cNvSpPr>
          <p:nvPr>
            <p:ph type="body" idx="1"/>
          </p:nvPr>
        </p:nvSpPr>
        <p:spPr>
          <a:xfrm>
            <a:off x="731838" y="4560888"/>
            <a:ext cx="5851525" cy="4321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404" tIns="48702" rIns="97404" bIns="48702"/>
          <a:lstStyle/>
          <a:p>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466" name="Rectangle 2"/>
          <p:cNvSpPr>
            <a:spLocks noGrp="1" noRot="1" noChangeAspect="1" noChangeArrowheads="1"/>
          </p:cNvSpPr>
          <p:nvPr>
            <p:ph type="sldImg"/>
          </p:nvPr>
        </p:nvSpPr>
        <p:spPr bwMode="auto">
          <a:xfrm>
            <a:off x="1157288" y="585788"/>
            <a:ext cx="4556125" cy="3416300"/>
          </a:xfrm>
          <a:prstGeom prst="rect">
            <a:avLst/>
          </a:prstGeom>
          <a:solidFill>
            <a:srgbClr val="FFFFFF"/>
          </a:solidFill>
          <a:ln>
            <a:solidFill>
              <a:srgbClr val="000000"/>
            </a:solidFill>
            <a:miter lim="800000"/>
            <a:headEnd/>
            <a:tailEnd/>
          </a:ln>
        </p:spPr>
      </p:sp>
      <p:sp>
        <p:nvSpPr>
          <p:cNvPr id="2110467" name="Rectangle 3"/>
          <p:cNvSpPr>
            <a:spLocks noGrp="1" noChangeArrowheads="1"/>
          </p:cNvSpPr>
          <p:nvPr>
            <p:ph type="body" idx="1"/>
          </p:nvPr>
        </p:nvSpPr>
        <p:spPr bwMode="auto">
          <a:xfrm>
            <a:off x="516212" y="4342781"/>
            <a:ext cx="5909289" cy="4115111"/>
          </a:xfrm>
          <a:prstGeom prst="rect">
            <a:avLst/>
          </a:prstGeom>
          <a:solidFill>
            <a:srgbClr val="FFFFFF"/>
          </a:solidFill>
          <a:ln>
            <a:solidFill>
              <a:srgbClr val="000000"/>
            </a:solidFill>
            <a:miter lim="800000"/>
            <a:headEnd/>
            <a:tailEnd/>
          </a:ln>
        </p:spPr>
        <p:txBody>
          <a:bodyPr lIns="91417" tIns="45708" rIns="91417" bIns="45708">
            <a:prstTxWarp prst="textNoShape">
              <a:avLst/>
            </a:prstTxWarp>
          </a:bodyPr>
          <a:lstStyle/>
          <a:p>
            <a:endParaRPr lang="en-US"/>
          </a:p>
        </p:txBody>
      </p:sp>
    </p:spTree>
    <p:extLst>
      <p:ext uri="{BB962C8B-B14F-4D97-AF65-F5344CB8AC3E}">
        <p14:creationId xmlns:p14="http://schemas.microsoft.com/office/powerpoint/2010/main" val="1634395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466" name="Rectangle 2"/>
          <p:cNvSpPr>
            <a:spLocks noGrp="1" noRot="1" noChangeAspect="1" noChangeArrowheads="1"/>
          </p:cNvSpPr>
          <p:nvPr>
            <p:ph type="sldImg"/>
          </p:nvPr>
        </p:nvSpPr>
        <p:spPr bwMode="auto">
          <a:xfrm>
            <a:off x="1157288" y="585788"/>
            <a:ext cx="4556125" cy="3416300"/>
          </a:xfrm>
          <a:prstGeom prst="rect">
            <a:avLst/>
          </a:prstGeom>
          <a:solidFill>
            <a:srgbClr val="FFFFFF"/>
          </a:solidFill>
          <a:ln>
            <a:solidFill>
              <a:srgbClr val="000000"/>
            </a:solidFill>
            <a:miter lim="800000"/>
            <a:headEnd/>
            <a:tailEnd/>
          </a:ln>
        </p:spPr>
      </p:sp>
      <p:sp>
        <p:nvSpPr>
          <p:cNvPr id="2110467" name="Rectangle 3"/>
          <p:cNvSpPr>
            <a:spLocks noGrp="1" noChangeArrowheads="1"/>
          </p:cNvSpPr>
          <p:nvPr>
            <p:ph type="body" idx="1"/>
          </p:nvPr>
        </p:nvSpPr>
        <p:spPr bwMode="auto">
          <a:xfrm>
            <a:off x="516212" y="4342781"/>
            <a:ext cx="5909289" cy="4115111"/>
          </a:xfrm>
          <a:prstGeom prst="rect">
            <a:avLst/>
          </a:prstGeom>
          <a:solidFill>
            <a:srgbClr val="FFFFFF"/>
          </a:solidFill>
          <a:ln>
            <a:solidFill>
              <a:srgbClr val="000000"/>
            </a:solidFill>
            <a:miter lim="800000"/>
            <a:headEnd/>
            <a:tailEnd/>
          </a:ln>
        </p:spPr>
        <p:txBody>
          <a:bodyPr lIns="91417" tIns="45708" rIns="91417" bIns="45708">
            <a:prstTxWarp prst="textNoShape">
              <a:avLst/>
            </a:prstTxWarp>
          </a:bodyPr>
          <a:lstStyle/>
          <a:p>
            <a:endParaRPr lang="en-US"/>
          </a:p>
        </p:txBody>
      </p:sp>
    </p:spTree>
    <p:extLst>
      <p:ext uri="{BB962C8B-B14F-4D97-AF65-F5344CB8AC3E}">
        <p14:creationId xmlns:p14="http://schemas.microsoft.com/office/powerpoint/2010/main" val="17492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p:cNvSpPr>
          <p:nvPr>
            <p:ph type="sldImg"/>
          </p:nvPr>
        </p:nvSpPr>
        <p:spPr bwMode="auto">
          <a:xfrm>
            <a:off x="1158875" y="587375"/>
            <a:ext cx="4552950" cy="3414713"/>
          </a:xfrm>
          <a:solidFill>
            <a:srgbClr val="FFFFFF"/>
          </a:solidFill>
          <a:ln>
            <a:solidFill>
              <a:srgbClr val="000000"/>
            </a:solidFill>
            <a:miter lim="800000"/>
            <a:headEnd/>
            <a:tailEnd/>
          </a:ln>
        </p:spPr>
      </p:sp>
      <p:sp>
        <p:nvSpPr>
          <p:cNvPr id="32771" name="Rectangle 3"/>
          <p:cNvSpPr>
            <a:spLocks noGrp="1" noChangeArrowheads="1"/>
          </p:cNvSpPr>
          <p:nvPr>
            <p:ph type="body" idx="1"/>
          </p:nvPr>
        </p:nvSpPr>
        <p:spPr bwMode="auto">
          <a:xfrm>
            <a:off x="515938" y="4343400"/>
            <a:ext cx="5910262" cy="4114800"/>
          </a:xfrm>
          <a:solidFill>
            <a:srgbClr val="FFFFFF"/>
          </a:solidFill>
          <a:ln>
            <a:solidFill>
              <a:srgbClr val="000000"/>
            </a:solidFill>
            <a:miter lim="800000"/>
            <a:headEnd/>
            <a:tailEnd/>
          </a:ln>
        </p:spPr>
        <p:txBody>
          <a:bodyPr wrap="square" lIns="91427" tIns="45713" rIns="91427"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179058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1972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727200" y="481013"/>
            <a:ext cx="3121025" cy="2339975"/>
          </a:xfrm>
          <a:solidFill>
            <a:srgbClr val="FFFFFF"/>
          </a:solidFill>
          <a:ln w="12700">
            <a:solidFill>
              <a:srgbClr val="000000"/>
            </a:solidFill>
            <a:miter lim="800000"/>
            <a:headEnd/>
            <a:tailEnd/>
          </a:ln>
        </p:spPr>
      </p:sp>
      <p:sp>
        <p:nvSpPr>
          <p:cNvPr id="49155" name="Rectangle 3"/>
          <p:cNvSpPr>
            <a:spLocks noGrp="1" noChangeArrowheads="1"/>
          </p:cNvSpPr>
          <p:nvPr>
            <p:ph type="body" idx="1"/>
          </p:nvPr>
        </p:nvSpPr>
        <p:spPr>
          <a:xfrm>
            <a:off x="494553" y="2986396"/>
            <a:ext cx="5665694" cy="2829386"/>
          </a:xfrm>
          <a:solidFill>
            <a:srgbClr val="FFFFFF"/>
          </a:solidFill>
          <a:ln>
            <a:solidFill>
              <a:srgbClr val="000000"/>
            </a:solidFill>
          </a:ln>
        </p:spPr>
        <p:txBody>
          <a:bodyPr lIns="71636" tIns="35817" rIns="71636" bIns="35817"/>
          <a:lstStyle/>
          <a:p>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61139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7:notes"/>
          <p:cNvSpPr>
            <a:spLocks noGrp="1" noRot="1" noChangeAspect="1"/>
          </p:cNvSpPr>
          <p:nvPr>
            <p:ph type="sldImg" idx="2"/>
          </p:nvPr>
        </p:nvSpPr>
        <p:spPr>
          <a:xfrm>
            <a:off x="344488" y="1062038"/>
            <a:ext cx="7086600" cy="53149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0" name="Google Shape;610;p7:notes"/>
          <p:cNvSpPr txBox="1">
            <a:spLocks noGrp="1"/>
          </p:cNvSpPr>
          <p:nvPr>
            <p:ph type="body" idx="1"/>
          </p:nvPr>
        </p:nvSpPr>
        <p:spPr>
          <a:xfrm>
            <a:off x="777240" y="6732270"/>
            <a:ext cx="6217920" cy="6377940"/>
          </a:xfrm>
          <a:prstGeom prst="rect">
            <a:avLst/>
          </a:prstGeom>
          <a:noFill/>
          <a:ln>
            <a:noFill/>
          </a:ln>
        </p:spPr>
        <p:txBody>
          <a:bodyPr spcFirstLastPara="1" wrap="square" lIns="125350" tIns="62675" rIns="125350" bIns="6267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416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p20:notes"/>
          <p:cNvSpPr txBox="1">
            <a:spLocks noGrp="1"/>
          </p:cNvSpPr>
          <p:nvPr>
            <p:ph type="body" idx="1"/>
          </p:nvPr>
        </p:nvSpPr>
        <p:spPr>
          <a:xfrm>
            <a:off x="777240" y="6732270"/>
            <a:ext cx="6217920" cy="6377940"/>
          </a:xfrm>
          <a:prstGeom prst="rect">
            <a:avLst/>
          </a:prstGeom>
        </p:spPr>
        <p:txBody>
          <a:bodyPr spcFirstLastPara="1" wrap="square" lIns="125350" tIns="62675" rIns="125350" bIns="62675" anchor="t" anchorCtr="0">
            <a:noAutofit/>
          </a:bodyPr>
          <a:lstStyle/>
          <a:p>
            <a:pPr marL="0" lvl="0" indent="0" algn="l" rtl="0">
              <a:spcBef>
                <a:spcPts val="0"/>
              </a:spcBef>
              <a:spcAft>
                <a:spcPts val="0"/>
              </a:spcAft>
              <a:buNone/>
            </a:pPr>
            <a:endParaRPr/>
          </a:p>
        </p:txBody>
      </p:sp>
      <p:sp>
        <p:nvSpPr>
          <p:cNvPr id="2232" name="Google Shape;2232;p20:notes"/>
          <p:cNvSpPr>
            <a:spLocks noGrp="1" noRot="1" noChangeAspect="1"/>
          </p:cNvSpPr>
          <p:nvPr>
            <p:ph type="sldImg" idx="2"/>
          </p:nvPr>
        </p:nvSpPr>
        <p:spPr>
          <a:xfrm>
            <a:off x="344488" y="1062038"/>
            <a:ext cx="7086600" cy="53149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9053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p21:notes"/>
          <p:cNvSpPr txBox="1">
            <a:spLocks noGrp="1"/>
          </p:cNvSpPr>
          <p:nvPr>
            <p:ph type="body" idx="1"/>
          </p:nvPr>
        </p:nvSpPr>
        <p:spPr>
          <a:xfrm>
            <a:off x="777240" y="6732270"/>
            <a:ext cx="6217920" cy="6377940"/>
          </a:xfrm>
          <a:prstGeom prst="rect">
            <a:avLst/>
          </a:prstGeom>
        </p:spPr>
        <p:txBody>
          <a:bodyPr spcFirstLastPara="1" wrap="square" lIns="125350" tIns="62675" rIns="125350" bIns="62675" anchor="t" anchorCtr="0">
            <a:noAutofit/>
          </a:bodyPr>
          <a:lstStyle/>
          <a:p>
            <a:pPr marL="0" lvl="0" indent="0" algn="l" rtl="0">
              <a:spcBef>
                <a:spcPts val="0"/>
              </a:spcBef>
              <a:spcAft>
                <a:spcPts val="0"/>
              </a:spcAft>
              <a:buNone/>
            </a:pPr>
            <a:endParaRPr/>
          </a:p>
        </p:txBody>
      </p:sp>
      <p:sp>
        <p:nvSpPr>
          <p:cNvPr id="2285" name="Google Shape;2285;p21:notes"/>
          <p:cNvSpPr>
            <a:spLocks noGrp="1" noRot="1" noChangeAspect="1"/>
          </p:cNvSpPr>
          <p:nvPr>
            <p:ph type="sldImg" idx="2"/>
          </p:nvPr>
        </p:nvSpPr>
        <p:spPr>
          <a:xfrm>
            <a:off x="344488" y="1062038"/>
            <a:ext cx="7086600" cy="53149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39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42" name="Rectangle 2"/>
          <p:cNvSpPr>
            <a:spLocks noGrp="1" noChangeArrowheads="1"/>
          </p:cNvSpPr>
          <p:nvPr>
            <p:ph type="body" idx="1"/>
          </p:nvPr>
        </p:nvSpPr>
        <p:spPr bwMode="auto">
          <a:xfrm>
            <a:off x="550626" y="4559915"/>
            <a:ext cx="6303242" cy="4320868"/>
          </a:xfrm>
          <a:prstGeom prst="rect">
            <a:avLst/>
          </a:prstGeom>
          <a:noFill/>
          <a:ln w="12700">
            <a:miter lim="800000"/>
            <a:headEnd/>
            <a:tailEnd/>
          </a:ln>
        </p:spPr>
        <p:txBody>
          <a:bodyPr lIns="97597" tIns="47942" rIns="97597" bIns="47942">
            <a:prstTxWarp prst="textNoShape">
              <a:avLst/>
            </a:prstTxWarp>
          </a:bodyPr>
          <a:lstStyle/>
          <a:p>
            <a:endParaRPr lang="en-US"/>
          </a:p>
        </p:txBody>
      </p:sp>
      <p:sp>
        <p:nvSpPr>
          <p:cNvPr id="2723843" name="Rectangle 3"/>
          <p:cNvSpPr>
            <a:spLocks noGrp="1" noRot="1" noChangeAspect="1" noChangeArrowheads="1"/>
          </p:cNvSpPr>
          <p:nvPr>
            <p:ph type="sldImg"/>
          </p:nvPr>
        </p:nvSpPr>
        <p:spPr bwMode="auto">
          <a:xfrm>
            <a:off x="1277938" y="619125"/>
            <a:ext cx="4776787" cy="3582988"/>
          </a:xfrm>
          <a:prstGeom prst="rect">
            <a:avLst/>
          </a:prstGeom>
          <a:noFill/>
          <a:ln w="12700">
            <a:miter lim="800000"/>
            <a:headEnd/>
            <a:tailEnd/>
          </a:ln>
        </p:spPr>
      </p:sp>
    </p:spTree>
    <p:extLst>
      <p:ext uri="{BB962C8B-B14F-4D97-AF65-F5344CB8AC3E}">
        <p14:creationId xmlns:p14="http://schemas.microsoft.com/office/powerpoint/2010/main" val="2031908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Tc = “Time</a:t>
            </a:r>
            <a:r>
              <a:rPr lang="en-US" baseline="0" dirty="0"/>
              <a:t> between completion of instructions”</a:t>
            </a:r>
            <a:endParaRPr lang="en-US" dirty="0"/>
          </a:p>
        </p:txBody>
      </p:sp>
      <p:sp>
        <p:nvSpPr>
          <p:cNvPr id="4" name="Slide Number Placeholder 3"/>
          <p:cNvSpPr>
            <a:spLocks noGrp="1"/>
          </p:cNvSpPr>
          <p:nvPr>
            <p:ph type="sldNum" sz="quarter" idx="10"/>
          </p:nvPr>
        </p:nvSpPr>
        <p:spPr/>
        <p:txBody>
          <a:bodyPr/>
          <a:lstStyle/>
          <a:p>
            <a:fld id="{F90BD9A7-939F-844E-AA9E-BD9AA1552764}" type="slidenum">
              <a:rPr lang="en-US" smtClean="0"/>
              <a:t>62</a:t>
            </a:fld>
            <a:endParaRPr lang="en-US"/>
          </a:p>
        </p:txBody>
      </p:sp>
    </p:spTree>
    <p:extLst>
      <p:ext uri="{BB962C8B-B14F-4D97-AF65-F5344CB8AC3E}">
        <p14:creationId xmlns:p14="http://schemas.microsoft.com/office/powerpoint/2010/main" val="201578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上课说明此门课程的成绩合成：平时成绩包括平时小测验、期中考试、作业、出勤、课堂讨论、论文</a:t>
            </a:r>
            <a:r>
              <a:rPr lang="zh-CN" altLang="en-US" smtClean="0"/>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Tc = “Time</a:t>
            </a:r>
            <a:r>
              <a:rPr lang="en-US" baseline="0" dirty="0"/>
              <a:t> between completion of instructions”</a:t>
            </a:r>
            <a:endParaRPr lang="en-US" dirty="0"/>
          </a:p>
        </p:txBody>
      </p:sp>
      <p:sp>
        <p:nvSpPr>
          <p:cNvPr id="4" name="Slide Number Placeholder 3"/>
          <p:cNvSpPr>
            <a:spLocks noGrp="1"/>
          </p:cNvSpPr>
          <p:nvPr>
            <p:ph type="sldNum" sz="quarter" idx="10"/>
          </p:nvPr>
        </p:nvSpPr>
        <p:spPr/>
        <p:txBody>
          <a:bodyPr/>
          <a:lstStyle/>
          <a:p>
            <a:fld id="{F90BD9A7-939F-844E-AA9E-BD9AA1552764}" type="slidenum">
              <a:rPr lang="en-US" smtClean="0"/>
              <a:t>63</a:t>
            </a:fld>
            <a:endParaRPr lang="en-US"/>
          </a:p>
        </p:txBody>
      </p:sp>
    </p:spTree>
    <p:extLst>
      <p:ext uri="{BB962C8B-B14F-4D97-AF65-F5344CB8AC3E}">
        <p14:creationId xmlns:p14="http://schemas.microsoft.com/office/powerpoint/2010/main" val="971116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BD9A7-939F-844E-AA9E-BD9AA1552764}" type="slidenum">
              <a:rPr lang="en-US" smtClean="0"/>
              <a:t>64</a:t>
            </a:fld>
            <a:endParaRPr lang="en-US"/>
          </a:p>
        </p:txBody>
      </p:sp>
    </p:spTree>
    <p:extLst>
      <p:ext uri="{BB962C8B-B14F-4D97-AF65-F5344CB8AC3E}">
        <p14:creationId xmlns:p14="http://schemas.microsoft.com/office/powerpoint/2010/main" val="1619203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AU"/>
              <a:t>Morgan Kaufmann Publishers</a:t>
            </a:r>
          </a:p>
        </p:txBody>
      </p:sp>
      <p:sp>
        <p:nvSpPr>
          <p:cNvPr id="5" name="Rectangle 3"/>
          <p:cNvSpPr>
            <a:spLocks noGrp="1" noChangeArrowheads="1"/>
          </p:cNvSpPr>
          <p:nvPr>
            <p:ph type="dt" idx="1"/>
          </p:nvPr>
        </p:nvSpPr>
        <p:spPr>
          <a:ln/>
        </p:spPr>
        <p:txBody>
          <a:bodyPr/>
          <a:lstStyle/>
          <a:p>
            <a:endParaRPr lang="en-AU"/>
          </a:p>
        </p:txBody>
      </p:sp>
      <p:sp>
        <p:nvSpPr>
          <p:cNvPr id="6" name="Rectangle 6"/>
          <p:cNvSpPr>
            <a:spLocks noGrp="1" noChangeArrowheads="1"/>
          </p:cNvSpPr>
          <p:nvPr>
            <p:ph type="ftr" sz="quarter" idx="4"/>
          </p:nvPr>
        </p:nvSpPr>
        <p:spPr>
          <a:ln/>
        </p:spPr>
        <p:txBody>
          <a:bodyPr/>
          <a:lstStyle/>
          <a:p>
            <a:r>
              <a:rPr lang="en-AU"/>
              <a:t>Chapter 4 — The Processor</a:t>
            </a:r>
          </a:p>
        </p:txBody>
      </p:sp>
      <p:sp>
        <p:nvSpPr>
          <p:cNvPr id="7" name="Rectangle 7"/>
          <p:cNvSpPr>
            <a:spLocks noGrp="1" noChangeArrowheads="1"/>
          </p:cNvSpPr>
          <p:nvPr>
            <p:ph type="sldNum" sz="quarter" idx="5"/>
          </p:nvPr>
        </p:nvSpPr>
        <p:spPr>
          <a:ln/>
        </p:spPr>
        <p:txBody>
          <a:bodyPr/>
          <a:lstStyle/>
          <a:p>
            <a:fld id="{F6D10A29-AEEE-FC40-BB80-748ECE9067B2}" type="slidenum">
              <a:rPr lang="en-AU"/>
              <a:pPr/>
              <a:t>65</a:t>
            </a:fld>
            <a:endParaRPr lang="en-AU"/>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5584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AU" altLang="en-US"/>
              <a:t>Morgan Kaufmann Publishers</a:t>
            </a:r>
          </a:p>
        </p:txBody>
      </p:sp>
      <p:sp>
        <p:nvSpPr>
          <p:cNvPr id="5" name="Rectangle 3"/>
          <p:cNvSpPr>
            <a:spLocks noGrp="1" noChangeArrowheads="1"/>
          </p:cNvSpPr>
          <p:nvPr>
            <p:ph type="dt" idx="1"/>
          </p:nvPr>
        </p:nvSpPr>
        <p:spPr>
          <a:ln/>
        </p:spPr>
        <p:txBody>
          <a:bodyPr/>
          <a:lstStyle/>
          <a:p>
            <a:fld id="{251672E1-9E3D-2D48-9CA5-3FC00202C16D}" type="datetime3">
              <a:rPr lang="en-AU" altLang="en-US"/>
              <a:pPr/>
              <a:t>21 September, 2023</a:t>
            </a:fld>
            <a:endParaRPr lang="en-AU" altLang="en-US"/>
          </a:p>
        </p:txBody>
      </p:sp>
      <p:sp>
        <p:nvSpPr>
          <p:cNvPr id="6" name="Rectangle 6"/>
          <p:cNvSpPr>
            <a:spLocks noGrp="1" noChangeArrowheads="1"/>
          </p:cNvSpPr>
          <p:nvPr>
            <p:ph type="ftr" sz="quarter" idx="4"/>
          </p:nvPr>
        </p:nvSpPr>
        <p:spPr>
          <a:ln/>
        </p:spPr>
        <p:txBody>
          <a:bodyPr/>
          <a:lstStyle/>
          <a:p>
            <a:r>
              <a:rPr lang="en-AU" altLang="en-US"/>
              <a:t>Chapter 4 — The Processor</a:t>
            </a:r>
          </a:p>
        </p:txBody>
      </p:sp>
      <p:sp>
        <p:nvSpPr>
          <p:cNvPr id="7" name="Rectangle 7"/>
          <p:cNvSpPr>
            <a:spLocks noGrp="1" noChangeArrowheads="1"/>
          </p:cNvSpPr>
          <p:nvPr>
            <p:ph type="sldNum" sz="quarter" idx="5"/>
          </p:nvPr>
        </p:nvSpPr>
        <p:spPr>
          <a:ln/>
        </p:spPr>
        <p:txBody>
          <a:bodyPr/>
          <a:lstStyle/>
          <a:p>
            <a:fld id="{BD191EBA-66DE-044F-B4AC-ABBB7B374CBF}" type="slidenum">
              <a:rPr lang="en-AU" altLang="en-US"/>
              <a:pPr/>
              <a:t>67</a:t>
            </a:fld>
            <a:endParaRPr lang="en-AU" altLang="en-US"/>
          </a:p>
        </p:txBody>
      </p:sp>
      <p:sp>
        <p:nvSpPr>
          <p:cNvPr id="338946" name="Rectangle 2"/>
          <p:cNvSpPr>
            <a:spLocks noGrp="1" noRot="1" noChangeAspect="1" noChangeArrowheads="1" noTextEdit="1"/>
          </p:cNvSpPr>
          <p:nvPr>
            <p:ph type="sldImg"/>
          </p:nvPr>
        </p:nvSpPr>
        <p:spPr>
          <a:xfrm>
            <a:off x="1371600" y="1143000"/>
            <a:ext cx="4114800" cy="3086100"/>
          </a:xfrm>
          <a:ln/>
        </p:spPr>
      </p:sp>
      <p:sp>
        <p:nvSpPr>
          <p:cNvPr id="33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1304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AU" altLang="en-US"/>
              <a:t>Morgan Kaufmann Publishers</a:t>
            </a:r>
          </a:p>
        </p:txBody>
      </p:sp>
      <p:sp>
        <p:nvSpPr>
          <p:cNvPr id="5" name="Rectangle 3"/>
          <p:cNvSpPr>
            <a:spLocks noGrp="1" noChangeArrowheads="1"/>
          </p:cNvSpPr>
          <p:nvPr>
            <p:ph type="dt" idx="1"/>
          </p:nvPr>
        </p:nvSpPr>
        <p:spPr>
          <a:ln/>
        </p:spPr>
        <p:txBody>
          <a:bodyPr/>
          <a:lstStyle/>
          <a:p>
            <a:fld id="{FA02CBC5-7053-1441-8791-D56FF2087A7B}" type="datetime3">
              <a:rPr lang="en-AU" altLang="en-US"/>
              <a:pPr/>
              <a:t>21 September, 2023</a:t>
            </a:fld>
            <a:endParaRPr lang="en-AU" altLang="en-US"/>
          </a:p>
        </p:txBody>
      </p:sp>
      <p:sp>
        <p:nvSpPr>
          <p:cNvPr id="6" name="Rectangle 6"/>
          <p:cNvSpPr>
            <a:spLocks noGrp="1" noChangeArrowheads="1"/>
          </p:cNvSpPr>
          <p:nvPr>
            <p:ph type="ftr" sz="quarter" idx="4"/>
          </p:nvPr>
        </p:nvSpPr>
        <p:spPr>
          <a:ln/>
        </p:spPr>
        <p:txBody>
          <a:bodyPr/>
          <a:lstStyle/>
          <a:p>
            <a:r>
              <a:rPr lang="en-AU" altLang="en-US"/>
              <a:t>Chapter 4 — The Processor</a:t>
            </a:r>
          </a:p>
        </p:txBody>
      </p:sp>
      <p:sp>
        <p:nvSpPr>
          <p:cNvPr id="7" name="Rectangle 7"/>
          <p:cNvSpPr>
            <a:spLocks noGrp="1" noChangeArrowheads="1"/>
          </p:cNvSpPr>
          <p:nvPr>
            <p:ph type="sldNum" sz="quarter" idx="5"/>
          </p:nvPr>
        </p:nvSpPr>
        <p:spPr>
          <a:ln/>
        </p:spPr>
        <p:txBody>
          <a:bodyPr/>
          <a:lstStyle/>
          <a:p>
            <a:fld id="{487DF0E8-BBF3-414A-968B-8B44D7EA01AE}" type="slidenum">
              <a:rPr lang="en-AU" altLang="en-US"/>
              <a:pPr/>
              <a:t>69</a:t>
            </a:fld>
            <a:endParaRPr lang="en-AU" altLang="en-US"/>
          </a:p>
        </p:txBody>
      </p:sp>
      <p:sp>
        <p:nvSpPr>
          <p:cNvPr id="340994" name="Rectangle 2"/>
          <p:cNvSpPr>
            <a:spLocks noGrp="1" noRot="1" noChangeAspect="1" noChangeArrowheads="1" noTextEdit="1"/>
          </p:cNvSpPr>
          <p:nvPr>
            <p:ph type="sldImg"/>
          </p:nvPr>
        </p:nvSpPr>
        <p:spPr>
          <a:xfrm>
            <a:off x="1371600" y="1143000"/>
            <a:ext cx="4114800" cy="3086100"/>
          </a:xfrm>
          <a:ln/>
        </p:spPr>
      </p:sp>
      <p:sp>
        <p:nvSpPr>
          <p:cNvPr id="34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22310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BD9A7-939F-844E-AA9E-BD9AA1552764}" type="slidenum">
              <a:rPr lang="en-US" smtClean="0"/>
              <a:t>71</a:t>
            </a:fld>
            <a:endParaRPr lang="en-US"/>
          </a:p>
        </p:txBody>
      </p:sp>
    </p:spTree>
    <p:extLst>
      <p:ext uri="{BB962C8B-B14F-4D97-AF65-F5344CB8AC3E}">
        <p14:creationId xmlns:p14="http://schemas.microsoft.com/office/powerpoint/2010/main" val="1495606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p:sp>
      <p:sp>
        <p:nvSpPr>
          <p:cNvPr id="378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08115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p:cNvSpPr>
          <p:nvPr>
            <p:ph type="sldImg"/>
          </p:nvPr>
        </p:nvSpPr>
        <p:spPr>
          <a:xfrm>
            <a:off x="1006475" y="596900"/>
            <a:ext cx="5022850" cy="3478213"/>
          </a:xfrm>
          <a:solidFill>
            <a:srgbClr val="FFFFFF"/>
          </a:solidFill>
          <a:ln>
            <a:solidFill>
              <a:srgbClr val="000000"/>
            </a:solidFill>
          </a:ln>
        </p:spPr>
      </p:sp>
      <p:sp>
        <p:nvSpPr>
          <p:cNvPr id="48131" name="Rectangle 3"/>
          <p:cNvSpPr>
            <a:spLocks noGrp="1" noChangeArrowheads="1"/>
          </p:cNvSpPr>
          <p:nvPr>
            <p:ph type="body" idx="1"/>
          </p:nvPr>
        </p:nvSpPr>
        <p:spPr>
          <a:xfrm>
            <a:off x="528638" y="4421188"/>
            <a:ext cx="6051550" cy="4189412"/>
          </a:xfrm>
          <a:solidFill>
            <a:srgbClr val="FFFFFF"/>
          </a:solidFill>
          <a:ln>
            <a:solidFill>
              <a:srgbClr val="000000"/>
            </a:solidFill>
          </a:ln>
        </p:spPr>
        <p:txBody>
          <a:bodyPr lIns="93321" tIns="46660" rIns="93321" bIns="46660"/>
          <a:lstStyle/>
          <a:p>
            <a:endParaRPr lang="en-US"/>
          </a:p>
        </p:txBody>
      </p:sp>
    </p:spTree>
    <p:extLst>
      <p:ext uri="{BB962C8B-B14F-4D97-AF65-F5344CB8AC3E}">
        <p14:creationId xmlns:p14="http://schemas.microsoft.com/office/powerpoint/2010/main" val="725212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p:sp>
      <p:sp>
        <p:nvSpPr>
          <p:cNvPr id="5222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017630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94434" name="Rectangle 2"/>
          <p:cNvSpPr>
            <a:spLocks noGrp="1" noRot="1" noChangeAspect="1" noChangeArrowheads="1" noTextEdit="1"/>
          </p:cNvSpPr>
          <p:nvPr>
            <p:ph type="sldImg"/>
          </p:nvPr>
        </p:nvSpPr>
        <p:spPr bwMode="auto">
          <a:xfrm>
            <a:off x="1206500" y="596900"/>
            <a:ext cx="4637088" cy="3478213"/>
          </a:xfrm>
          <a:prstGeom prst="rect">
            <a:avLst/>
          </a:prstGeom>
          <a:solidFill>
            <a:srgbClr val="FFFFFF"/>
          </a:solidFill>
          <a:ln>
            <a:solidFill>
              <a:srgbClr val="000000"/>
            </a:solidFill>
            <a:miter lim="800000"/>
            <a:headEnd/>
            <a:tailEnd/>
          </a:ln>
        </p:spPr>
      </p:sp>
      <p:sp>
        <p:nvSpPr>
          <p:cNvPr id="2194435" name="Text Box 3"/>
          <p:cNvSpPr txBox="1">
            <a:spLocks noGrp="1" noChangeArrowheads="1"/>
          </p:cNvSpPr>
          <p:nvPr>
            <p:ph type="body" idx="1"/>
          </p:nvPr>
        </p:nvSpPr>
        <p:spPr bwMode="auto">
          <a:xfrm>
            <a:off x="528639" y="4425949"/>
            <a:ext cx="6053137" cy="4186239"/>
          </a:xfrm>
          <a:prstGeom prst="rect">
            <a:avLst/>
          </a:prstGeom>
          <a:noFill/>
          <a:ln>
            <a:miter lim="800000"/>
            <a:headEnd/>
            <a:tailEnd/>
          </a:ln>
        </p:spPr>
        <p:txBody>
          <a:bodyPr wrap="none" lIns="91815" tIns="45907" rIns="91815" bIns="45907" anchor="ctr">
            <a:prstTxWarp prst="textNoShape">
              <a:avLst/>
            </a:prstTxWarp>
          </a:bodyPr>
          <a:lstStyle/>
          <a:p>
            <a:endParaRPr lang="en-US"/>
          </a:p>
        </p:txBody>
      </p:sp>
    </p:spTree>
    <p:extLst>
      <p:ext uri="{BB962C8B-B14F-4D97-AF65-F5344CB8AC3E}">
        <p14:creationId xmlns:p14="http://schemas.microsoft.com/office/powerpoint/2010/main" val="233747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我们许多人认为自己是搞硬件的，有人认为是搞软件的。这种说法暗示你对某一方面精通，而对另一方面知之甚少。听起来好像软件与硬件间有一堵高墙，你选择呆在墙的某一边。现在开始你要抛弃这个观念。</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530" name="Rectangle 2"/>
          <p:cNvSpPr>
            <a:spLocks noGrp="1" noRot="1" noChangeAspect="1" noChangeArrowheads="1"/>
          </p:cNvSpPr>
          <p:nvPr>
            <p:ph type="sldImg"/>
          </p:nvPr>
        </p:nvSpPr>
        <p:spPr bwMode="auto">
          <a:xfrm>
            <a:off x="1198563" y="596900"/>
            <a:ext cx="4638675" cy="3478213"/>
          </a:xfrm>
          <a:prstGeom prst="rect">
            <a:avLst/>
          </a:prstGeom>
          <a:solidFill>
            <a:srgbClr val="FFFFFF"/>
          </a:solidFill>
          <a:ln>
            <a:solidFill>
              <a:srgbClr val="000000"/>
            </a:solidFill>
            <a:miter lim="800000"/>
            <a:headEnd/>
            <a:tailEnd/>
          </a:ln>
        </p:spPr>
      </p:sp>
      <p:sp>
        <p:nvSpPr>
          <p:cNvPr id="2198531" name="Rectangle 3"/>
          <p:cNvSpPr>
            <a:spLocks noGrp="1" noChangeArrowheads="1"/>
          </p:cNvSpPr>
          <p:nvPr>
            <p:ph type="body" idx="1"/>
          </p:nvPr>
        </p:nvSpPr>
        <p:spPr bwMode="auto">
          <a:xfrm>
            <a:off x="528638" y="4421188"/>
            <a:ext cx="6051550" cy="4189412"/>
          </a:xfrm>
          <a:prstGeom prst="rect">
            <a:avLst/>
          </a:prstGeom>
          <a:solidFill>
            <a:srgbClr val="FFFFFF"/>
          </a:solidFill>
          <a:ln>
            <a:solidFill>
              <a:srgbClr val="000000"/>
            </a:solidFill>
            <a:miter lim="800000"/>
            <a:headEnd/>
            <a:tailEnd/>
          </a:ln>
        </p:spPr>
        <p:txBody>
          <a:bodyPr lIns="93321" tIns="46660" rIns="93321" bIns="46660">
            <a:prstTxWarp prst="textNoShape">
              <a:avLst/>
            </a:prstTxWarp>
          </a:bodyPr>
          <a:lstStyle/>
          <a:p>
            <a:endParaRPr lang="en-US"/>
          </a:p>
        </p:txBody>
      </p:sp>
    </p:spTree>
    <p:extLst>
      <p:ext uri="{BB962C8B-B14F-4D97-AF65-F5344CB8AC3E}">
        <p14:creationId xmlns:p14="http://schemas.microsoft.com/office/powerpoint/2010/main" val="300677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290"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2188291"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6" tIns="45903" rIns="91806" bIns="45903">
            <a:prstTxWarp prst="textNoShape">
              <a:avLst/>
            </a:prstTxWarp>
          </a:bodyPr>
          <a:lstStyle/>
          <a:p>
            <a:endParaRPr lang="en-US"/>
          </a:p>
        </p:txBody>
      </p:sp>
    </p:spTree>
    <p:extLst>
      <p:ext uri="{BB962C8B-B14F-4D97-AF65-F5344CB8AC3E}">
        <p14:creationId xmlns:p14="http://schemas.microsoft.com/office/powerpoint/2010/main" val="1211948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srgbClr val="0000FF"/>
                </a:solidFill>
              </a:rPr>
              <a:t>CS252 S05</a:t>
            </a:r>
          </a:p>
        </p:txBody>
      </p:sp>
      <p:sp>
        <p:nvSpPr>
          <p:cNvPr id="7" name="Rectangle 5"/>
          <p:cNvSpPr>
            <a:spLocks noGrp="1" noChangeArrowheads="1"/>
          </p:cNvSpPr>
          <p:nvPr>
            <p:ph type="sldNum" sz="quarter" idx="5"/>
          </p:nvPr>
        </p:nvSpPr>
        <p:spPr>
          <a:ln/>
        </p:spPr>
        <p:txBody>
          <a:bodyPr/>
          <a:lstStyle/>
          <a:p>
            <a:fld id="{71E0F60C-AAEB-5B46-AB00-645EDF60DA4A}" type="slidenum">
              <a:rPr lang="en-US">
                <a:solidFill>
                  <a:srgbClr val="0000FF"/>
                </a:solidFill>
              </a:rPr>
              <a:pPr/>
              <a:t>82</a:t>
            </a:fld>
            <a:endParaRPr lang="en-US">
              <a:solidFill>
                <a:srgbClr val="0000FF"/>
              </a:solidFill>
            </a:endParaRPr>
          </a:p>
        </p:txBody>
      </p:sp>
      <p:sp>
        <p:nvSpPr>
          <p:cNvPr id="1473538" name="Rectangle 1026"/>
          <p:cNvSpPr>
            <a:spLocks noGrp="1" noRot="1" noChangeAspect="1" noChangeArrowheads="1" noTextEdit="1"/>
          </p:cNvSpPr>
          <p:nvPr>
            <p:ph type="sldImg"/>
          </p:nvPr>
        </p:nvSpPr>
        <p:spPr>
          <a:ln/>
        </p:spPr>
      </p:sp>
      <p:sp>
        <p:nvSpPr>
          <p:cNvPr id="147353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srgbClr val="0000FF"/>
                </a:solidFill>
              </a:rPr>
              <a:t>CS252 S05</a:t>
            </a:r>
          </a:p>
        </p:txBody>
      </p:sp>
      <p:sp>
        <p:nvSpPr>
          <p:cNvPr id="7" name="Rectangle 5"/>
          <p:cNvSpPr>
            <a:spLocks noGrp="1" noChangeArrowheads="1"/>
          </p:cNvSpPr>
          <p:nvPr>
            <p:ph type="sldNum" sz="quarter" idx="5"/>
          </p:nvPr>
        </p:nvSpPr>
        <p:spPr>
          <a:ln/>
        </p:spPr>
        <p:txBody>
          <a:bodyPr/>
          <a:lstStyle/>
          <a:p>
            <a:fld id="{71E0F60C-AAEB-5B46-AB00-645EDF60DA4A}" type="slidenum">
              <a:rPr lang="en-US">
                <a:solidFill>
                  <a:srgbClr val="0000FF"/>
                </a:solidFill>
              </a:rPr>
              <a:pPr/>
              <a:t>83</a:t>
            </a:fld>
            <a:endParaRPr lang="en-US">
              <a:solidFill>
                <a:srgbClr val="0000FF"/>
              </a:solidFill>
            </a:endParaRPr>
          </a:p>
        </p:txBody>
      </p:sp>
      <p:sp>
        <p:nvSpPr>
          <p:cNvPr id="1473538" name="Rectangle 1026"/>
          <p:cNvSpPr>
            <a:spLocks noGrp="1" noRot="1" noChangeAspect="1" noChangeArrowheads="1" noTextEdit="1"/>
          </p:cNvSpPr>
          <p:nvPr>
            <p:ph type="sldImg"/>
          </p:nvPr>
        </p:nvSpPr>
        <p:spPr>
          <a:ln/>
        </p:spPr>
      </p:sp>
      <p:sp>
        <p:nvSpPr>
          <p:cNvPr id="147353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srgbClr val="0000FF"/>
                </a:solidFill>
              </a:rPr>
              <a:t>CS252 S05</a:t>
            </a:r>
          </a:p>
        </p:txBody>
      </p:sp>
      <p:sp>
        <p:nvSpPr>
          <p:cNvPr id="7" name="Rectangle 5"/>
          <p:cNvSpPr>
            <a:spLocks noGrp="1" noChangeArrowheads="1"/>
          </p:cNvSpPr>
          <p:nvPr>
            <p:ph type="sldNum" sz="quarter" idx="5"/>
          </p:nvPr>
        </p:nvSpPr>
        <p:spPr>
          <a:ln/>
        </p:spPr>
        <p:txBody>
          <a:bodyPr/>
          <a:lstStyle/>
          <a:p>
            <a:fld id="{265823AB-2D28-CF4F-BD9B-04C38CA472E9}" type="slidenum">
              <a:rPr lang="en-US">
                <a:solidFill>
                  <a:srgbClr val="0000FF"/>
                </a:solidFill>
              </a:rPr>
              <a:pPr/>
              <a:t>84</a:t>
            </a:fld>
            <a:endParaRPr lang="en-US">
              <a:solidFill>
                <a:srgbClr val="0000FF"/>
              </a:solidFill>
            </a:endParaRPr>
          </a:p>
        </p:txBody>
      </p:sp>
      <p:sp>
        <p:nvSpPr>
          <p:cNvPr id="1465346" name="Rectangle 2"/>
          <p:cNvSpPr>
            <a:spLocks noGrp="1" noRot="1" noChangeAspect="1" noChangeArrowheads="1" noTextEdit="1"/>
          </p:cNvSpPr>
          <p:nvPr>
            <p:ph type="sldImg"/>
          </p:nvPr>
        </p:nvSpPr>
        <p:spPr>
          <a:ln/>
        </p:spPr>
      </p:sp>
      <p:sp>
        <p:nvSpPr>
          <p:cNvPr id="1465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body" idx="1"/>
          </p:nvPr>
        </p:nvSpPr>
        <p:spPr>
          <a:xfrm>
            <a:off x="528867" y="4423670"/>
            <a:ext cx="6052241" cy="4186632"/>
          </a:xfrm>
          <a:noFill/>
          <a:ln>
            <a:noFill/>
          </a:ln>
        </p:spPr>
        <p:txBody>
          <a:bodyPr lIns="92334" tIns="45356" rIns="92334" bIns="45356"/>
          <a:lstStyle/>
          <a:p>
            <a:r>
              <a:rPr lang="en-US" dirty="0"/>
              <a:t>How does the memory hierarchy work?  Well it is rather simple, at least in principle.</a:t>
            </a:r>
          </a:p>
          <a:p>
            <a:r>
              <a:rPr lang="en-US" dirty="0"/>
              <a:t>In order to take advantage of the temporal locality, that is the locality in time, the memory hierarchy will keep those more recently accessed data items closer to the processor because chances are (points to the principle), the processor will access them again soon.</a:t>
            </a:r>
          </a:p>
          <a:p>
            <a:r>
              <a:rPr lang="en-US" dirty="0"/>
              <a:t>In order to take advantage of the spatial locality, not ONLY do we move the item that has just been accessed to the upper level, but we ALSO move the data items that are adjacent to it</a:t>
            </a:r>
            <a:r>
              <a:rPr lang="en-US" dirty="0" smtClean="0"/>
              <a:t>.</a:t>
            </a:r>
            <a:endParaRPr lang="en-US" dirty="0"/>
          </a:p>
        </p:txBody>
      </p:sp>
      <p:sp>
        <p:nvSpPr>
          <p:cNvPr id="1512451" name="Rectangle 3"/>
          <p:cNvSpPr>
            <a:spLocks noGrp="1" noRot="1" noChangeAspect="1" noChangeArrowheads="1" noTextEdit="1"/>
          </p:cNvSpPr>
          <p:nvPr>
            <p:ph type="sldImg"/>
          </p:nvPr>
        </p:nvSpPr>
        <p:spPr>
          <a:xfrm>
            <a:off x="1206500" y="600075"/>
            <a:ext cx="4632325" cy="3475038"/>
          </a:xfrm>
          <a:ln/>
        </p:spPr>
      </p:sp>
    </p:spTree>
    <p:extLst>
      <p:ext uri="{BB962C8B-B14F-4D97-AF65-F5344CB8AC3E}">
        <p14:creationId xmlns:p14="http://schemas.microsoft.com/office/powerpoint/2010/main" val="1507689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62"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2856963" name="Rectangle 3"/>
          <p:cNvSpPr>
            <a:spLocks noGrp="1" noChangeArrowheads="1"/>
          </p:cNvSpPr>
          <p:nvPr>
            <p:ph type="body" idx="1"/>
          </p:nvPr>
        </p:nvSpPr>
        <p:spPr bwMode="auto">
          <a:xfrm>
            <a:off x="528638" y="4424363"/>
            <a:ext cx="6049962" cy="4186237"/>
          </a:xfrm>
          <a:prstGeom prst="rect">
            <a:avLst/>
          </a:prstGeom>
          <a:solidFill>
            <a:srgbClr val="FFFFFF"/>
          </a:solidFill>
          <a:ln>
            <a:solidFill>
              <a:srgbClr val="000000"/>
            </a:solidFill>
            <a:miter lim="800000"/>
            <a:headEnd/>
            <a:tailEnd/>
          </a:ln>
        </p:spPr>
        <p:txBody>
          <a:bodyPr lIns="91800" tIns="45900" rIns="91800" bIns="45900">
            <a:prstTxWarp prst="textNoShape">
              <a:avLst/>
            </a:prstTxWarp>
          </a:bodyPr>
          <a:lstStyle/>
          <a:p>
            <a:endParaRPr lang="en-US"/>
          </a:p>
        </p:txBody>
      </p:sp>
    </p:spTree>
    <p:extLst>
      <p:ext uri="{BB962C8B-B14F-4D97-AF65-F5344CB8AC3E}">
        <p14:creationId xmlns:p14="http://schemas.microsoft.com/office/powerpoint/2010/main" val="1439268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2"/>
          <p:cNvSpPr>
            <a:spLocks noGrp="1" noChangeArrowheads="1"/>
          </p:cNvSpPr>
          <p:nvPr>
            <p:ph type="body" idx="1"/>
          </p:nvPr>
        </p:nvSpPr>
        <p:spPr>
          <a:xfrm>
            <a:off x="935806" y="4423670"/>
            <a:ext cx="5151493" cy="4188172"/>
          </a:xfrm>
          <a:noFill/>
          <a:ln>
            <a:noFill/>
          </a:ln>
        </p:spPr>
        <p:txBody>
          <a:bodyPr lIns="94824" tIns="46580" rIns="94824" bIns="46580"/>
          <a:lstStyle/>
          <a:p>
            <a:r>
              <a:rPr lang="en-US"/>
              <a:t>to take advantage for spatial locality want a cache block that is larger than word word in size.</a:t>
            </a:r>
          </a:p>
        </p:txBody>
      </p:sp>
      <p:sp>
        <p:nvSpPr>
          <p:cNvPr id="1619971" name="Rectangle 3"/>
          <p:cNvSpPr>
            <a:spLocks noGrp="1" noRot="1" noChangeAspect="1" noChangeArrowheads="1" noTextEdit="1"/>
          </p:cNvSpPr>
          <p:nvPr>
            <p:ph type="sldImg"/>
          </p:nvPr>
        </p:nvSpPr>
        <p:spPr>
          <a:xfrm>
            <a:off x="1006475" y="704850"/>
            <a:ext cx="5019675" cy="3476625"/>
          </a:xfrm>
          <a:ln cap="flat">
            <a:solidFill>
              <a:schemeClr val="tx1"/>
            </a:solidFill>
          </a:ln>
        </p:spPr>
      </p:sp>
    </p:spTree>
    <p:extLst>
      <p:ext uri="{BB962C8B-B14F-4D97-AF65-F5344CB8AC3E}">
        <p14:creationId xmlns:p14="http://schemas.microsoft.com/office/powerpoint/2010/main" val="1106384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5746"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2975747"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6" tIns="45903" rIns="91806" bIns="45903">
            <a:prstTxWarp prst="textNoShape">
              <a:avLst/>
            </a:prstTxWarp>
          </a:bodyPr>
          <a:lstStyle/>
          <a:p>
            <a:endParaRPr lang="en-US"/>
          </a:p>
        </p:txBody>
      </p:sp>
    </p:spTree>
    <p:extLst>
      <p:ext uri="{BB962C8B-B14F-4D97-AF65-F5344CB8AC3E}">
        <p14:creationId xmlns:p14="http://schemas.microsoft.com/office/powerpoint/2010/main" val="731450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7794"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2977795"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6" tIns="45903" rIns="91806" bIns="45903">
            <a:prstTxWarp prst="textNoShape">
              <a:avLst/>
            </a:prstTxWarp>
          </a:bodyPr>
          <a:lstStyle/>
          <a:p>
            <a:endParaRPr lang="en-US"/>
          </a:p>
        </p:txBody>
      </p:sp>
    </p:spTree>
    <p:extLst>
      <p:ext uri="{BB962C8B-B14F-4D97-AF65-F5344CB8AC3E}">
        <p14:creationId xmlns:p14="http://schemas.microsoft.com/office/powerpoint/2010/main" val="1565458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42"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2979843"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6" tIns="45903" rIns="91806" bIns="45903">
            <a:prstTxWarp prst="textNoShape">
              <a:avLst/>
            </a:prstTxWarp>
          </a:bodyPr>
          <a:lstStyle/>
          <a:p>
            <a:endParaRPr lang="en-US"/>
          </a:p>
        </p:txBody>
      </p:sp>
    </p:spTree>
    <p:extLst>
      <p:ext uri="{BB962C8B-B14F-4D97-AF65-F5344CB8AC3E}">
        <p14:creationId xmlns:p14="http://schemas.microsoft.com/office/powerpoint/2010/main" val="1902745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1890" name="Rectangle 2"/>
          <p:cNvSpPr>
            <a:spLocks noGrp="1" noRot="1" noChangeAspect="1" noChangeArrowheads="1"/>
          </p:cNvSpPr>
          <p:nvPr>
            <p:ph type="sldImg"/>
          </p:nvPr>
        </p:nvSpPr>
        <p:spPr bwMode="auto">
          <a:xfrm>
            <a:off x="1012825" y="596900"/>
            <a:ext cx="5021263" cy="3478213"/>
          </a:xfrm>
          <a:prstGeom prst="rect">
            <a:avLst/>
          </a:prstGeom>
          <a:solidFill>
            <a:srgbClr val="FFFFFF"/>
          </a:solidFill>
          <a:ln>
            <a:solidFill>
              <a:srgbClr val="000000"/>
            </a:solidFill>
            <a:miter lim="800000"/>
            <a:headEnd/>
            <a:tailEnd/>
          </a:ln>
        </p:spPr>
      </p:sp>
      <p:sp>
        <p:nvSpPr>
          <p:cNvPr id="2981891"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6" tIns="45903" rIns="91806" bIns="45903">
            <a:prstTxWarp prst="textNoShape">
              <a:avLst/>
            </a:prstTxWarp>
          </a:bodyPr>
          <a:lstStyle/>
          <a:p>
            <a:endParaRPr lang="en-US"/>
          </a:p>
        </p:txBody>
      </p:sp>
    </p:spTree>
    <p:extLst>
      <p:ext uri="{BB962C8B-B14F-4D97-AF65-F5344CB8AC3E}">
        <p14:creationId xmlns:p14="http://schemas.microsoft.com/office/powerpoint/2010/main" val="494119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5986"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2985987"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6" tIns="45903" rIns="91806" bIns="45903">
            <a:prstTxWarp prst="textNoShape">
              <a:avLst/>
            </a:prstTxWarp>
          </a:bodyPr>
          <a:lstStyle/>
          <a:p>
            <a:endParaRPr lang="en-US"/>
          </a:p>
        </p:txBody>
      </p:sp>
    </p:spTree>
    <p:extLst>
      <p:ext uri="{BB962C8B-B14F-4D97-AF65-F5344CB8AC3E}">
        <p14:creationId xmlns:p14="http://schemas.microsoft.com/office/powerpoint/2010/main" val="8332825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8034"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2988035"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6" tIns="45903" rIns="91806" bIns="45903">
            <a:prstTxWarp prst="textNoShape">
              <a:avLst/>
            </a:prstTxWarp>
          </a:bodyPr>
          <a:lstStyle/>
          <a:p>
            <a:endParaRPr lang="en-US"/>
          </a:p>
        </p:txBody>
      </p:sp>
    </p:spTree>
    <p:extLst>
      <p:ext uri="{BB962C8B-B14F-4D97-AF65-F5344CB8AC3E}">
        <p14:creationId xmlns:p14="http://schemas.microsoft.com/office/powerpoint/2010/main" val="1977881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6226" name="Rectangle 2"/>
          <p:cNvSpPr>
            <a:spLocks noGrp="1" noRot="1" noChangeAspect="1" noChangeArrowheads="1"/>
          </p:cNvSpPr>
          <p:nvPr>
            <p:ph type="sldImg"/>
          </p:nvPr>
        </p:nvSpPr>
        <p:spPr bwMode="auto">
          <a:xfrm>
            <a:off x="1198563" y="596900"/>
            <a:ext cx="4638675" cy="3478213"/>
          </a:xfrm>
          <a:prstGeom prst="rect">
            <a:avLst/>
          </a:prstGeom>
          <a:solidFill>
            <a:srgbClr val="FFFFFF"/>
          </a:solidFill>
          <a:ln>
            <a:solidFill>
              <a:srgbClr val="000000"/>
            </a:solidFill>
            <a:miter lim="800000"/>
            <a:headEnd/>
            <a:tailEnd/>
          </a:ln>
        </p:spPr>
      </p:sp>
      <p:sp>
        <p:nvSpPr>
          <p:cNvPr id="2996227" name="Rectangle 3"/>
          <p:cNvSpPr>
            <a:spLocks noGrp="1" noChangeArrowheads="1"/>
          </p:cNvSpPr>
          <p:nvPr>
            <p:ph type="body" idx="1"/>
          </p:nvPr>
        </p:nvSpPr>
        <p:spPr bwMode="auto">
          <a:xfrm>
            <a:off x="528638" y="4421188"/>
            <a:ext cx="6051550" cy="4189412"/>
          </a:xfrm>
          <a:prstGeom prst="rect">
            <a:avLst/>
          </a:prstGeom>
          <a:solidFill>
            <a:srgbClr val="FFFFFF"/>
          </a:solidFill>
          <a:ln>
            <a:solidFill>
              <a:srgbClr val="000000"/>
            </a:solidFill>
            <a:miter lim="800000"/>
            <a:headEnd/>
            <a:tailEnd/>
          </a:ln>
        </p:spPr>
        <p:txBody>
          <a:bodyPr lIns="93321" tIns="46660" rIns="93321" bIns="46660">
            <a:prstTxWarp prst="textNoShape">
              <a:avLst/>
            </a:prstTxWarp>
          </a:bodyPr>
          <a:lstStyle/>
          <a:p>
            <a:endParaRPr lang="en-US"/>
          </a:p>
        </p:txBody>
      </p:sp>
    </p:spTree>
    <p:extLst>
      <p:ext uri="{BB962C8B-B14F-4D97-AF65-F5344CB8AC3E}">
        <p14:creationId xmlns:p14="http://schemas.microsoft.com/office/powerpoint/2010/main" val="636666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8274"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2998275"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6" tIns="45903" rIns="91806" bIns="45903">
            <a:prstTxWarp prst="textNoShape">
              <a:avLst/>
            </a:prstTxWarp>
          </a:bodyPr>
          <a:lstStyle/>
          <a:p>
            <a:endParaRPr lang="en-US"/>
          </a:p>
        </p:txBody>
      </p:sp>
    </p:spTree>
    <p:extLst>
      <p:ext uri="{BB962C8B-B14F-4D97-AF65-F5344CB8AC3E}">
        <p14:creationId xmlns:p14="http://schemas.microsoft.com/office/powerpoint/2010/main" val="16431257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22"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3000323"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0" tIns="45900" rIns="91800" bIns="45900">
            <a:prstTxWarp prst="textNoShape">
              <a:avLst/>
            </a:prstTxWarp>
          </a:bodyPr>
          <a:lstStyle/>
          <a:p>
            <a:endParaRPr lang="en-US"/>
          </a:p>
        </p:txBody>
      </p:sp>
    </p:spTree>
    <p:extLst>
      <p:ext uri="{BB962C8B-B14F-4D97-AF65-F5344CB8AC3E}">
        <p14:creationId xmlns:p14="http://schemas.microsoft.com/office/powerpoint/2010/main" val="977822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8514"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3008515"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0" tIns="45900" rIns="91800" bIns="45900">
            <a:prstTxWarp prst="textNoShape">
              <a:avLst/>
            </a:prstTxWarp>
          </a:bodyPr>
          <a:lstStyle/>
          <a:p>
            <a:endParaRPr lang="en-US"/>
          </a:p>
        </p:txBody>
      </p:sp>
    </p:spTree>
    <p:extLst>
      <p:ext uri="{BB962C8B-B14F-4D97-AF65-F5344CB8AC3E}">
        <p14:creationId xmlns:p14="http://schemas.microsoft.com/office/powerpoint/2010/main" val="1755737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62"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3010563"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0" tIns="45900" rIns="91800" bIns="45900">
            <a:prstTxWarp prst="textNoShape">
              <a:avLst/>
            </a:prstTxWarp>
          </a:bodyPr>
          <a:lstStyle/>
          <a:p>
            <a:endParaRPr lang="en-US"/>
          </a:p>
        </p:txBody>
      </p:sp>
    </p:spTree>
    <p:extLst>
      <p:ext uri="{BB962C8B-B14F-4D97-AF65-F5344CB8AC3E}">
        <p14:creationId xmlns:p14="http://schemas.microsoft.com/office/powerpoint/2010/main" val="285687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1826"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3021827"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0" tIns="45900" rIns="91800" bIns="45900">
            <a:prstTxWarp prst="textNoShape">
              <a:avLst/>
            </a:prstTxWarp>
          </a:bodyPr>
          <a:lstStyle/>
          <a:p>
            <a:endParaRPr lang="en-US"/>
          </a:p>
        </p:txBody>
      </p:sp>
    </p:spTree>
    <p:extLst>
      <p:ext uri="{BB962C8B-B14F-4D97-AF65-F5344CB8AC3E}">
        <p14:creationId xmlns:p14="http://schemas.microsoft.com/office/powerpoint/2010/main" val="254321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648076" y="2206115"/>
            <a:ext cx="7416425" cy="2090891"/>
          </a:xfrm>
          <a:noFill/>
          <a:ln w="9525"/>
        </p:spPr>
        <p:txBody>
          <a:bodyPr lIns="69730" tIns="34253" rIns="69730" bIns="34253"/>
          <a:lstStyle/>
          <a:p>
            <a:endParaRPr lang="en-US" dirty="0"/>
          </a:p>
        </p:txBody>
      </p:sp>
      <p:sp>
        <p:nvSpPr>
          <p:cNvPr id="27651" name="Rectangle 3"/>
          <p:cNvSpPr>
            <a:spLocks noGrp="1" noRot="1" noChangeAspect="1" noChangeArrowheads="1" noTextEdit="1"/>
          </p:cNvSpPr>
          <p:nvPr>
            <p:ph type="sldImg"/>
          </p:nvPr>
        </p:nvSpPr>
        <p:spPr>
          <a:xfrm>
            <a:off x="3154363" y="298450"/>
            <a:ext cx="2312987" cy="1735138"/>
          </a:xfrm>
        </p:spPr>
      </p:sp>
    </p:spTree>
    <p:extLst>
      <p:ext uri="{BB962C8B-B14F-4D97-AF65-F5344CB8AC3E}">
        <p14:creationId xmlns:p14="http://schemas.microsoft.com/office/powerpoint/2010/main" val="1774197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 xmlns:a16="http://schemas.microsoft.com/office/drawing/2014/main" id="{ECB7A683-5866-4242-8815-A5324A507E5C}"/>
              </a:ext>
            </a:extLst>
          </p:cNvPr>
          <p:cNvSpPr>
            <a:spLocks noGrp="1" noRot="1" noChangeAspect="1" noChangeArrowheads="1" noTextEdit="1"/>
          </p:cNvSpPr>
          <p:nvPr>
            <p:ph type="sldImg"/>
          </p:nvPr>
        </p:nvSpPr>
        <p:spPr>
          <a:xfrm>
            <a:off x="1204913" y="596900"/>
            <a:ext cx="4638675" cy="3478213"/>
          </a:xfrm>
          <a:solidFill>
            <a:srgbClr val="FFFFFF"/>
          </a:solidFill>
          <a:ln w="12700">
            <a:solidFill>
              <a:srgbClr val="000000"/>
            </a:solidFill>
            <a:miter lim="800000"/>
            <a:headEnd/>
            <a:tailEnd/>
          </a:ln>
        </p:spPr>
      </p:sp>
      <p:sp>
        <p:nvSpPr>
          <p:cNvPr id="58371" name="Rectangle 3">
            <a:extLst>
              <a:ext uri="{FF2B5EF4-FFF2-40B4-BE49-F238E27FC236}">
                <a16:creationId xmlns="" xmlns:a16="http://schemas.microsoft.com/office/drawing/2014/main" id="{01D97456-3A50-AB4D-BA82-C34E5A37E3BB}"/>
              </a:ext>
            </a:extLst>
          </p:cNvPr>
          <p:cNvSpPr>
            <a:spLocks noGrp="1" noChangeArrowheads="1"/>
          </p:cNvSpPr>
          <p:nvPr>
            <p:ph type="body" idx="1"/>
          </p:nvPr>
        </p:nvSpPr>
        <p:spPr>
          <a:xfrm>
            <a:off x="528638" y="4425950"/>
            <a:ext cx="6051550" cy="4184650"/>
          </a:xfrm>
          <a:solidFill>
            <a:srgbClr val="FFFFFF"/>
          </a:solidFill>
          <a:ln>
            <a:solidFill>
              <a:srgbClr val="000000"/>
            </a:solidFill>
          </a:ln>
        </p:spPr>
        <p:txBody>
          <a:bodyPr lIns="88276" tIns="44138" rIns="88276" bIns="44138"/>
          <a:lstStyle/>
          <a:p>
            <a:endParaRPr lang="en-US" altLang="en-US">
              <a:latin typeface="Arial" panose="020B0604020202020204" pitchFamily="34" charset="0"/>
            </a:endParaRPr>
          </a:p>
        </p:txBody>
      </p:sp>
    </p:spTree>
    <p:extLst>
      <p:ext uri="{BB962C8B-B14F-4D97-AF65-F5344CB8AC3E}">
        <p14:creationId xmlns:p14="http://schemas.microsoft.com/office/powerpoint/2010/main" val="14357205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2610" name="Rectangle 2"/>
          <p:cNvSpPr>
            <a:spLocks noGrp="1" noRot="1" noChangeAspect="1" noChangeArrowheads="1"/>
          </p:cNvSpPr>
          <p:nvPr>
            <p:ph type="sldImg"/>
          </p:nvPr>
        </p:nvSpPr>
        <p:spPr bwMode="auto">
          <a:xfrm>
            <a:off x="1204913" y="596900"/>
            <a:ext cx="4637087" cy="3478213"/>
          </a:xfrm>
          <a:prstGeom prst="rect">
            <a:avLst/>
          </a:prstGeom>
          <a:solidFill>
            <a:srgbClr val="FFFFFF"/>
          </a:solidFill>
          <a:ln>
            <a:solidFill>
              <a:srgbClr val="000000"/>
            </a:solidFill>
            <a:miter lim="800000"/>
            <a:headEnd/>
            <a:tailEnd/>
          </a:ln>
        </p:spPr>
      </p:sp>
      <p:sp>
        <p:nvSpPr>
          <p:cNvPr id="3012611" name="Rectangle 3"/>
          <p:cNvSpPr>
            <a:spLocks noGrp="1" noChangeArrowheads="1"/>
          </p:cNvSpPr>
          <p:nvPr>
            <p:ph type="body" idx="1"/>
          </p:nvPr>
        </p:nvSpPr>
        <p:spPr bwMode="auto">
          <a:xfrm>
            <a:off x="528638" y="4424364"/>
            <a:ext cx="6049962" cy="4186237"/>
          </a:xfrm>
          <a:prstGeom prst="rect">
            <a:avLst/>
          </a:prstGeom>
          <a:solidFill>
            <a:srgbClr val="FFFFFF"/>
          </a:solidFill>
          <a:ln>
            <a:solidFill>
              <a:srgbClr val="000000"/>
            </a:solidFill>
            <a:miter lim="800000"/>
            <a:headEnd/>
            <a:tailEnd/>
          </a:ln>
        </p:spPr>
        <p:txBody>
          <a:bodyPr lIns="91800" tIns="45900" rIns="91800" bIns="45900">
            <a:prstTxWarp prst="textNoShape">
              <a:avLst/>
            </a:prstTxWarp>
          </a:bodyPr>
          <a:lstStyle/>
          <a:p>
            <a:endParaRPr lang="en-US"/>
          </a:p>
        </p:txBody>
      </p:sp>
    </p:spTree>
    <p:extLst>
      <p:ext uri="{BB962C8B-B14F-4D97-AF65-F5344CB8AC3E}">
        <p14:creationId xmlns:p14="http://schemas.microsoft.com/office/powerpoint/2010/main" val="1337753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257300" y="719138"/>
            <a:ext cx="4800600" cy="3600450"/>
          </a:xfrm>
        </p:spPr>
      </p:sp>
      <p:sp>
        <p:nvSpPr>
          <p:cNvPr id="64515" name="Rectangle 3"/>
          <p:cNvSpPr>
            <a:spLocks noGrp="1" noChangeArrowheads="1"/>
          </p:cNvSpPr>
          <p:nvPr>
            <p:ph type="body" idx="1"/>
          </p:nvPr>
        </p:nvSpPr>
        <p:spPr>
          <a:xfrm>
            <a:off x="977900" y="4560888"/>
            <a:ext cx="5359400" cy="4321175"/>
          </a:xfrm>
          <a:noFill/>
        </p:spPr>
        <p:txBody>
          <a:bodyPr lIns="95079" tIns="47540" rIns="95079" bIns="47540"/>
          <a:lstStyle/>
          <a:p>
            <a:r>
              <a:rPr lang="en-US" altLang="zh-CN" smtClean="0">
                <a:ea typeface="宋体" pitchFamily="2" charset="-122"/>
              </a:rPr>
              <a:t>Implementation close to the CPU looks like a Harvard machine.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257300" y="719138"/>
            <a:ext cx="4800600" cy="3600450"/>
          </a:xfrm>
        </p:spPr>
      </p:sp>
      <p:sp>
        <p:nvSpPr>
          <p:cNvPr id="65539" name="Rectangle 3"/>
          <p:cNvSpPr>
            <a:spLocks noGrp="1" noChangeArrowheads="1"/>
          </p:cNvSpPr>
          <p:nvPr>
            <p:ph type="body" idx="1"/>
          </p:nvPr>
        </p:nvSpPr>
        <p:spPr>
          <a:xfrm>
            <a:off x="977900" y="4560888"/>
            <a:ext cx="5359400" cy="4321175"/>
          </a:xfrm>
          <a:noFill/>
        </p:spPr>
        <p:txBody>
          <a:bodyPr lIns="95079" tIns="47540" rIns="95079" bIns="47540"/>
          <a:lstStyle/>
          <a:p>
            <a:endParaRPr lang="zh-CN" altLang="en-US" smtClean="0">
              <a:ea typeface="宋体"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257300" y="719138"/>
            <a:ext cx="4800600" cy="3600450"/>
          </a:xfrm>
        </p:spPr>
      </p:sp>
      <p:sp>
        <p:nvSpPr>
          <p:cNvPr id="66563" name="Rectangle 3"/>
          <p:cNvSpPr>
            <a:spLocks noGrp="1" noChangeArrowheads="1"/>
          </p:cNvSpPr>
          <p:nvPr>
            <p:ph type="body" idx="1"/>
          </p:nvPr>
        </p:nvSpPr>
        <p:spPr>
          <a:xfrm>
            <a:off x="977900" y="4560888"/>
            <a:ext cx="5359400" cy="4321175"/>
          </a:xfrm>
          <a:noFill/>
        </p:spPr>
        <p:txBody>
          <a:bodyPr lIns="95079" tIns="47540" rIns="95079" bIns="47540"/>
          <a:lstStyle/>
          <a:p>
            <a:r>
              <a:rPr lang="en-US" altLang="zh-CN" smtClean="0">
                <a:ea typeface="宋体" pitchFamily="2" charset="-122"/>
              </a:rPr>
              <a:t>Compare latency to direct mapped case?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p:sp>
      <p:sp>
        <p:nvSpPr>
          <p:cNvPr id="67587" name="Rectangle 3"/>
          <p:cNvSpPr>
            <a:spLocks noGrp="1" noChangeArrowheads="1"/>
          </p:cNvSpPr>
          <p:nvPr>
            <p:ph type="body" idx="1"/>
          </p:nvPr>
        </p:nvSpPr>
        <p:spPr>
          <a:noFill/>
        </p:spPr>
        <p:txBody>
          <a:bodyPr/>
          <a:lstStyle/>
          <a:p>
            <a:endParaRPr lang="zh-CN" altLang="en-US" smtClean="0">
              <a:ea typeface="宋体"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257300" y="719138"/>
            <a:ext cx="4800600" cy="3600450"/>
          </a:xfrm>
        </p:spPr>
      </p:sp>
      <p:sp>
        <p:nvSpPr>
          <p:cNvPr id="68611" name="Rectangle 3"/>
          <p:cNvSpPr>
            <a:spLocks noGrp="1" noChangeArrowheads="1"/>
          </p:cNvSpPr>
          <p:nvPr>
            <p:ph type="body" idx="1"/>
          </p:nvPr>
        </p:nvSpPr>
        <p:spPr>
          <a:xfrm>
            <a:off x="977900" y="4560888"/>
            <a:ext cx="5359400" cy="4321175"/>
          </a:xfrm>
          <a:noFill/>
        </p:spPr>
        <p:txBody>
          <a:bodyPr lIns="95079" tIns="47540" rIns="95079" bIns="47540"/>
          <a:lstStyle/>
          <a:p>
            <a:endParaRPr lang="ko-KR" altLang="en-US" smtClean="0">
              <a:ea typeface="AppleMyungjo"/>
              <a:cs typeface="AppleMyungj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9200B004-06E0-DD4B-9EAA-5385B8F506B7}" type="slidenum">
              <a:rPr lang="en-US">
                <a:solidFill>
                  <a:prstClr val="black"/>
                </a:solidFill>
              </a:rPr>
              <a:pPr/>
              <a:t>113</a:t>
            </a:fld>
            <a:endParaRPr lang="en-US">
              <a:solidFill>
                <a:prstClr val="black"/>
              </a:solidFill>
            </a:endParaRPr>
          </a:p>
        </p:txBody>
      </p:sp>
      <p:sp>
        <p:nvSpPr>
          <p:cNvPr id="1745922" name="Rectangle 2"/>
          <p:cNvSpPr>
            <a:spLocks noGrp="1" noRot="1" noChangeAspect="1" noChangeArrowheads="1" noTextEdit="1"/>
          </p:cNvSpPr>
          <p:nvPr>
            <p:ph type="sldImg"/>
          </p:nvPr>
        </p:nvSpPr>
        <p:spPr>
          <a:ln/>
        </p:spPr>
      </p:sp>
      <p:sp>
        <p:nvSpPr>
          <p:cNvPr id="1745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E290B9CC-F342-E34A-A311-6830038DD696}" type="slidenum">
              <a:rPr lang="en-US">
                <a:solidFill>
                  <a:prstClr val="black"/>
                </a:solidFill>
              </a:rPr>
              <a:pPr/>
              <a:t>114</a:t>
            </a:fld>
            <a:endParaRPr lang="en-US">
              <a:solidFill>
                <a:prstClr val="black"/>
              </a:solidFill>
            </a:endParaRPr>
          </a:p>
        </p:txBody>
      </p:sp>
      <p:sp>
        <p:nvSpPr>
          <p:cNvPr id="1649666" name="Rectangle 2"/>
          <p:cNvSpPr>
            <a:spLocks noGrp="1" noRot="1" noChangeAspect="1" noChangeArrowheads="1" noTextEdit="1"/>
          </p:cNvSpPr>
          <p:nvPr>
            <p:ph type="sldImg"/>
          </p:nvPr>
        </p:nvSpPr>
        <p:spPr bwMode="auto">
          <a:xfrm>
            <a:off x="1257300" y="719138"/>
            <a:ext cx="4800600" cy="3600450"/>
          </a:xfrm>
          <a:prstGeom prst="rect">
            <a:avLst/>
          </a:prstGeom>
          <a:solidFill>
            <a:srgbClr val="FFFFFF"/>
          </a:solidFill>
          <a:ln>
            <a:solidFill>
              <a:srgbClr val="000000"/>
            </a:solidFill>
            <a:miter lim="800000"/>
            <a:headEnd/>
            <a:tailEnd/>
          </a:ln>
        </p:spPr>
      </p:sp>
      <p:sp>
        <p:nvSpPr>
          <p:cNvPr id="1649667"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endParaRPr lang="ko-KR" altLang="en-US" dirty="0">
              <a:ea typeface="굴림" charset="-127"/>
              <a:cs typeface="굴림" charset="-127"/>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44ACD725-72A8-EE40-A308-1AD18FA6A453}" type="slidenum">
              <a:rPr lang="en-US">
                <a:solidFill>
                  <a:prstClr val="black"/>
                </a:solidFill>
              </a:rPr>
              <a:pPr/>
              <a:t>116</a:t>
            </a:fld>
            <a:endParaRPr lang="en-US">
              <a:solidFill>
                <a:prstClr val="black"/>
              </a:solidFill>
            </a:endParaRPr>
          </a:p>
        </p:txBody>
      </p:sp>
      <p:sp>
        <p:nvSpPr>
          <p:cNvPr id="1592322" name="Rectangle 2"/>
          <p:cNvSpPr>
            <a:spLocks noGrp="1" noRot="1" noChangeAspect="1" noChangeArrowheads="1" noTextEdit="1"/>
          </p:cNvSpPr>
          <p:nvPr>
            <p:ph type="sldImg"/>
          </p:nvPr>
        </p:nvSpPr>
        <p:spPr bwMode="auto">
          <a:xfrm>
            <a:off x="1257300" y="719138"/>
            <a:ext cx="4802188" cy="3600450"/>
          </a:xfrm>
          <a:prstGeom prst="rect">
            <a:avLst/>
          </a:prstGeom>
          <a:solidFill>
            <a:srgbClr val="FFFFFF"/>
          </a:solidFill>
          <a:ln>
            <a:solidFill>
              <a:srgbClr val="000000"/>
            </a:solidFill>
            <a:miter lim="800000"/>
            <a:headEnd/>
            <a:tailEnd/>
          </a:ln>
        </p:spPr>
      </p:sp>
      <p:sp>
        <p:nvSpPr>
          <p:cNvPr id="1592323" name="Rectangle 3"/>
          <p:cNvSpPr>
            <a:spLocks noGrp="1" noChangeArrowheads="1"/>
          </p:cNvSpPr>
          <p:nvPr>
            <p:ph type="body" idx="1"/>
          </p:nvPr>
        </p:nvSpPr>
        <p:spPr bwMode="auto">
          <a:xfrm>
            <a:off x="977900" y="4560889"/>
            <a:ext cx="5359401" cy="4321175"/>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endParaRPr lang="ko-KR" altLang="en-US">
              <a:ea typeface="AppleMyungjo" charset="-127"/>
              <a:cs typeface="AppleMyungjo" charset="-12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7010" name="Rectangle 2"/>
          <p:cNvSpPr>
            <a:spLocks noGrp="1" noRot="1" noChangeAspect="1" noChangeArrowheads="1"/>
          </p:cNvSpPr>
          <p:nvPr>
            <p:ph type="sldImg"/>
          </p:nvPr>
        </p:nvSpPr>
        <p:spPr bwMode="auto">
          <a:xfrm>
            <a:off x="2921000" y="450850"/>
            <a:ext cx="3498850" cy="2624138"/>
          </a:xfrm>
          <a:prstGeom prst="rect">
            <a:avLst/>
          </a:prstGeom>
          <a:solidFill>
            <a:srgbClr val="FFFFFF"/>
          </a:solidFill>
          <a:ln>
            <a:solidFill>
              <a:srgbClr val="000000"/>
            </a:solidFill>
            <a:miter lim="800000"/>
            <a:headEnd/>
            <a:tailEnd/>
          </a:ln>
        </p:spPr>
      </p:sp>
      <p:sp>
        <p:nvSpPr>
          <p:cNvPr id="2347011" name="Rectangle 3"/>
          <p:cNvSpPr>
            <a:spLocks noGrp="1" noChangeArrowheads="1"/>
          </p:cNvSpPr>
          <p:nvPr>
            <p:ph type="body" idx="1"/>
          </p:nvPr>
        </p:nvSpPr>
        <p:spPr bwMode="auto">
          <a:xfrm>
            <a:off x="700708" y="3337889"/>
            <a:ext cx="8019208" cy="3158239"/>
          </a:xfrm>
          <a:prstGeom prst="rect">
            <a:avLst/>
          </a:prstGeom>
          <a:solidFill>
            <a:srgbClr val="FFFFFF"/>
          </a:solidFill>
          <a:ln>
            <a:solidFill>
              <a:srgbClr val="000000"/>
            </a:solidFill>
            <a:miter lim="800000"/>
            <a:headEnd/>
            <a:tailEnd/>
          </a:ln>
        </p:spPr>
        <p:txBody>
          <a:bodyPr lIns="91805" tIns="45902" rIns="91805" bIns="45902">
            <a:prstTxWarp prst="textNoShape">
              <a:avLst/>
            </a:prstTxWarp>
          </a:bodyPr>
          <a:lstStyle/>
          <a:p>
            <a:endParaRPr lang="en-US" dirty="0"/>
          </a:p>
        </p:txBody>
      </p:sp>
    </p:spTree>
    <p:extLst>
      <p:ext uri="{BB962C8B-B14F-4D97-AF65-F5344CB8AC3E}">
        <p14:creationId xmlns:p14="http://schemas.microsoft.com/office/powerpoint/2010/main" val="9137257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0253C866-40C1-C848-AF54-E7F38EE2F1F2}" type="slidenum">
              <a:rPr lang="en-US">
                <a:solidFill>
                  <a:prstClr val="black"/>
                </a:solidFill>
              </a:rPr>
              <a:pPr/>
              <a:t>117</a:t>
            </a:fld>
            <a:endParaRPr lang="en-US">
              <a:solidFill>
                <a:prstClr val="black"/>
              </a:solidFill>
            </a:endParaRPr>
          </a:p>
        </p:txBody>
      </p:sp>
      <p:sp>
        <p:nvSpPr>
          <p:cNvPr id="1594370" name="Rectangle 2"/>
          <p:cNvSpPr>
            <a:spLocks noGrp="1" noRot="1" noChangeAspect="1" noChangeArrowheads="1" noTextEdit="1"/>
          </p:cNvSpPr>
          <p:nvPr>
            <p:ph type="sldImg"/>
          </p:nvPr>
        </p:nvSpPr>
        <p:spPr bwMode="auto">
          <a:xfrm>
            <a:off x="1266825" y="727075"/>
            <a:ext cx="4779963" cy="3584575"/>
          </a:xfrm>
          <a:prstGeom prst="rect">
            <a:avLst/>
          </a:prstGeom>
          <a:solidFill>
            <a:srgbClr val="FFFFFF"/>
          </a:solidFill>
          <a:ln>
            <a:solidFill>
              <a:srgbClr val="000000"/>
            </a:solidFill>
            <a:miter lim="800000"/>
            <a:headEnd/>
            <a:tailEnd/>
          </a:ln>
        </p:spPr>
      </p:sp>
      <p:sp>
        <p:nvSpPr>
          <p:cNvPr id="1594371" name="Rectangle 3"/>
          <p:cNvSpPr>
            <a:spLocks noGrp="1" noChangeArrowheads="1"/>
          </p:cNvSpPr>
          <p:nvPr>
            <p:ph type="body" idx="1"/>
          </p:nvPr>
        </p:nvSpPr>
        <p:spPr bwMode="auto">
          <a:xfrm>
            <a:off x="973139" y="4557713"/>
            <a:ext cx="5367337" cy="4322762"/>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r>
              <a:rPr lang="en-US" altLang="ko-KR">
                <a:ea typeface="굴림" charset="-127"/>
                <a:cs typeface="굴림" charset="-127"/>
              </a:rPr>
              <a:t>Permits sharing of program segments.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DAA518E6-8AD9-4449-8A17-74F42A27A413}" type="slidenum">
              <a:rPr lang="en-US">
                <a:solidFill>
                  <a:prstClr val="black"/>
                </a:solidFill>
              </a:rPr>
              <a:pPr/>
              <a:t>118</a:t>
            </a:fld>
            <a:endParaRPr lang="en-US">
              <a:solidFill>
                <a:prstClr val="black"/>
              </a:solidFill>
            </a:endParaRPr>
          </a:p>
        </p:txBody>
      </p:sp>
      <p:sp>
        <p:nvSpPr>
          <p:cNvPr id="1748994" name="Rectangle 2"/>
          <p:cNvSpPr>
            <a:spLocks noGrp="1" noRot="1" noChangeAspect="1" noChangeArrowheads="1" noTextEdit="1"/>
          </p:cNvSpPr>
          <p:nvPr>
            <p:ph type="sldImg"/>
          </p:nvPr>
        </p:nvSpPr>
        <p:spPr>
          <a:ln/>
        </p:spPr>
      </p:sp>
      <p:sp>
        <p:nvSpPr>
          <p:cNvPr id="1748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AEC196B9-8D1A-9D48-8B02-CB59335ADCBC}" type="slidenum">
              <a:rPr lang="en-US">
                <a:solidFill>
                  <a:prstClr val="black"/>
                </a:solidFill>
              </a:rPr>
              <a:pPr/>
              <a:t>119</a:t>
            </a:fld>
            <a:endParaRPr lang="en-US">
              <a:solidFill>
                <a:prstClr val="black"/>
              </a:solidFill>
            </a:endParaRPr>
          </a:p>
        </p:txBody>
      </p:sp>
      <p:sp>
        <p:nvSpPr>
          <p:cNvPr id="1651714" name="Rectangle 2"/>
          <p:cNvSpPr>
            <a:spLocks noGrp="1" noRot="1" noChangeAspect="1" noChangeArrowheads="1" noTextEdit="1"/>
          </p:cNvSpPr>
          <p:nvPr>
            <p:ph type="sldImg"/>
          </p:nvPr>
        </p:nvSpPr>
        <p:spPr bwMode="auto">
          <a:xfrm>
            <a:off x="1266825" y="727075"/>
            <a:ext cx="4779963" cy="3584575"/>
          </a:xfrm>
          <a:prstGeom prst="rect">
            <a:avLst/>
          </a:prstGeom>
          <a:solidFill>
            <a:srgbClr val="FFFFFF"/>
          </a:solidFill>
          <a:ln>
            <a:solidFill>
              <a:srgbClr val="000000"/>
            </a:solidFill>
            <a:miter lim="800000"/>
            <a:headEnd/>
            <a:tailEnd/>
          </a:ln>
        </p:spPr>
      </p:sp>
      <p:sp>
        <p:nvSpPr>
          <p:cNvPr id="1651715" name="Rectangle 3"/>
          <p:cNvSpPr>
            <a:spLocks noGrp="1" noChangeArrowheads="1"/>
          </p:cNvSpPr>
          <p:nvPr>
            <p:ph type="body" idx="1"/>
          </p:nvPr>
        </p:nvSpPr>
        <p:spPr bwMode="auto">
          <a:xfrm>
            <a:off x="973139" y="4557713"/>
            <a:ext cx="5367337" cy="4322762"/>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r>
              <a:rPr lang="en-US" altLang="ko-KR">
                <a:ea typeface="굴림" charset="-127"/>
                <a:cs typeface="굴림" charset="-127"/>
              </a:rPr>
              <a:t>Relaxes the contiguous allocation requirement.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AEC196B9-8D1A-9D48-8B02-CB59335ADCBC}" type="slidenum">
              <a:rPr lang="en-US">
                <a:solidFill>
                  <a:prstClr val="black"/>
                </a:solidFill>
              </a:rPr>
              <a:pPr/>
              <a:t>120</a:t>
            </a:fld>
            <a:endParaRPr lang="en-US">
              <a:solidFill>
                <a:prstClr val="black"/>
              </a:solidFill>
            </a:endParaRPr>
          </a:p>
        </p:txBody>
      </p:sp>
      <p:sp>
        <p:nvSpPr>
          <p:cNvPr id="1651714" name="Rectangle 2"/>
          <p:cNvSpPr>
            <a:spLocks noGrp="1" noRot="1" noChangeAspect="1" noChangeArrowheads="1" noTextEdit="1"/>
          </p:cNvSpPr>
          <p:nvPr>
            <p:ph type="sldImg"/>
          </p:nvPr>
        </p:nvSpPr>
        <p:spPr bwMode="auto">
          <a:xfrm>
            <a:off x="1266825" y="727075"/>
            <a:ext cx="4779963" cy="3584575"/>
          </a:xfrm>
          <a:prstGeom prst="rect">
            <a:avLst/>
          </a:prstGeom>
          <a:solidFill>
            <a:srgbClr val="FFFFFF"/>
          </a:solidFill>
          <a:ln>
            <a:solidFill>
              <a:srgbClr val="000000"/>
            </a:solidFill>
            <a:miter lim="800000"/>
            <a:headEnd/>
            <a:tailEnd/>
          </a:ln>
        </p:spPr>
      </p:sp>
      <p:sp>
        <p:nvSpPr>
          <p:cNvPr id="1651715" name="Rectangle 3"/>
          <p:cNvSpPr>
            <a:spLocks noGrp="1" noChangeArrowheads="1"/>
          </p:cNvSpPr>
          <p:nvPr>
            <p:ph type="body" idx="1"/>
          </p:nvPr>
        </p:nvSpPr>
        <p:spPr bwMode="auto">
          <a:xfrm>
            <a:off x="973139" y="4557713"/>
            <a:ext cx="5367337" cy="4322762"/>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r>
              <a:rPr lang="en-US" altLang="ko-KR">
                <a:ea typeface="굴림" charset="-127"/>
                <a:cs typeface="굴림" charset="-127"/>
              </a:rPr>
              <a:t>Relaxes the contiguous allocation requirement.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AEC196B9-8D1A-9D48-8B02-CB59335ADCBC}" type="slidenum">
              <a:rPr lang="en-US">
                <a:solidFill>
                  <a:prstClr val="black"/>
                </a:solidFill>
              </a:rPr>
              <a:pPr/>
              <a:t>121</a:t>
            </a:fld>
            <a:endParaRPr lang="en-US">
              <a:solidFill>
                <a:prstClr val="black"/>
              </a:solidFill>
            </a:endParaRPr>
          </a:p>
        </p:txBody>
      </p:sp>
      <p:sp>
        <p:nvSpPr>
          <p:cNvPr id="1651714" name="Rectangle 2"/>
          <p:cNvSpPr>
            <a:spLocks noGrp="1" noRot="1" noChangeAspect="1" noChangeArrowheads="1" noTextEdit="1"/>
          </p:cNvSpPr>
          <p:nvPr>
            <p:ph type="sldImg"/>
          </p:nvPr>
        </p:nvSpPr>
        <p:spPr bwMode="auto">
          <a:xfrm>
            <a:off x="1266825" y="727075"/>
            <a:ext cx="4779963" cy="3584575"/>
          </a:xfrm>
          <a:prstGeom prst="rect">
            <a:avLst/>
          </a:prstGeom>
          <a:solidFill>
            <a:srgbClr val="FFFFFF"/>
          </a:solidFill>
          <a:ln>
            <a:solidFill>
              <a:srgbClr val="000000"/>
            </a:solidFill>
            <a:miter lim="800000"/>
            <a:headEnd/>
            <a:tailEnd/>
          </a:ln>
        </p:spPr>
      </p:sp>
      <p:sp>
        <p:nvSpPr>
          <p:cNvPr id="1651715" name="Rectangle 3"/>
          <p:cNvSpPr>
            <a:spLocks noGrp="1" noChangeArrowheads="1"/>
          </p:cNvSpPr>
          <p:nvPr>
            <p:ph type="body" idx="1"/>
          </p:nvPr>
        </p:nvSpPr>
        <p:spPr bwMode="auto">
          <a:xfrm>
            <a:off x="973139" y="4557713"/>
            <a:ext cx="5367337" cy="4322762"/>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r>
              <a:rPr lang="en-US" altLang="ko-KR">
                <a:ea typeface="굴림" charset="-127"/>
                <a:cs typeface="굴림" charset="-127"/>
              </a:rPr>
              <a:t>Relaxes the contiguous allocation requirement.</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E3698-8743-1846-A4B7-A150278E3A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5090" name="Rectangle 2"/>
          <p:cNvSpPr>
            <a:spLocks noGrp="1" noRot="1" noChangeAspect="1" noChangeArrowheads="1" noTextEdit="1"/>
          </p:cNvSpPr>
          <p:nvPr>
            <p:ph type="sldImg"/>
          </p:nvPr>
        </p:nvSpPr>
        <p:spPr bwMode="auto">
          <a:xfrm>
            <a:off x="952500" y="684213"/>
            <a:ext cx="4954588" cy="3429000"/>
          </a:xfrm>
          <a:prstGeom prst="rect">
            <a:avLst/>
          </a:prstGeom>
          <a:solidFill>
            <a:srgbClr val="FFFFFF"/>
          </a:solidFill>
          <a:ln>
            <a:solidFill>
              <a:srgbClr val="000000"/>
            </a:solidFill>
            <a:miter lim="800000"/>
            <a:headEnd/>
            <a:tailEnd/>
          </a:ln>
        </p:spPr>
      </p:sp>
      <p:sp>
        <p:nvSpPr>
          <p:cNvPr id="1625091"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endParaRPr lang="ko-KR" altLang="en-US" dirty="0">
              <a:ea typeface="AppleMyungjo" charset="-127"/>
              <a:cs typeface="AppleMyungjo" charset="-127"/>
            </a:endParaRPr>
          </a:p>
        </p:txBody>
      </p:sp>
    </p:spTree>
    <p:extLst>
      <p:ext uri="{BB962C8B-B14F-4D97-AF65-F5344CB8AC3E}">
        <p14:creationId xmlns:p14="http://schemas.microsoft.com/office/powerpoint/2010/main" val="538751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B26A-2B7A-2044-B0C7-5FD4CB773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9186" name="Rectangle 2"/>
          <p:cNvSpPr>
            <a:spLocks noGrp="1" noRot="1" noChangeAspect="1" noChangeArrowheads="1" noTextEdit="1"/>
          </p:cNvSpPr>
          <p:nvPr>
            <p:ph type="sldImg"/>
          </p:nvPr>
        </p:nvSpPr>
        <p:spPr bwMode="auto">
          <a:xfrm>
            <a:off x="1150938" y="692150"/>
            <a:ext cx="4554537" cy="3414713"/>
          </a:xfrm>
          <a:prstGeom prst="rect">
            <a:avLst/>
          </a:prstGeom>
          <a:solidFill>
            <a:srgbClr val="FFFFFF"/>
          </a:solidFill>
          <a:ln>
            <a:solidFill>
              <a:srgbClr val="000000"/>
            </a:solidFill>
            <a:miter lim="800000"/>
            <a:headEnd/>
            <a:tailEnd/>
          </a:ln>
        </p:spPr>
      </p:sp>
      <p:sp>
        <p:nvSpPr>
          <p:cNvPr id="1629187" name="Rectangle 3"/>
          <p:cNvSpPr>
            <a:spLocks noGrp="1" noChangeArrowheads="1"/>
          </p:cNvSpPr>
          <p:nvPr>
            <p:ph type="body" idx="1"/>
          </p:nvPr>
        </p:nvSpPr>
        <p:spPr bwMode="auto">
          <a:xfrm>
            <a:off x="912318" y="4340679"/>
            <a:ext cx="5031878" cy="4116916"/>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altLang="ko-KR" dirty="0">
                <a:ea typeface="굴림" charset="-127"/>
                <a:cs typeface="굴림" charset="-127"/>
              </a:rPr>
              <a:t>3 memory references</a:t>
            </a:r>
          </a:p>
          <a:p>
            <a:r>
              <a:rPr lang="en-US" altLang="ko-KR" dirty="0">
                <a:ea typeface="굴림" charset="-127"/>
                <a:cs typeface="굴림" charset="-127"/>
              </a:rPr>
              <a:t>V – valid</a:t>
            </a:r>
          </a:p>
          <a:p>
            <a:r>
              <a:rPr lang="en-US" altLang="ko-KR" dirty="0">
                <a:ea typeface="굴림" charset="-127"/>
                <a:cs typeface="굴림" charset="-127"/>
              </a:rPr>
              <a:t>R –</a:t>
            </a:r>
            <a:r>
              <a:rPr lang="en-US" altLang="ko-KR" baseline="0" dirty="0">
                <a:ea typeface="굴림" charset="-127"/>
                <a:cs typeface="굴림" charset="-127"/>
              </a:rPr>
              <a:t> referenced (know what to evict from cache)</a:t>
            </a:r>
          </a:p>
          <a:p>
            <a:r>
              <a:rPr lang="en-US" altLang="ko-KR" baseline="0" dirty="0">
                <a:ea typeface="굴림" charset="-127"/>
                <a:cs typeface="굴림" charset="-127"/>
              </a:rPr>
              <a:t>R –</a:t>
            </a:r>
          </a:p>
          <a:p>
            <a:r>
              <a:rPr lang="en-US" altLang="ko-KR" baseline="0" dirty="0">
                <a:ea typeface="굴림" charset="-127"/>
                <a:cs typeface="굴림" charset="-127"/>
              </a:rPr>
              <a:t>D – dirty (page was written to)</a:t>
            </a:r>
            <a:endParaRPr lang="en-US" altLang="ko-KR" dirty="0">
              <a:ea typeface="굴림" charset="-127"/>
              <a:cs typeface="굴림" charset="-127"/>
            </a:endParaRPr>
          </a:p>
        </p:txBody>
      </p:sp>
    </p:spTree>
    <p:extLst>
      <p:ext uri="{BB962C8B-B14F-4D97-AF65-F5344CB8AC3E}">
        <p14:creationId xmlns:p14="http://schemas.microsoft.com/office/powerpoint/2010/main" val="14037155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97A1B1-C6C7-C446-99DA-6038C074CAC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2130" name="Rectangle 2"/>
          <p:cNvSpPr>
            <a:spLocks noGrp="1" noRot="1" noChangeAspect="1" noChangeArrowheads="1" noTextEdit="1"/>
          </p:cNvSpPr>
          <p:nvPr>
            <p:ph type="sldImg"/>
          </p:nvPr>
        </p:nvSpPr>
        <p:spPr>
          <a:xfrm>
            <a:off x="1371600" y="1143000"/>
            <a:ext cx="4114800" cy="3086100"/>
          </a:xfrm>
          <a:ln/>
        </p:spPr>
      </p:sp>
      <p:sp>
        <p:nvSpPr>
          <p:cNvPr id="1712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78381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93DD48-7234-7D49-80D8-2564C3784A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2674" name="Rectangle 2"/>
          <p:cNvSpPr>
            <a:spLocks noGrp="1" noRot="1" noChangeAspect="1" noChangeArrowheads="1"/>
          </p:cNvSpPr>
          <p:nvPr>
            <p:ph type="sldImg"/>
          </p:nvPr>
        </p:nvSpPr>
        <p:spPr bwMode="auto">
          <a:xfrm>
            <a:off x="1230313" y="879475"/>
            <a:ext cx="4397375" cy="3043238"/>
          </a:xfrm>
          <a:prstGeom prst="rect">
            <a:avLst/>
          </a:prstGeom>
          <a:solidFill>
            <a:srgbClr val="FFFFFF"/>
          </a:solidFill>
          <a:ln>
            <a:solidFill>
              <a:srgbClr val="000000"/>
            </a:solidFill>
            <a:miter lim="800000"/>
            <a:headEnd/>
            <a:tailEnd/>
          </a:ln>
        </p:spPr>
      </p:sp>
      <p:sp>
        <p:nvSpPr>
          <p:cNvPr id="1692675" name="Rectangle 3"/>
          <p:cNvSpPr>
            <a:spLocks noGrp="1" noChangeArrowheads="1"/>
          </p:cNvSpPr>
          <p:nvPr>
            <p:ph type="body" idx="1"/>
          </p:nvPr>
        </p:nvSpPr>
        <p:spPr bwMode="auto">
          <a:xfrm>
            <a:off x="913805" y="4342191"/>
            <a:ext cx="5030391" cy="4115405"/>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0943909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E16A-0AEB-294F-B3D2-43178AE8E7A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3522" name="Rectangle 2"/>
          <p:cNvSpPr>
            <a:spLocks noGrp="1" noRot="1" noChangeAspect="1" noChangeArrowheads="1" noTextEdit="1"/>
          </p:cNvSpPr>
          <p:nvPr>
            <p:ph type="sldImg"/>
          </p:nvPr>
        </p:nvSpPr>
        <p:spPr bwMode="auto">
          <a:xfrm>
            <a:off x="1150938" y="692150"/>
            <a:ext cx="4554537" cy="3414713"/>
          </a:xfrm>
          <a:prstGeom prst="rect">
            <a:avLst/>
          </a:prstGeom>
          <a:solidFill>
            <a:srgbClr val="FFFFFF"/>
          </a:solidFill>
          <a:ln>
            <a:solidFill>
              <a:srgbClr val="000000"/>
            </a:solidFill>
            <a:miter lim="800000"/>
            <a:headEnd/>
            <a:tailEnd/>
          </a:ln>
        </p:spPr>
      </p:sp>
      <p:sp>
        <p:nvSpPr>
          <p:cNvPr id="1643523" name="Rectangle 3"/>
          <p:cNvSpPr>
            <a:spLocks noGrp="1" noChangeArrowheads="1"/>
          </p:cNvSpPr>
          <p:nvPr>
            <p:ph type="body" idx="1"/>
          </p:nvPr>
        </p:nvSpPr>
        <p:spPr bwMode="auto">
          <a:xfrm>
            <a:off x="912318" y="4340679"/>
            <a:ext cx="5031878" cy="4116916"/>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altLang="ko-KR" dirty="0">
                <a:ea typeface="굴림" charset="-127"/>
                <a:cs typeface="굴림" charset="-127"/>
              </a:rPr>
              <a:t>Need to restart instruction.</a:t>
            </a:r>
          </a:p>
          <a:p>
            <a:r>
              <a:rPr lang="en-US" altLang="ko-KR" dirty="0">
                <a:ea typeface="굴림" charset="-127"/>
                <a:cs typeface="굴림" charset="-127"/>
              </a:rPr>
              <a:t>Soft and hard page faults.</a:t>
            </a:r>
          </a:p>
        </p:txBody>
      </p:sp>
    </p:spTree>
    <p:extLst>
      <p:ext uri="{BB962C8B-B14F-4D97-AF65-F5344CB8AC3E}">
        <p14:creationId xmlns:p14="http://schemas.microsoft.com/office/powerpoint/2010/main" val="1841955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p:cNvSpPr>
          <p:nvPr>
            <p:ph type="sldImg"/>
          </p:nvPr>
        </p:nvSpPr>
        <p:spPr>
          <a:xfrm>
            <a:off x="1200150" y="598488"/>
            <a:ext cx="4635500" cy="3476625"/>
          </a:xfrm>
          <a:solidFill>
            <a:srgbClr val="FFFFFF"/>
          </a:solidFill>
          <a:ln>
            <a:solidFill>
              <a:srgbClr val="000000"/>
            </a:solidFill>
          </a:ln>
        </p:spPr>
      </p:sp>
      <p:sp>
        <p:nvSpPr>
          <p:cNvPr id="62467" name="Rectangle 3"/>
          <p:cNvSpPr>
            <a:spLocks noGrp="1" noChangeArrowheads="1"/>
          </p:cNvSpPr>
          <p:nvPr>
            <p:ph type="body" idx="1"/>
          </p:nvPr>
        </p:nvSpPr>
        <p:spPr>
          <a:xfrm>
            <a:off x="528638" y="4421188"/>
            <a:ext cx="6051550" cy="4189412"/>
          </a:xfrm>
          <a:solidFill>
            <a:srgbClr val="FFFFFF"/>
          </a:solidFill>
          <a:ln>
            <a:solidFill>
              <a:srgbClr val="000000"/>
            </a:solidFill>
          </a:ln>
        </p:spPr>
        <p:txBody>
          <a:bodyPr lIns="93321" tIns="46660" rIns="93321" bIns="46660"/>
          <a:lstStyle/>
          <a:p>
            <a:endParaRPr lang="en-US">
              <a:ea typeface="ＭＳ Ｐゴシック" pitchFamily="-65" charset="-128"/>
              <a:cs typeface="ＭＳ Ｐゴシック" pitchFamily="-65" charset="-128"/>
            </a:endParaRPr>
          </a:p>
        </p:txBody>
      </p:sp>
    </p:spTree>
    <p:extLst>
      <p:ext uri="{BB962C8B-B14F-4D97-AF65-F5344CB8AC3E}">
        <p14:creationId xmlns:p14="http://schemas.microsoft.com/office/powerpoint/2010/main" val="3963632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60421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6690" name="Rectangle 2"/>
          <p:cNvSpPr>
            <a:spLocks noGrp="1" noRot="1" noChangeAspect="1" noChangeArrowheads="1"/>
          </p:cNvSpPr>
          <p:nvPr>
            <p:ph type="sldImg"/>
          </p:nvPr>
        </p:nvSpPr>
        <p:spPr bwMode="auto">
          <a:xfrm>
            <a:off x="1160463" y="585788"/>
            <a:ext cx="4554537" cy="3416300"/>
          </a:xfrm>
          <a:prstGeom prst="rect">
            <a:avLst/>
          </a:prstGeom>
          <a:solidFill>
            <a:srgbClr val="FFFFFF"/>
          </a:solidFill>
          <a:ln>
            <a:solidFill>
              <a:srgbClr val="000000"/>
            </a:solidFill>
            <a:miter lim="800000"/>
            <a:headEnd/>
            <a:tailEnd/>
          </a:ln>
        </p:spPr>
      </p:sp>
      <p:sp>
        <p:nvSpPr>
          <p:cNvPr id="3186691" name="Rectangle 3"/>
          <p:cNvSpPr>
            <a:spLocks noGrp="1" noChangeArrowheads="1"/>
          </p:cNvSpPr>
          <p:nvPr>
            <p:ph type="body" idx="1"/>
          </p:nvPr>
        </p:nvSpPr>
        <p:spPr bwMode="auto">
          <a:xfrm>
            <a:off x="514660" y="4342777"/>
            <a:ext cx="5910840" cy="4115111"/>
          </a:xfrm>
          <a:prstGeom prst="rect">
            <a:avLst/>
          </a:prstGeom>
          <a:solidFill>
            <a:srgbClr val="FFFFFF"/>
          </a:solidFill>
          <a:ln>
            <a:solidFill>
              <a:srgbClr val="000000"/>
            </a:solidFill>
            <a:miter lim="800000"/>
            <a:headEnd/>
            <a:tailEnd/>
          </a:ln>
        </p:spPr>
        <p:txBody>
          <a:bodyPr lIns="91426" tIns="45712" rIns="91426" bIns="45712">
            <a:prstTxWarp prst="textNoShape">
              <a:avLst/>
            </a:prstTxWarp>
          </a:bodyPr>
          <a:lstStyle/>
          <a:p>
            <a:endParaRPr lang="en-US"/>
          </a:p>
        </p:txBody>
      </p:sp>
    </p:spTree>
    <p:extLst>
      <p:ext uri="{BB962C8B-B14F-4D97-AF65-F5344CB8AC3E}">
        <p14:creationId xmlns:p14="http://schemas.microsoft.com/office/powerpoint/2010/main" val="549548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txBox="1">
            <a:spLocks noGrp="1" noChangeArrowheads="1"/>
          </p:cNvSpPr>
          <p:nvPr/>
        </p:nvSpPr>
        <p:spPr bwMode="auto">
          <a:xfrm>
            <a:off x="-23813" y="9150350"/>
            <a:ext cx="31765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3" tIns="0" rIns="18003" bIns="0" anchor="b"/>
          <a:lstStyle>
            <a:lvl1pPr defTabSz="863600" eaLnBrk="0" hangingPunct="0">
              <a:defRPr sz="1600">
                <a:solidFill>
                  <a:schemeClr val="hlink"/>
                </a:solidFill>
                <a:latin typeface="Arial" pitchFamily="34" charset="0"/>
                <a:ea typeface="宋体" pitchFamily="2" charset="-122"/>
              </a:defRPr>
            </a:lvl1pPr>
            <a:lvl2pPr marL="742950" indent="-285750" defTabSz="863600" eaLnBrk="0" hangingPunct="0">
              <a:defRPr sz="1600">
                <a:solidFill>
                  <a:schemeClr val="hlink"/>
                </a:solidFill>
                <a:latin typeface="Arial" pitchFamily="34" charset="0"/>
                <a:ea typeface="宋体" pitchFamily="2" charset="-122"/>
              </a:defRPr>
            </a:lvl2pPr>
            <a:lvl3pPr marL="1143000" indent="-228600" defTabSz="863600" eaLnBrk="0" hangingPunct="0">
              <a:defRPr sz="1600">
                <a:solidFill>
                  <a:schemeClr val="hlink"/>
                </a:solidFill>
                <a:latin typeface="Arial" pitchFamily="34" charset="0"/>
                <a:ea typeface="宋体" pitchFamily="2" charset="-122"/>
              </a:defRPr>
            </a:lvl3pPr>
            <a:lvl4pPr marL="1600200" indent="-228600" defTabSz="863600" eaLnBrk="0" hangingPunct="0">
              <a:defRPr sz="1600">
                <a:solidFill>
                  <a:schemeClr val="hlink"/>
                </a:solidFill>
                <a:latin typeface="Arial" pitchFamily="34" charset="0"/>
                <a:ea typeface="宋体" pitchFamily="2" charset="-122"/>
              </a:defRPr>
            </a:lvl4pPr>
            <a:lvl5pPr marL="2057400" indent="-228600" defTabSz="863600" eaLnBrk="0" hangingPunct="0">
              <a:defRPr sz="1600">
                <a:solidFill>
                  <a:schemeClr val="hlink"/>
                </a:solidFill>
                <a:latin typeface="Arial" pitchFamily="34" charset="0"/>
                <a:ea typeface="宋体" pitchFamily="2" charset="-122"/>
              </a:defRPr>
            </a:lvl5pPr>
            <a:lvl6pPr marL="2514600" indent="-228600" defTabSz="863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defTabSz="863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defTabSz="863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defTabSz="863600" eaLnBrk="0" fontAlgn="base" hangingPunct="0">
              <a:spcBef>
                <a:spcPct val="0"/>
              </a:spcBef>
              <a:spcAft>
                <a:spcPct val="0"/>
              </a:spcAft>
              <a:defRPr sz="1600">
                <a:solidFill>
                  <a:schemeClr val="hlink"/>
                </a:solidFill>
                <a:latin typeface="Arial" pitchFamily="34" charset="0"/>
                <a:ea typeface="宋体" pitchFamily="2" charset="-122"/>
              </a:defRPr>
            </a:lvl9pPr>
          </a:lstStyle>
          <a:p>
            <a:r>
              <a:rPr lang="en-US" altLang="zh-CN" sz="1000" i="1">
                <a:solidFill>
                  <a:schemeClr val="tx1"/>
                </a:solidFill>
                <a:latin typeface="Times New Roman" pitchFamily="18" charset="0"/>
              </a:rPr>
              <a:t>CS252 S05</a:t>
            </a:r>
          </a:p>
        </p:txBody>
      </p:sp>
      <p:sp>
        <p:nvSpPr>
          <p:cNvPr id="69635" name="Rectangle 5"/>
          <p:cNvSpPr txBox="1">
            <a:spLocks noGrp="1" noChangeArrowheads="1"/>
          </p:cNvSpPr>
          <p:nvPr/>
        </p:nvSpPr>
        <p:spPr bwMode="auto">
          <a:xfrm>
            <a:off x="4162425" y="9150350"/>
            <a:ext cx="31765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3" tIns="0" rIns="18003" bIns="0" anchor="b"/>
          <a:lstStyle>
            <a:lvl1pPr defTabSz="863600" eaLnBrk="0" hangingPunct="0">
              <a:defRPr sz="1600">
                <a:solidFill>
                  <a:schemeClr val="hlink"/>
                </a:solidFill>
                <a:latin typeface="Arial" pitchFamily="34" charset="0"/>
                <a:ea typeface="宋体" pitchFamily="2" charset="-122"/>
              </a:defRPr>
            </a:lvl1pPr>
            <a:lvl2pPr marL="742950" indent="-285750" defTabSz="863600" eaLnBrk="0" hangingPunct="0">
              <a:defRPr sz="1600">
                <a:solidFill>
                  <a:schemeClr val="hlink"/>
                </a:solidFill>
                <a:latin typeface="Arial" pitchFamily="34" charset="0"/>
                <a:ea typeface="宋体" pitchFamily="2" charset="-122"/>
              </a:defRPr>
            </a:lvl2pPr>
            <a:lvl3pPr marL="1143000" indent="-228600" defTabSz="863600" eaLnBrk="0" hangingPunct="0">
              <a:defRPr sz="1600">
                <a:solidFill>
                  <a:schemeClr val="hlink"/>
                </a:solidFill>
                <a:latin typeface="Arial" pitchFamily="34" charset="0"/>
                <a:ea typeface="宋体" pitchFamily="2" charset="-122"/>
              </a:defRPr>
            </a:lvl3pPr>
            <a:lvl4pPr marL="1600200" indent="-228600" defTabSz="863600" eaLnBrk="0" hangingPunct="0">
              <a:defRPr sz="1600">
                <a:solidFill>
                  <a:schemeClr val="hlink"/>
                </a:solidFill>
                <a:latin typeface="Arial" pitchFamily="34" charset="0"/>
                <a:ea typeface="宋体" pitchFamily="2" charset="-122"/>
              </a:defRPr>
            </a:lvl4pPr>
            <a:lvl5pPr marL="2057400" indent="-228600" defTabSz="863600" eaLnBrk="0" hangingPunct="0">
              <a:defRPr sz="1600">
                <a:solidFill>
                  <a:schemeClr val="hlink"/>
                </a:solidFill>
                <a:latin typeface="Arial" pitchFamily="34" charset="0"/>
                <a:ea typeface="宋体" pitchFamily="2" charset="-122"/>
              </a:defRPr>
            </a:lvl5pPr>
            <a:lvl6pPr marL="2514600" indent="-228600" defTabSz="863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defTabSz="863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defTabSz="863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defTabSz="863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r"/>
            <a:fld id="{55B3B479-864D-455C-8F16-ECF6275D56DC}" type="slidenum">
              <a:rPr lang="en-US" altLang="zh-CN" sz="1000" i="1">
                <a:solidFill>
                  <a:schemeClr val="tx1"/>
                </a:solidFill>
                <a:latin typeface="Times New Roman" pitchFamily="18" charset="0"/>
              </a:rPr>
              <a:pPr algn="r"/>
              <a:t>149</a:t>
            </a:fld>
            <a:endParaRPr lang="en-US" altLang="zh-CN" sz="1000" i="1">
              <a:solidFill>
                <a:schemeClr val="tx1"/>
              </a:solidFill>
              <a:latin typeface="Times New Roman" pitchFamily="18" charset="0"/>
            </a:endParaRPr>
          </a:p>
        </p:txBody>
      </p:sp>
      <p:sp>
        <p:nvSpPr>
          <p:cNvPr id="69636" name="Rectangle 2"/>
          <p:cNvSpPr>
            <a:spLocks noGrp="1" noRot="1" noChangeAspect="1" noChangeArrowheads="1" noTextEdit="1"/>
          </p:cNvSpPr>
          <p:nvPr>
            <p:ph type="sldImg"/>
          </p:nvPr>
        </p:nvSpPr>
        <p:spPr>
          <a:solidFill>
            <a:srgbClr val="FFFFFF"/>
          </a:solidFill>
        </p:spPr>
      </p:sp>
      <p:sp>
        <p:nvSpPr>
          <p:cNvPr id="6963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zh-CN" smtClean="0">
              <a:ea typeface="宋体"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688579" y="3256644"/>
            <a:ext cx="7879952" cy="3086554"/>
          </a:xfrm>
          <a:noFill/>
          <a:ln w="9525"/>
        </p:spPr>
        <p:txBody>
          <a:bodyPr lIns="90475" tIns="44444" rIns="90475" bIns="44444"/>
          <a:lstStyle/>
          <a:p>
            <a:endParaRPr lang="en-US" dirty="0"/>
          </a:p>
        </p:txBody>
      </p:sp>
      <p:sp>
        <p:nvSpPr>
          <p:cNvPr id="27651" name="Rectangle 3"/>
          <p:cNvSpPr>
            <a:spLocks noGrp="1" noRot="1" noChangeAspect="1" noChangeArrowheads="1" noTextEdit="1"/>
          </p:cNvSpPr>
          <p:nvPr>
            <p:ph type="sldImg"/>
          </p:nvPr>
        </p:nvSpPr>
        <p:spPr>
          <a:xfrm>
            <a:off x="2728913" y="439738"/>
            <a:ext cx="3702050" cy="2562225"/>
          </a:xfrm>
        </p:spPr>
      </p:sp>
    </p:spTree>
    <p:extLst>
      <p:ext uri="{BB962C8B-B14F-4D97-AF65-F5344CB8AC3E}">
        <p14:creationId xmlns:p14="http://schemas.microsoft.com/office/powerpoint/2010/main" val="5130911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The University of Adelaide, School of Computer Science</a:t>
            </a:r>
          </a:p>
        </p:txBody>
      </p:sp>
      <p:sp>
        <p:nvSpPr>
          <p:cNvPr id="7" name="Rectangle 7"/>
          <p:cNvSpPr>
            <a:spLocks noGrp="1" noChangeArrowheads="1"/>
          </p:cNvSpPr>
          <p:nvPr>
            <p:ph type="sldNum" sz="quarter" idx="5"/>
          </p:nvPr>
        </p:nvSpPr>
        <p:spPr>
          <a:ln/>
        </p:spPr>
        <p:txBody>
          <a:bodyPr/>
          <a:lstStyle/>
          <a:p>
            <a:fld id="{8E97A960-F2E5-6743-B445-419E55865893}" type="slidenum">
              <a:rPr lang="en-US"/>
              <a:pPr/>
              <a:t>172</a:t>
            </a:fld>
            <a:endParaRPr lang="en-US" dirty="0"/>
          </a:p>
        </p:txBody>
      </p:sp>
      <p:sp>
        <p:nvSpPr>
          <p:cNvPr id="451586" name="Rectangle 2"/>
          <p:cNvSpPr>
            <a:spLocks noGrp="1" noRot="1" noChangeAspect="1" noChangeArrowheads="1" noTextEdit="1"/>
          </p:cNvSpPr>
          <p:nvPr>
            <p:ph type="sldImg"/>
          </p:nvPr>
        </p:nvSpPr>
        <p:spPr>
          <a:xfrm>
            <a:off x="1371600" y="1143000"/>
            <a:ext cx="4114800" cy="3086100"/>
          </a:xfrm>
          <a:ln/>
        </p:spPr>
      </p:sp>
      <p:sp>
        <p:nvSpPr>
          <p:cNvPr id="451587" name="Rectangle 3"/>
          <p:cNvSpPr>
            <a:spLocks noGrp="1" noChangeArrowheads="1"/>
          </p:cNvSpPr>
          <p:nvPr>
            <p:ph type="body" idx="1"/>
          </p:nvPr>
        </p:nvSpPr>
        <p:spPr/>
        <p:txBody>
          <a:bodyPr/>
          <a:lstStyle/>
          <a:p>
            <a:endParaRPr lang="en-AU" dirty="0"/>
          </a:p>
        </p:txBody>
      </p:sp>
      <p:sp>
        <p:nvSpPr>
          <p:cNvPr id="2" name="Date Placeholder 1"/>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3291666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21309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175</a:t>
            </a:fld>
            <a:endParaRPr lang="en-US" dirty="0"/>
          </a:p>
        </p:txBody>
      </p:sp>
    </p:spTree>
    <p:extLst>
      <p:ext uri="{BB962C8B-B14F-4D97-AF65-F5344CB8AC3E}">
        <p14:creationId xmlns:p14="http://schemas.microsoft.com/office/powerpoint/2010/main" val="14162184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bwMode="auto">
          <a:xfrm>
            <a:off x="515938" y="4344988"/>
            <a:ext cx="5910262" cy="4114800"/>
          </a:xfrm>
          <a:noFill/>
        </p:spPr>
        <p:txBody>
          <a:bodyPr wrap="square" lIns="92910" tIns="45640" rIns="92910" bIns="45640" numCol="1" anchor="t" anchorCtr="0" compatLnSpc="1">
            <a:prstTxWarp prst="textNoShape">
              <a:avLst/>
            </a:prstTxWarp>
          </a:bodyPr>
          <a:lstStyle/>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associativity.</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p:txBody>
      </p:sp>
      <p:sp>
        <p:nvSpPr>
          <p:cNvPr id="29699" name="Rectangle 3"/>
          <p:cNvSpPr>
            <a:spLocks noGrp="1" noRot="1" noChangeAspect="1" noChangeArrowheads="1" noTextEdit="1"/>
          </p:cNvSpPr>
          <p:nvPr>
            <p:ph type="sldImg"/>
          </p:nvPr>
        </p:nvSpPr>
        <p:spPr bwMode="auto">
          <a:xfrm>
            <a:off x="1163638" y="588963"/>
            <a:ext cx="4551362" cy="3413125"/>
          </a:xfrm>
          <a:noFill/>
          <a:ln>
            <a:solidFill>
              <a:srgbClr val="000000"/>
            </a:solidFill>
            <a:miter lim="800000"/>
            <a:headEnd/>
            <a:tailEnd/>
          </a:ln>
        </p:spPr>
      </p:sp>
    </p:spTree>
    <p:extLst>
      <p:ext uri="{BB962C8B-B14F-4D97-AF65-F5344CB8AC3E}">
        <p14:creationId xmlns:p14="http://schemas.microsoft.com/office/powerpoint/2010/main" val="1063953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290638" y="628650"/>
            <a:ext cx="4751387" cy="3563938"/>
          </a:xfrm>
          <a:ln/>
          <a:extLst>
            <a:ext uri="{91240B29-F687-4F45-9708-019B960494DF}">
              <a14:hiddenLine xmlns:a14="http://schemas.microsoft.com/office/drawing/2010/main" w="9525" cap="flat">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3" name="Rectangle 3"/>
          <p:cNvSpPr>
            <a:spLocks noGrp="1" noChangeArrowheads="1"/>
          </p:cNvSpPr>
          <p:nvPr>
            <p:ph type="body" idx="1"/>
          </p:nvPr>
        </p:nvSpPr>
        <p:spPr>
          <a:xfrm>
            <a:off x="547688" y="4559300"/>
            <a:ext cx="6307137" cy="4321175"/>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540" tIns="47770" rIns="95540" bIns="47770"/>
          <a:lstStyle/>
          <a:p>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466" name="Rectangle 2"/>
          <p:cNvSpPr>
            <a:spLocks noGrp="1" noRot="1" noChangeAspect="1" noChangeArrowheads="1"/>
          </p:cNvSpPr>
          <p:nvPr>
            <p:ph type="sldImg"/>
          </p:nvPr>
        </p:nvSpPr>
        <p:spPr bwMode="auto">
          <a:xfrm>
            <a:off x="1157288" y="585788"/>
            <a:ext cx="4556125" cy="3416300"/>
          </a:xfrm>
          <a:prstGeom prst="rect">
            <a:avLst/>
          </a:prstGeom>
          <a:solidFill>
            <a:srgbClr val="FFFFFF"/>
          </a:solidFill>
          <a:ln>
            <a:solidFill>
              <a:srgbClr val="000000"/>
            </a:solidFill>
            <a:miter lim="800000"/>
            <a:headEnd/>
            <a:tailEnd/>
          </a:ln>
        </p:spPr>
      </p:sp>
      <p:sp>
        <p:nvSpPr>
          <p:cNvPr id="2110467" name="Rectangle 3"/>
          <p:cNvSpPr>
            <a:spLocks noGrp="1" noChangeArrowheads="1"/>
          </p:cNvSpPr>
          <p:nvPr>
            <p:ph type="body" idx="1"/>
          </p:nvPr>
        </p:nvSpPr>
        <p:spPr bwMode="auto">
          <a:xfrm>
            <a:off x="516212" y="4342781"/>
            <a:ext cx="5909289" cy="4115111"/>
          </a:xfrm>
          <a:prstGeom prst="rect">
            <a:avLst/>
          </a:prstGeom>
          <a:solidFill>
            <a:srgbClr val="FFFFFF"/>
          </a:solidFill>
          <a:ln>
            <a:solidFill>
              <a:srgbClr val="000000"/>
            </a:solidFill>
            <a:miter lim="800000"/>
            <a:headEnd/>
            <a:tailEnd/>
          </a:ln>
        </p:spPr>
        <p:txBody>
          <a:bodyPr lIns="91417" tIns="45708" rIns="91417" bIns="45708">
            <a:prstTxWarp prst="textNoShape">
              <a:avLst/>
            </a:prstTxWarp>
          </a:bodyPr>
          <a:lstStyle/>
          <a:p>
            <a:endParaRPr lang="en-US"/>
          </a:p>
        </p:txBody>
      </p:sp>
    </p:spTree>
    <p:extLst>
      <p:ext uri="{BB962C8B-B14F-4D97-AF65-F5344CB8AC3E}">
        <p14:creationId xmlns:p14="http://schemas.microsoft.com/office/powerpoint/2010/main" val="203962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endParaRPr 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313584B-0FA4-49FA-B707-697C42EC1E20}" type="slidenum">
              <a:rPr lang="en-US"/>
              <a:pPr>
                <a:defRPr/>
              </a:pPr>
              <a:t>‹#›</a:t>
            </a:fld>
            <a:endParaRPr lang="en-US"/>
          </a:p>
        </p:txBody>
      </p:sp>
    </p:spTree>
    <p:extLst>
      <p:ext uri="{BB962C8B-B14F-4D97-AF65-F5344CB8AC3E}">
        <p14:creationId xmlns:p14="http://schemas.microsoft.com/office/powerpoint/2010/main" val="1569751974"/>
      </p:ext>
    </p:extLst>
  </p:cSld>
  <p:clrMapOvr>
    <a:masterClrMapping/>
  </p:clrMapOvr>
  <p:transition spd="slow">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endParaRPr 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3E9E6F4-4AD3-4D5D-8234-FFF4D9E87FFF}" type="slidenum">
              <a:rPr lang="en-US"/>
              <a:pPr>
                <a:defRPr/>
              </a:pPr>
              <a:t>‹#›</a:t>
            </a:fld>
            <a:endParaRPr lang="en-US"/>
          </a:p>
        </p:txBody>
      </p:sp>
    </p:spTree>
    <p:extLst>
      <p:ext uri="{BB962C8B-B14F-4D97-AF65-F5344CB8AC3E}">
        <p14:creationId xmlns:p14="http://schemas.microsoft.com/office/powerpoint/2010/main" val="2513886410"/>
      </p:ext>
    </p:extLst>
  </p:cSld>
  <p:clrMapOvr>
    <a:masterClrMapping/>
  </p:clrMapOvr>
  <p:transition spd="slow">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endParaRPr 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ADE16D87-62F9-4D3C-A026-CFC2797E842F}" type="slidenum">
              <a:rPr lang="en-US"/>
              <a:pPr>
                <a:defRPr/>
              </a:pPr>
              <a:t>‹#›</a:t>
            </a:fld>
            <a:endParaRPr lang="en-US"/>
          </a:p>
        </p:txBody>
      </p:sp>
    </p:spTree>
    <p:extLst>
      <p:ext uri="{BB962C8B-B14F-4D97-AF65-F5344CB8AC3E}">
        <p14:creationId xmlns:p14="http://schemas.microsoft.com/office/powerpoint/2010/main" val="554120318"/>
      </p:ext>
    </p:extLst>
  </p:cSld>
  <p:clrMapOvr>
    <a:masterClrMapping/>
  </p:clrMapOvr>
  <p:transition spd="slow">
    <p:split orient="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Slide Number Placeholder 5"/>
          <p:cNvSpPr>
            <a:spLocks noGrp="1" noChangeArrowheads="1"/>
          </p:cNvSpPr>
          <p:nvPr>
            <p:ph type="sldNum" sz="quarter" idx="10"/>
          </p:nvPr>
        </p:nvSpPr>
        <p:spPr>
          <a:ln/>
        </p:spPr>
        <p:txBody>
          <a:bodyPr/>
          <a:lstStyle>
            <a:lvl1pPr>
              <a:defRPr/>
            </a:lvl1pPr>
          </a:lstStyle>
          <a:p>
            <a:pPr>
              <a:defRPr/>
            </a:pPr>
            <a:fld id="{057E4728-5026-4114-973D-AE0B25D88C9B}" type="slidenum">
              <a:rPr lang="en-US"/>
              <a:pPr>
                <a:defRPr/>
              </a:pPr>
              <a:t>‹#›</a:t>
            </a:fld>
            <a:endParaRPr lang="en-US" b="0">
              <a:solidFill>
                <a:srgbClr val="FBBA03"/>
              </a:solidFill>
            </a:endParaRPr>
          </a:p>
        </p:txBody>
      </p:sp>
    </p:spTree>
    <p:extLst>
      <p:ext uri="{BB962C8B-B14F-4D97-AF65-F5344CB8AC3E}">
        <p14:creationId xmlns:p14="http://schemas.microsoft.com/office/powerpoint/2010/main" val="3313880416"/>
      </p:ext>
    </p:extLst>
  </p:cSld>
  <p:clrMapOvr>
    <a:masterClrMapping/>
  </p:clrMapOvr>
  <p:transition spd="slow">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Slide Number Placeholder 5"/>
          <p:cNvSpPr>
            <a:spLocks noGrp="1" noChangeArrowheads="1"/>
          </p:cNvSpPr>
          <p:nvPr>
            <p:ph type="sldNum" sz="quarter" idx="10"/>
          </p:nvPr>
        </p:nvSpPr>
        <p:spPr>
          <a:ln/>
        </p:spPr>
        <p:txBody>
          <a:bodyPr/>
          <a:lstStyle>
            <a:lvl1pPr>
              <a:defRPr/>
            </a:lvl1pPr>
          </a:lstStyle>
          <a:p>
            <a:pPr>
              <a:defRPr/>
            </a:pPr>
            <a:fld id="{47925CB1-19E1-4B66-9214-A1AA5CEB80EB}" type="slidenum">
              <a:rPr lang="en-US"/>
              <a:pPr>
                <a:defRPr/>
              </a:pPr>
              <a:t>‹#›</a:t>
            </a:fld>
            <a:endParaRPr lang="en-US" b="0">
              <a:solidFill>
                <a:srgbClr val="FBBA03"/>
              </a:solidFill>
            </a:endParaRPr>
          </a:p>
        </p:txBody>
      </p:sp>
    </p:spTree>
    <p:extLst>
      <p:ext uri="{BB962C8B-B14F-4D97-AF65-F5344CB8AC3E}">
        <p14:creationId xmlns:p14="http://schemas.microsoft.com/office/powerpoint/2010/main" val="3260609948"/>
      </p:ext>
    </p:extLst>
  </p:cSld>
  <p:clrMapOvr>
    <a:masterClrMapping/>
  </p:clrMapOvr>
  <p:transition spd="slow">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Slide Number Placeholder 5"/>
          <p:cNvSpPr>
            <a:spLocks noGrp="1" noChangeArrowheads="1"/>
          </p:cNvSpPr>
          <p:nvPr>
            <p:ph type="sldNum" sz="quarter" idx="10"/>
          </p:nvPr>
        </p:nvSpPr>
        <p:spPr>
          <a:ln/>
        </p:spPr>
        <p:txBody>
          <a:bodyPr/>
          <a:lstStyle>
            <a:lvl1pPr>
              <a:defRPr/>
            </a:lvl1pPr>
          </a:lstStyle>
          <a:p>
            <a:pPr>
              <a:defRPr/>
            </a:pPr>
            <a:fld id="{02B39EAE-64B5-49EB-AD26-56E143F6121E}" type="slidenum">
              <a:rPr lang="en-US"/>
              <a:pPr>
                <a:defRPr/>
              </a:pPr>
              <a:t>‹#›</a:t>
            </a:fld>
            <a:endParaRPr lang="en-US" b="0">
              <a:solidFill>
                <a:srgbClr val="FBBA03"/>
              </a:solidFill>
            </a:endParaRPr>
          </a:p>
        </p:txBody>
      </p:sp>
    </p:spTree>
    <p:extLst>
      <p:ext uri="{BB962C8B-B14F-4D97-AF65-F5344CB8AC3E}">
        <p14:creationId xmlns:p14="http://schemas.microsoft.com/office/powerpoint/2010/main" val="1874291481"/>
      </p:ext>
    </p:extLst>
  </p:cSld>
  <p:clrMapOvr>
    <a:masterClrMapping/>
  </p:clrMapOvr>
  <p:transition spd="slow">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9850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645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Slide Number Placeholder 5"/>
          <p:cNvSpPr>
            <a:spLocks noGrp="1" noChangeArrowheads="1"/>
          </p:cNvSpPr>
          <p:nvPr>
            <p:ph type="sldNum" sz="quarter" idx="10"/>
          </p:nvPr>
        </p:nvSpPr>
        <p:spPr>
          <a:ln/>
        </p:spPr>
        <p:txBody>
          <a:bodyPr/>
          <a:lstStyle>
            <a:lvl1pPr>
              <a:defRPr/>
            </a:lvl1pPr>
          </a:lstStyle>
          <a:p>
            <a:pPr>
              <a:defRPr/>
            </a:pPr>
            <a:fld id="{D335174A-D39A-4D26-9C6E-E300C1DBCE57}" type="slidenum">
              <a:rPr lang="en-US"/>
              <a:pPr>
                <a:defRPr/>
              </a:pPr>
              <a:t>‹#›</a:t>
            </a:fld>
            <a:endParaRPr lang="en-US" b="0">
              <a:solidFill>
                <a:srgbClr val="FBBA03"/>
              </a:solidFill>
            </a:endParaRPr>
          </a:p>
        </p:txBody>
      </p:sp>
    </p:spTree>
    <p:extLst>
      <p:ext uri="{BB962C8B-B14F-4D97-AF65-F5344CB8AC3E}">
        <p14:creationId xmlns:p14="http://schemas.microsoft.com/office/powerpoint/2010/main" val="1991532678"/>
      </p:ext>
    </p:extLst>
  </p:cSld>
  <p:clrMapOvr>
    <a:masterClrMapping/>
  </p:clrMapOvr>
  <p:transition spd="slow">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Slide Number Placeholder 5"/>
          <p:cNvSpPr>
            <a:spLocks noGrp="1" noChangeArrowheads="1"/>
          </p:cNvSpPr>
          <p:nvPr>
            <p:ph type="sldNum" sz="quarter" idx="10"/>
          </p:nvPr>
        </p:nvSpPr>
        <p:spPr>
          <a:ln/>
        </p:spPr>
        <p:txBody>
          <a:bodyPr/>
          <a:lstStyle>
            <a:lvl1pPr>
              <a:defRPr/>
            </a:lvl1pPr>
          </a:lstStyle>
          <a:p>
            <a:pPr>
              <a:defRPr/>
            </a:pPr>
            <a:fld id="{81D0D073-27EF-42D6-9D03-E1B9979A6C2E}" type="slidenum">
              <a:rPr lang="en-US"/>
              <a:pPr>
                <a:defRPr/>
              </a:pPr>
              <a:t>‹#›</a:t>
            </a:fld>
            <a:endParaRPr lang="en-US" b="0">
              <a:solidFill>
                <a:srgbClr val="FBBA03"/>
              </a:solidFill>
            </a:endParaRPr>
          </a:p>
        </p:txBody>
      </p:sp>
    </p:spTree>
    <p:extLst>
      <p:ext uri="{BB962C8B-B14F-4D97-AF65-F5344CB8AC3E}">
        <p14:creationId xmlns:p14="http://schemas.microsoft.com/office/powerpoint/2010/main" val="4272033182"/>
      </p:ext>
    </p:extLst>
  </p:cSld>
  <p:clrMapOvr>
    <a:masterClrMapping/>
  </p:clrMapOvr>
  <p:transition spd="slow">
    <p:split orient="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Slide Number Placeholder 5"/>
          <p:cNvSpPr>
            <a:spLocks noGrp="1" noChangeArrowheads="1"/>
          </p:cNvSpPr>
          <p:nvPr>
            <p:ph type="sldNum" sz="quarter" idx="10"/>
          </p:nvPr>
        </p:nvSpPr>
        <p:spPr>
          <a:ln/>
        </p:spPr>
        <p:txBody>
          <a:bodyPr/>
          <a:lstStyle>
            <a:lvl1pPr>
              <a:defRPr/>
            </a:lvl1pPr>
          </a:lstStyle>
          <a:p>
            <a:pPr>
              <a:defRPr/>
            </a:pPr>
            <a:fld id="{6938F51F-502B-4210-91CD-C77C3C2CC3FC}" type="slidenum">
              <a:rPr lang="en-US"/>
              <a:pPr>
                <a:defRPr/>
              </a:pPr>
              <a:t>‹#›</a:t>
            </a:fld>
            <a:endParaRPr lang="en-US" b="0">
              <a:solidFill>
                <a:srgbClr val="FBBA03"/>
              </a:solidFill>
            </a:endParaRPr>
          </a:p>
        </p:txBody>
      </p:sp>
    </p:spTree>
    <p:extLst>
      <p:ext uri="{BB962C8B-B14F-4D97-AF65-F5344CB8AC3E}">
        <p14:creationId xmlns:p14="http://schemas.microsoft.com/office/powerpoint/2010/main" val="1057127406"/>
      </p:ext>
    </p:extLst>
  </p:cSld>
  <p:clrMapOvr>
    <a:masterClrMapping/>
  </p:clrMapOvr>
  <p:transition spd="slow">
    <p:split orient="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lide Number Placeholder 5"/>
          <p:cNvSpPr>
            <a:spLocks noGrp="1" noChangeArrowheads="1"/>
          </p:cNvSpPr>
          <p:nvPr>
            <p:ph type="sldNum" sz="quarter" idx="10"/>
          </p:nvPr>
        </p:nvSpPr>
        <p:spPr>
          <a:ln/>
        </p:spPr>
        <p:txBody>
          <a:bodyPr/>
          <a:lstStyle>
            <a:lvl1pPr>
              <a:defRPr/>
            </a:lvl1pPr>
          </a:lstStyle>
          <a:p>
            <a:pPr>
              <a:defRPr/>
            </a:pPr>
            <a:fld id="{F0FE541E-9993-4388-8A5B-5D09B982E207}" type="slidenum">
              <a:rPr lang="en-US"/>
              <a:pPr>
                <a:defRPr/>
              </a:pPr>
              <a:t>‹#›</a:t>
            </a:fld>
            <a:endParaRPr lang="en-US" b="0">
              <a:solidFill>
                <a:srgbClr val="FBBA03"/>
              </a:solidFill>
            </a:endParaRPr>
          </a:p>
        </p:txBody>
      </p:sp>
    </p:spTree>
    <p:extLst>
      <p:ext uri="{BB962C8B-B14F-4D97-AF65-F5344CB8AC3E}">
        <p14:creationId xmlns:p14="http://schemas.microsoft.com/office/powerpoint/2010/main" val="3586567078"/>
      </p:ext>
    </p:extLst>
  </p:cSld>
  <p:clrMapOvr>
    <a:masterClrMapping/>
  </p:clrMapOvr>
  <p:transition spd="slow">
    <p:split orient="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Slide Number Placeholder 5"/>
          <p:cNvSpPr>
            <a:spLocks noGrp="1" noChangeArrowheads="1"/>
          </p:cNvSpPr>
          <p:nvPr>
            <p:ph type="sldNum" sz="quarter" idx="10"/>
          </p:nvPr>
        </p:nvSpPr>
        <p:spPr>
          <a:ln/>
        </p:spPr>
        <p:txBody>
          <a:bodyPr/>
          <a:lstStyle>
            <a:lvl1pPr>
              <a:defRPr/>
            </a:lvl1pPr>
          </a:lstStyle>
          <a:p>
            <a:pPr>
              <a:defRPr/>
            </a:pPr>
            <a:fld id="{2BC23307-9036-47F8-91D7-88B66A4BF3DC}" type="slidenum">
              <a:rPr lang="en-US"/>
              <a:pPr>
                <a:defRPr/>
              </a:pPr>
              <a:t>‹#›</a:t>
            </a:fld>
            <a:endParaRPr lang="en-US" b="0">
              <a:solidFill>
                <a:srgbClr val="FBBA03"/>
              </a:solidFill>
            </a:endParaRPr>
          </a:p>
        </p:txBody>
      </p:sp>
    </p:spTree>
    <p:extLst>
      <p:ext uri="{BB962C8B-B14F-4D97-AF65-F5344CB8AC3E}">
        <p14:creationId xmlns:p14="http://schemas.microsoft.com/office/powerpoint/2010/main" val="4002526310"/>
      </p:ext>
    </p:extLst>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endParaRPr 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741DC4A5-6ED4-42FE-B3BB-1CBE1A64F504}" type="slidenum">
              <a:rPr lang="en-US"/>
              <a:pPr>
                <a:defRPr/>
              </a:pPr>
              <a:t>‹#›</a:t>
            </a:fld>
            <a:endParaRPr lang="en-US"/>
          </a:p>
        </p:txBody>
      </p:sp>
    </p:spTree>
    <p:extLst>
      <p:ext uri="{BB962C8B-B14F-4D97-AF65-F5344CB8AC3E}">
        <p14:creationId xmlns:p14="http://schemas.microsoft.com/office/powerpoint/2010/main" val="3446701611"/>
      </p:ext>
    </p:extLst>
  </p:cSld>
  <p:clrMapOvr>
    <a:masterClrMapping/>
  </p:clrMapOvr>
  <p:transition spd="slow">
    <p:split orient="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Slide Number Placeholder 5"/>
          <p:cNvSpPr>
            <a:spLocks noGrp="1" noChangeArrowheads="1"/>
          </p:cNvSpPr>
          <p:nvPr>
            <p:ph type="sldNum" sz="quarter" idx="10"/>
          </p:nvPr>
        </p:nvSpPr>
        <p:spPr>
          <a:ln/>
        </p:spPr>
        <p:txBody>
          <a:bodyPr/>
          <a:lstStyle>
            <a:lvl1pPr>
              <a:defRPr/>
            </a:lvl1pPr>
          </a:lstStyle>
          <a:p>
            <a:pPr>
              <a:defRPr/>
            </a:pPr>
            <a:fld id="{9B5E90D1-325F-4D10-ADE9-186896A7217B}" type="slidenum">
              <a:rPr lang="en-US"/>
              <a:pPr>
                <a:defRPr/>
              </a:pPr>
              <a:t>‹#›</a:t>
            </a:fld>
            <a:endParaRPr lang="en-US" b="0">
              <a:solidFill>
                <a:srgbClr val="FBBA03"/>
              </a:solidFill>
            </a:endParaRPr>
          </a:p>
        </p:txBody>
      </p:sp>
    </p:spTree>
    <p:extLst>
      <p:ext uri="{BB962C8B-B14F-4D97-AF65-F5344CB8AC3E}">
        <p14:creationId xmlns:p14="http://schemas.microsoft.com/office/powerpoint/2010/main" val="1065398824"/>
      </p:ext>
    </p:extLst>
  </p:cSld>
  <p:clrMapOvr>
    <a:masterClrMapping/>
  </p:clrMapOvr>
  <p:transition spd="slow">
    <p:split orient="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Slide Number Placeholder 5"/>
          <p:cNvSpPr>
            <a:spLocks noGrp="1" noChangeArrowheads="1"/>
          </p:cNvSpPr>
          <p:nvPr>
            <p:ph type="sldNum" sz="quarter" idx="10"/>
          </p:nvPr>
        </p:nvSpPr>
        <p:spPr>
          <a:ln/>
        </p:spPr>
        <p:txBody>
          <a:bodyPr/>
          <a:lstStyle>
            <a:lvl1pPr>
              <a:defRPr/>
            </a:lvl1pPr>
          </a:lstStyle>
          <a:p>
            <a:pPr>
              <a:defRPr/>
            </a:pPr>
            <a:fld id="{017641C5-6FAB-4287-8540-699715D9DCC1}" type="slidenum">
              <a:rPr lang="en-US"/>
              <a:pPr>
                <a:defRPr/>
              </a:pPr>
              <a:t>‹#›</a:t>
            </a:fld>
            <a:endParaRPr lang="en-US" b="0">
              <a:solidFill>
                <a:srgbClr val="FBBA03"/>
              </a:solidFill>
            </a:endParaRPr>
          </a:p>
        </p:txBody>
      </p:sp>
    </p:spTree>
    <p:extLst>
      <p:ext uri="{BB962C8B-B14F-4D97-AF65-F5344CB8AC3E}">
        <p14:creationId xmlns:p14="http://schemas.microsoft.com/office/powerpoint/2010/main" val="622372730"/>
      </p:ext>
    </p:extLst>
  </p:cSld>
  <p:clrMapOvr>
    <a:masterClrMapping/>
  </p:clrMapOvr>
  <p:transition spd="slow">
    <p:split orient="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330200"/>
            <a:ext cx="1924050"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30200"/>
            <a:ext cx="5619750"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Slide Number Placeholder 5"/>
          <p:cNvSpPr>
            <a:spLocks noGrp="1" noChangeArrowheads="1"/>
          </p:cNvSpPr>
          <p:nvPr>
            <p:ph type="sldNum" sz="quarter" idx="10"/>
          </p:nvPr>
        </p:nvSpPr>
        <p:spPr>
          <a:ln/>
        </p:spPr>
        <p:txBody>
          <a:bodyPr/>
          <a:lstStyle>
            <a:lvl1pPr>
              <a:defRPr/>
            </a:lvl1pPr>
          </a:lstStyle>
          <a:p>
            <a:pPr>
              <a:defRPr/>
            </a:pPr>
            <a:fld id="{1B54D04F-C76F-4D82-9AFC-824D0FADD5B1}" type="slidenum">
              <a:rPr lang="en-US"/>
              <a:pPr>
                <a:defRPr/>
              </a:pPr>
              <a:t>‹#›</a:t>
            </a:fld>
            <a:endParaRPr lang="en-US" b="0">
              <a:solidFill>
                <a:srgbClr val="FBBA03"/>
              </a:solidFill>
            </a:endParaRPr>
          </a:p>
        </p:txBody>
      </p:sp>
    </p:spTree>
    <p:extLst>
      <p:ext uri="{BB962C8B-B14F-4D97-AF65-F5344CB8AC3E}">
        <p14:creationId xmlns:p14="http://schemas.microsoft.com/office/powerpoint/2010/main" val="3102859603"/>
      </p:ext>
    </p:extLst>
  </p:cSld>
  <p:clrMapOvr>
    <a:masterClrMapping/>
  </p:clrMapOvr>
  <p:transition spd="slow">
    <p:split orient="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Slide Number Placeholder 5"/>
          <p:cNvSpPr>
            <a:spLocks noGrp="1" noChangeArrowheads="1"/>
          </p:cNvSpPr>
          <p:nvPr>
            <p:ph type="sldNum" sz="quarter" idx="10"/>
          </p:nvPr>
        </p:nvSpPr>
        <p:spPr>
          <a:ln/>
        </p:spPr>
        <p:txBody>
          <a:bodyPr/>
          <a:lstStyle>
            <a:lvl1pPr>
              <a:defRPr/>
            </a:lvl1pPr>
          </a:lstStyle>
          <a:p>
            <a:pPr>
              <a:defRPr/>
            </a:pPr>
            <a:fld id="{7EA1E359-AD07-47F4-B570-EC3AAD8C8BB2}" type="slidenum">
              <a:rPr lang="en-US"/>
              <a:pPr>
                <a:defRPr/>
              </a:pPr>
              <a:t>‹#›</a:t>
            </a:fld>
            <a:endParaRPr lang="en-US" b="0"/>
          </a:p>
        </p:txBody>
      </p:sp>
    </p:spTree>
    <p:extLst>
      <p:ext uri="{BB962C8B-B14F-4D97-AF65-F5344CB8AC3E}">
        <p14:creationId xmlns:p14="http://schemas.microsoft.com/office/powerpoint/2010/main" val="1040843518"/>
      </p:ext>
    </p:extLst>
  </p:cSld>
  <p:clrMapOvr>
    <a:masterClrMapping/>
  </p:clrMapOvr>
  <p:transition spd="slow">
    <p:split orient="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Slide Number Placeholder 5"/>
          <p:cNvSpPr>
            <a:spLocks noGrp="1" noChangeArrowheads="1"/>
          </p:cNvSpPr>
          <p:nvPr>
            <p:ph type="sldNum" sz="quarter" idx="10"/>
          </p:nvPr>
        </p:nvSpPr>
        <p:spPr>
          <a:ln/>
        </p:spPr>
        <p:txBody>
          <a:bodyPr/>
          <a:lstStyle>
            <a:lvl1pPr>
              <a:defRPr/>
            </a:lvl1pPr>
          </a:lstStyle>
          <a:p>
            <a:pPr>
              <a:defRPr/>
            </a:pPr>
            <a:fld id="{E2B3DBAB-013F-4D9D-8CDE-1FE7210BE370}" type="slidenum">
              <a:rPr lang="en-US"/>
              <a:pPr>
                <a:defRPr/>
              </a:pPr>
              <a:t>‹#›</a:t>
            </a:fld>
            <a:endParaRPr lang="en-US" b="0"/>
          </a:p>
        </p:txBody>
      </p:sp>
    </p:spTree>
    <p:extLst>
      <p:ext uri="{BB962C8B-B14F-4D97-AF65-F5344CB8AC3E}">
        <p14:creationId xmlns:p14="http://schemas.microsoft.com/office/powerpoint/2010/main" val="81192665"/>
      </p:ext>
    </p:extLst>
  </p:cSld>
  <p:clrMapOvr>
    <a:masterClrMapping/>
  </p:clrMapOvr>
  <p:transition spd="slow">
    <p:split orient="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Slide Number Placeholder 5"/>
          <p:cNvSpPr>
            <a:spLocks noGrp="1" noChangeArrowheads="1"/>
          </p:cNvSpPr>
          <p:nvPr>
            <p:ph type="sldNum" sz="quarter" idx="10"/>
          </p:nvPr>
        </p:nvSpPr>
        <p:spPr>
          <a:ln/>
        </p:spPr>
        <p:txBody>
          <a:bodyPr/>
          <a:lstStyle>
            <a:lvl1pPr>
              <a:defRPr/>
            </a:lvl1pPr>
          </a:lstStyle>
          <a:p>
            <a:pPr>
              <a:defRPr/>
            </a:pPr>
            <a:fld id="{F063E1BA-7382-4FD0-B67D-15AF95DE2122}" type="slidenum">
              <a:rPr lang="en-US"/>
              <a:pPr>
                <a:defRPr/>
              </a:pPr>
              <a:t>‹#›</a:t>
            </a:fld>
            <a:endParaRPr lang="en-US" b="0"/>
          </a:p>
        </p:txBody>
      </p:sp>
    </p:spTree>
    <p:extLst>
      <p:ext uri="{BB962C8B-B14F-4D97-AF65-F5344CB8AC3E}">
        <p14:creationId xmlns:p14="http://schemas.microsoft.com/office/powerpoint/2010/main" val="2648189584"/>
      </p:ext>
    </p:extLst>
  </p:cSld>
  <p:clrMapOvr>
    <a:masterClrMapping/>
  </p:clrMapOvr>
  <p:transition spd="slow">
    <p:split orient="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9850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645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Slide Number Placeholder 5"/>
          <p:cNvSpPr>
            <a:spLocks noGrp="1" noChangeArrowheads="1"/>
          </p:cNvSpPr>
          <p:nvPr>
            <p:ph type="sldNum" sz="quarter" idx="10"/>
          </p:nvPr>
        </p:nvSpPr>
        <p:spPr>
          <a:ln/>
        </p:spPr>
        <p:txBody>
          <a:bodyPr/>
          <a:lstStyle>
            <a:lvl1pPr>
              <a:defRPr/>
            </a:lvl1pPr>
          </a:lstStyle>
          <a:p>
            <a:pPr>
              <a:defRPr/>
            </a:pPr>
            <a:fld id="{627DCEDB-D777-4586-836C-8F1D371BB548}" type="slidenum">
              <a:rPr lang="en-US"/>
              <a:pPr>
                <a:defRPr/>
              </a:pPr>
              <a:t>‹#›</a:t>
            </a:fld>
            <a:endParaRPr lang="en-US" b="0"/>
          </a:p>
        </p:txBody>
      </p:sp>
    </p:spTree>
    <p:extLst>
      <p:ext uri="{BB962C8B-B14F-4D97-AF65-F5344CB8AC3E}">
        <p14:creationId xmlns:p14="http://schemas.microsoft.com/office/powerpoint/2010/main" val="3380553099"/>
      </p:ext>
    </p:extLst>
  </p:cSld>
  <p:clrMapOvr>
    <a:masterClrMapping/>
  </p:clrMapOvr>
  <p:transition spd="slow">
    <p:split orient="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Slide Number Placeholder 5"/>
          <p:cNvSpPr>
            <a:spLocks noGrp="1" noChangeArrowheads="1"/>
          </p:cNvSpPr>
          <p:nvPr>
            <p:ph type="sldNum" sz="quarter" idx="10"/>
          </p:nvPr>
        </p:nvSpPr>
        <p:spPr>
          <a:ln/>
        </p:spPr>
        <p:txBody>
          <a:bodyPr/>
          <a:lstStyle>
            <a:lvl1pPr>
              <a:defRPr/>
            </a:lvl1pPr>
          </a:lstStyle>
          <a:p>
            <a:pPr>
              <a:defRPr/>
            </a:pPr>
            <a:fld id="{B4998D79-ECB2-4254-8E50-7D1B1E0FDD0E}" type="slidenum">
              <a:rPr lang="en-US"/>
              <a:pPr>
                <a:defRPr/>
              </a:pPr>
              <a:t>‹#›</a:t>
            </a:fld>
            <a:endParaRPr lang="en-US" b="0"/>
          </a:p>
        </p:txBody>
      </p:sp>
    </p:spTree>
    <p:extLst>
      <p:ext uri="{BB962C8B-B14F-4D97-AF65-F5344CB8AC3E}">
        <p14:creationId xmlns:p14="http://schemas.microsoft.com/office/powerpoint/2010/main" val="4044874671"/>
      </p:ext>
    </p:extLst>
  </p:cSld>
  <p:clrMapOvr>
    <a:masterClrMapping/>
  </p:clrMapOvr>
  <p:transition spd="slow">
    <p:split orient="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Slide Number Placeholder 5"/>
          <p:cNvSpPr>
            <a:spLocks noGrp="1" noChangeArrowheads="1"/>
          </p:cNvSpPr>
          <p:nvPr>
            <p:ph type="sldNum" sz="quarter" idx="10"/>
          </p:nvPr>
        </p:nvSpPr>
        <p:spPr>
          <a:ln/>
        </p:spPr>
        <p:txBody>
          <a:bodyPr/>
          <a:lstStyle>
            <a:lvl1pPr>
              <a:defRPr/>
            </a:lvl1pPr>
          </a:lstStyle>
          <a:p>
            <a:pPr>
              <a:defRPr/>
            </a:pPr>
            <a:fld id="{873CC5A0-81EA-4ABE-AD1E-C10FCEAD756C}" type="slidenum">
              <a:rPr lang="en-US"/>
              <a:pPr>
                <a:defRPr/>
              </a:pPr>
              <a:t>‹#›</a:t>
            </a:fld>
            <a:endParaRPr lang="en-US" b="0"/>
          </a:p>
        </p:txBody>
      </p:sp>
    </p:spTree>
    <p:extLst>
      <p:ext uri="{BB962C8B-B14F-4D97-AF65-F5344CB8AC3E}">
        <p14:creationId xmlns:p14="http://schemas.microsoft.com/office/powerpoint/2010/main" val="2524213099"/>
      </p:ext>
    </p:extLst>
  </p:cSld>
  <p:clrMapOvr>
    <a:masterClrMapping/>
  </p:clrMapOvr>
  <p:transition spd="slow">
    <p:split orient="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lide Number Placeholder 5"/>
          <p:cNvSpPr>
            <a:spLocks noGrp="1" noChangeArrowheads="1"/>
          </p:cNvSpPr>
          <p:nvPr>
            <p:ph type="sldNum" sz="quarter" idx="10"/>
          </p:nvPr>
        </p:nvSpPr>
        <p:spPr>
          <a:ln/>
        </p:spPr>
        <p:txBody>
          <a:bodyPr/>
          <a:lstStyle>
            <a:lvl1pPr>
              <a:defRPr/>
            </a:lvl1pPr>
          </a:lstStyle>
          <a:p>
            <a:pPr>
              <a:defRPr/>
            </a:pPr>
            <a:fld id="{700740ED-DFE4-44E3-8AC6-BA5940AA3787}" type="slidenum">
              <a:rPr lang="en-US"/>
              <a:pPr>
                <a:defRPr/>
              </a:pPr>
              <a:t>‹#›</a:t>
            </a:fld>
            <a:endParaRPr lang="en-US" b="0"/>
          </a:p>
        </p:txBody>
      </p:sp>
    </p:spTree>
    <p:extLst>
      <p:ext uri="{BB962C8B-B14F-4D97-AF65-F5344CB8AC3E}">
        <p14:creationId xmlns:p14="http://schemas.microsoft.com/office/powerpoint/2010/main" val="3582315776"/>
      </p:ext>
    </p:extLst>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endParaRPr 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6775477-7D68-4FE1-8415-63A8E533F6BA}" type="slidenum">
              <a:rPr lang="en-US"/>
              <a:pPr>
                <a:defRPr/>
              </a:pPr>
              <a:t>‹#›</a:t>
            </a:fld>
            <a:endParaRPr lang="en-US"/>
          </a:p>
        </p:txBody>
      </p:sp>
    </p:spTree>
    <p:extLst>
      <p:ext uri="{BB962C8B-B14F-4D97-AF65-F5344CB8AC3E}">
        <p14:creationId xmlns:p14="http://schemas.microsoft.com/office/powerpoint/2010/main" val="2725977063"/>
      </p:ext>
    </p:extLst>
  </p:cSld>
  <p:clrMapOvr>
    <a:masterClrMapping/>
  </p:clrMapOvr>
  <p:transition spd="slow">
    <p:split orient="ver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Slide Number Placeholder 5"/>
          <p:cNvSpPr>
            <a:spLocks noGrp="1" noChangeArrowheads="1"/>
          </p:cNvSpPr>
          <p:nvPr>
            <p:ph type="sldNum" sz="quarter" idx="10"/>
          </p:nvPr>
        </p:nvSpPr>
        <p:spPr>
          <a:ln/>
        </p:spPr>
        <p:txBody>
          <a:bodyPr/>
          <a:lstStyle>
            <a:lvl1pPr>
              <a:defRPr/>
            </a:lvl1pPr>
          </a:lstStyle>
          <a:p>
            <a:pPr>
              <a:defRPr/>
            </a:pPr>
            <a:fld id="{93643873-462C-403C-ACA8-AD7DEE63718A}" type="slidenum">
              <a:rPr lang="en-US"/>
              <a:pPr>
                <a:defRPr/>
              </a:pPr>
              <a:t>‹#›</a:t>
            </a:fld>
            <a:endParaRPr lang="en-US" b="0"/>
          </a:p>
        </p:txBody>
      </p:sp>
    </p:spTree>
    <p:extLst>
      <p:ext uri="{BB962C8B-B14F-4D97-AF65-F5344CB8AC3E}">
        <p14:creationId xmlns:p14="http://schemas.microsoft.com/office/powerpoint/2010/main" val="2623820809"/>
      </p:ext>
    </p:extLst>
  </p:cSld>
  <p:clrMapOvr>
    <a:masterClrMapping/>
  </p:clrMapOvr>
  <p:transition spd="slow">
    <p:split orient="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Slide Number Placeholder 5"/>
          <p:cNvSpPr>
            <a:spLocks noGrp="1" noChangeArrowheads="1"/>
          </p:cNvSpPr>
          <p:nvPr>
            <p:ph type="sldNum" sz="quarter" idx="10"/>
          </p:nvPr>
        </p:nvSpPr>
        <p:spPr>
          <a:ln/>
        </p:spPr>
        <p:txBody>
          <a:bodyPr/>
          <a:lstStyle>
            <a:lvl1pPr>
              <a:defRPr/>
            </a:lvl1pPr>
          </a:lstStyle>
          <a:p>
            <a:pPr>
              <a:defRPr/>
            </a:pPr>
            <a:fld id="{61CFA53D-A7E2-43A5-B74B-DE3D9538BF8F}" type="slidenum">
              <a:rPr lang="en-US"/>
              <a:pPr>
                <a:defRPr/>
              </a:pPr>
              <a:t>‹#›</a:t>
            </a:fld>
            <a:endParaRPr lang="en-US" b="0"/>
          </a:p>
        </p:txBody>
      </p:sp>
    </p:spTree>
    <p:extLst>
      <p:ext uri="{BB962C8B-B14F-4D97-AF65-F5344CB8AC3E}">
        <p14:creationId xmlns:p14="http://schemas.microsoft.com/office/powerpoint/2010/main" val="1133453971"/>
      </p:ext>
    </p:extLst>
  </p:cSld>
  <p:clrMapOvr>
    <a:masterClrMapping/>
  </p:clrMapOvr>
  <p:transition spd="slow">
    <p:split orient="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Slide Number Placeholder 5"/>
          <p:cNvSpPr>
            <a:spLocks noGrp="1" noChangeArrowheads="1"/>
          </p:cNvSpPr>
          <p:nvPr>
            <p:ph type="sldNum" sz="quarter" idx="10"/>
          </p:nvPr>
        </p:nvSpPr>
        <p:spPr>
          <a:ln/>
        </p:spPr>
        <p:txBody>
          <a:bodyPr/>
          <a:lstStyle>
            <a:lvl1pPr>
              <a:defRPr/>
            </a:lvl1pPr>
          </a:lstStyle>
          <a:p>
            <a:pPr>
              <a:defRPr/>
            </a:pPr>
            <a:fld id="{0DCEB34C-CC9B-47B5-B07D-50ED4336956B}" type="slidenum">
              <a:rPr lang="en-US"/>
              <a:pPr>
                <a:defRPr/>
              </a:pPr>
              <a:t>‹#›</a:t>
            </a:fld>
            <a:endParaRPr lang="en-US" b="0"/>
          </a:p>
        </p:txBody>
      </p:sp>
    </p:spTree>
    <p:extLst>
      <p:ext uri="{BB962C8B-B14F-4D97-AF65-F5344CB8AC3E}">
        <p14:creationId xmlns:p14="http://schemas.microsoft.com/office/powerpoint/2010/main" val="1175276459"/>
      </p:ext>
    </p:extLst>
  </p:cSld>
  <p:clrMapOvr>
    <a:masterClrMapping/>
  </p:clrMapOvr>
  <p:transition spd="slow">
    <p:split orient="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330200"/>
            <a:ext cx="1924050"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30200"/>
            <a:ext cx="5619750" cy="5791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Slide Number Placeholder 5"/>
          <p:cNvSpPr>
            <a:spLocks noGrp="1" noChangeArrowheads="1"/>
          </p:cNvSpPr>
          <p:nvPr>
            <p:ph type="sldNum" sz="quarter" idx="10"/>
          </p:nvPr>
        </p:nvSpPr>
        <p:spPr>
          <a:ln/>
        </p:spPr>
        <p:txBody>
          <a:bodyPr/>
          <a:lstStyle>
            <a:lvl1pPr>
              <a:defRPr/>
            </a:lvl1pPr>
          </a:lstStyle>
          <a:p>
            <a:pPr>
              <a:defRPr/>
            </a:pPr>
            <a:fld id="{05381856-704E-4D21-80E5-2FAF3D7A27B9}" type="slidenum">
              <a:rPr lang="en-US"/>
              <a:pPr>
                <a:defRPr/>
              </a:pPr>
              <a:t>‹#›</a:t>
            </a:fld>
            <a:endParaRPr lang="en-US" b="0"/>
          </a:p>
        </p:txBody>
      </p:sp>
    </p:spTree>
    <p:extLst>
      <p:ext uri="{BB962C8B-B14F-4D97-AF65-F5344CB8AC3E}">
        <p14:creationId xmlns:p14="http://schemas.microsoft.com/office/powerpoint/2010/main" val="3847344113"/>
      </p:ext>
    </p:extLst>
  </p:cSld>
  <p:clrMapOvr>
    <a:masterClrMapping/>
  </p:clrMapOvr>
  <p:transition spd="slow">
    <p:split orient="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7162800" cy="685800"/>
          </a:xfrm>
        </p:spPr>
        <p:txBody>
          <a:bodyPr/>
          <a:lstStyle/>
          <a:p>
            <a:r>
              <a:rPr lang="en-US"/>
              <a:t>Click to edit Master title style</a:t>
            </a:r>
          </a:p>
        </p:txBody>
      </p:sp>
      <p:sp>
        <p:nvSpPr>
          <p:cNvPr id="4" name="Rectangle 5"/>
          <p:cNvSpPr>
            <a:spLocks noGrp="1" noChangeArrowheads="1"/>
          </p:cNvSpPr>
          <p:nvPr>
            <p:ph type="sldNum" sz="quarter" idx="10"/>
          </p:nvPr>
        </p:nvSpPr>
        <p:spPr>
          <a:ln/>
        </p:spPr>
        <p:txBody>
          <a:bodyPr/>
          <a:lstStyle>
            <a:lvl1pPr>
              <a:defRPr/>
            </a:lvl1pPr>
          </a:lstStyle>
          <a:p>
            <a:pPr>
              <a:defRPr/>
            </a:pPr>
            <a:fld id="{890A75C8-C148-D646-81FC-1D13FFF086FF}" type="slidenum">
              <a:rPr lang="en-US"/>
              <a:pPr>
                <a:defRPr/>
              </a:pPr>
              <a:t>‹#›</a:t>
            </a:fld>
            <a:endParaRPr lang="en-US"/>
          </a:p>
        </p:txBody>
      </p:sp>
    </p:spTree>
    <p:extLst>
      <p:ext uri="{BB962C8B-B14F-4D97-AF65-F5344CB8AC3E}">
        <p14:creationId xmlns:p14="http://schemas.microsoft.com/office/powerpoint/2010/main" val="786076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3"/>
          <p:cNvSpPr>
            <a:spLocks noGrp="1" noChangeArrowheads="1"/>
          </p:cNvSpPr>
          <p:nvPr>
            <p:ph type="dt" sz="half" idx="10"/>
          </p:nvPr>
        </p:nvSpPr>
        <p:spPr>
          <a:ln/>
        </p:spPr>
        <p:txBody>
          <a:bodyPr/>
          <a:lstStyle>
            <a:lvl1pPr>
              <a:defRPr/>
            </a:lvl1pPr>
          </a:lstStyle>
          <a:p>
            <a:pPr>
              <a:defRPr/>
            </a:pPr>
            <a:endParaRPr 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EB46DD8-F665-4B10-85E4-E4208ADC80CF}" type="slidenum">
              <a:rPr lang="en-US"/>
              <a:pPr>
                <a:defRPr/>
              </a:pPr>
              <a:t>‹#›</a:t>
            </a:fld>
            <a:endParaRPr lang="en-US"/>
          </a:p>
        </p:txBody>
      </p:sp>
    </p:spTree>
    <p:extLst>
      <p:ext uri="{BB962C8B-B14F-4D97-AF65-F5344CB8AC3E}">
        <p14:creationId xmlns:p14="http://schemas.microsoft.com/office/powerpoint/2010/main" val="2665895316"/>
      </p:ext>
    </p:extLst>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3"/>
          <p:cNvSpPr>
            <a:spLocks noGrp="1" noChangeArrowheads="1"/>
          </p:cNvSpPr>
          <p:nvPr>
            <p:ph type="dt" sz="half" idx="10"/>
          </p:nvPr>
        </p:nvSpPr>
        <p:spPr>
          <a:ln/>
        </p:spPr>
        <p:txBody>
          <a:bodyPr/>
          <a:lstStyle>
            <a:lvl1pPr>
              <a:defRPr/>
            </a:lvl1pPr>
          </a:lstStyle>
          <a:p>
            <a:pPr>
              <a:defRPr/>
            </a:pPr>
            <a:endParaRPr lang="en-US"/>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en-US"/>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3A3DE00D-4B94-4F61-95FD-7C7B0E86783F}" type="slidenum">
              <a:rPr lang="en-US"/>
              <a:pPr>
                <a:defRPr/>
              </a:pPr>
              <a:t>‹#›</a:t>
            </a:fld>
            <a:endParaRPr lang="en-US"/>
          </a:p>
        </p:txBody>
      </p:sp>
    </p:spTree>
    <p:extLst>
      <p:ext uri="{BB962C8B-B14F-4D97-AF65-F5344CB8AC3E}">
        <p14:creationId xmlns:p14="http://schemas.microsoft.com/office/powerpoint/2010/main" val="4253917020"/>
      </p:ext>
    </p:extLst>
  </p:cSld>
  <p:clrMapOvr>
    <a:masterClrMapping/>
  </p:clrMapOvr>
  <p:transition spd="slow">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a:defRPr/>
            </a:pPr>
            <a:endParaRPr lang="en-US"/>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E0BDB4C6-27A9-4D7D-A0E4-1AA937124616}" type="slidenum">
              <a:rPr lang="en-US"/>
              <a:pPr>
                <a:defRPr/>
              </a:pPr>
              <a:t>‹#›</a:t>
            </a:fld>
            <a:endParaRPr lang="en-US"/>
          </a:p>
        </p:txBody>
      </p:sp>
    </p:spTree>
    <p:extLst>
      <p:ext uri="{BB962C8B-B14F-4D97-AF65-F5344CB8AC3E}">
        <p14:creationId xmlns:p14="http://schemas.microsoft.com/office/powerpoint/2010/main" val="4041572272"/>
      </p:ext>
    </p:extLst>
  </p:cSld>
  <p:clrMapOvr>
    <a:masterClrMapping/>
  </p:clrMapOvr>
  <p:transition spd="slow">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endParaRPr lang="en-US"/>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en-US"/>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D8EAF63E-5663-4905-B82D-07D88570346E}" type="slidenum">
              <a:rPr lang="en-US"/>
              <a:pPr>
                <a:defRPr/>
              </a:pPr>
              <a:t>‹#›</a:t>
            </a:fld>
            <a:endParaRPr lang="en-US"/>
          </a:p>
        </p:txBody>
      </p:sp>
    </p:spTree>
    <p:extLst>
      <p:ext uri="{BB962C8B-B14F-4D97-AF65-F5344CB8AC3E}">
        <p14:creationId xmlns:p14="http://schemas.microsoft.com/office/powerpoint/2010/main" val="2932108471"/>
      </p:ext>
    </p:extLst>
  </p:cSld>
  <p:clrMapOvr>
    <a:masterClrMapping/>
  </p:clrMapOvr>
  <p:transition spd="slow">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endParaRPr 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0871F69-9BE8-4B62-B790-B0F531F93EF9}" type="slidenum">
              <a:rPr lang="en-US"/>
              <a:pPr>
                <a:defRPr/>
              </a:pPr>
              <a:t>‹#›</a:t>
            </a:fld>
            <a:endParaRPr lang="en-US"/>
          </a:p>
        </p:txBody>
      </p:sp>
    </p:spTree>
    <p:extLst>
      <p:ext uri="{BB962C8B-B14F-4D97-AF65-F5344CB8AC3E}">
        <p14:creationId xmlns:p14="http://schemas.microsoft.com/office/powerpoint/2010/main" val="1217351170"/>
      </p:ext>
    </p:extLst>
  </p:cSld>
  <p:clrMapOvr>
    <a:masterClrMapping/>
  </p:clrMapOvr>
  <p:transition spd="slow">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endParaRPr 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C9155B41-A094-4CA4-AB4E-51F3274106C8}" type="slidenum">
              <a:rPr lang="en-US"/>
              <a:pPr>
                <a:defRPr/>
              </a:pPr>
              <a:t>‹#›</a:t>
            </a:fld>
            <a:endParaRPr lang="en-US"/>
          </a:p>
        </p:txBody>
      </p:sp>
    </p:spTree>
    <p:extLst>
      <p:ext uri="{BB962C8B-B14F-4D97-AF65-F5344CB8AC3E}">
        <p14:creationId xmlns:p14="http://schemas.microsoft.com/office/powerpoint/2010/main" val="1835198489"/>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Date Placeholder 3"/>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spcBef>
                <a:spcPct val="50000"/>
              </a:spcBef>
              <a:defRPr sz="1200">
                <a:solidFill>
                  <a:srgbClr val="898989"/>
                </a:solidFill>
                <a:latin typeface="Arial" pitchFamily="34" charset="0"/>
              </a:defRPr>
            </a:lvl1pPr>
          </a:lstStyle>
          <a:p>
            <a:pPr>
              <a:defRPr/>
            </a:pPr>
            <a:endParaRPr lang="en-US"/>
          </a:p>
        </p:txBody>
      </p:sp>
      <p:sp>
        <p:nvSpPr>
          <p:cNvPr id="1029" name="Footer Placeholder 4"/>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spcBef>
                <a:spcPct val="50000"/>
              </a:spcBef>
              <a:defRPr sz="1200">
                <a:solidFill>
                  <a:srgbClr val="898989"/>
                </a:solidFill>
                <a:latin typeface="Arial" pitchFamily="34" charset="0"/>
              </a:defRPr>
            </a:lvl1pPr>
          </a:lstStyle>
          <a:p>
            <a:pPr>
              <a:defRPr/>
            </a:pPr>
            <a:endParaRPr lang="en-US"/>
          </a:p>
        </p:txBody>
      </p:sp>
      <p:sp>
        <p:nvSpPr>
          <p:cNvPr id="1030" name="Slide Number Placeholder 5"/>
          <p:cNvSpPr>
            <a:spLocks noGrp="1" noChangeArrowheads="1"/>
          </p:cNvSpPr>
          <p:nvPr>
            <p:ph type="sldNum" sz="quarter" idx="4"/>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spcBef>
                <a:spcPct val="50000"/>
              </a:spcBef>
              <a:defRPr sz="1200">
                <a:solidFill>
                  <a:srgbClr val="898989"/>
                </a:solidFill>
                <a:latin typeface="Arial" pitchFamily="34" charset="0"/>
              </a:defRPr>
            </a:lvl1pPr>
          </a:lstStyle>
          <a:p>
            <a:pPr>
              <a:defRPr/>
            </a:pPr>
            <a:fld id="{0245C071-2DE8-49E5-A0B9-DEAAA621A4D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572" r:id="rId11"/>
  </p:sldLayoutIdLst>
  <p:transition spd="slow">
    <p:split orient="vert"/>
  </p:transition>
  <p:txStyles>
    <p:titleStyle>
      <a:lvl1pPr algn="ctr" defTabSz="457200" rtl="0" eaLnBrk="0" fontAlgn="base" hangingPunct="0">
        <a:spcBef>
          <a:spcPct val="0"/>
        </a:spcBef>
        <a:spcAft>
          <a:spcPct val="0"/>
        </a:spcAft>
        <a:defRPr sz="44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eaLnBrk="0" fontAlgn="base" hangingPunct="0">
        <a:spcBef>
          <a:spcPct val="0"/>
        </a:spcBef>
        <a:spcAft>
          <a:spcPct val="0"/>
        </a:spcAft>
        <a:defRPr sz="4400">
          <a:solidFill>
            <a:schemeClr val="tx1"/>
          </a:solidFill>
          <a:latin typeface="Calibri" pitchFamily="34" charset="0"/>
        </a:defRPr>
      </a:lvl6pPr>
      <a:lvl7pPr marL="914400" algn="ctr" defTabSz="457200" rtl="0" eaLnBrk="0" fontAlgn="base" hangingPunct="0">
        <a:spcBef>
          <a:spcPct val="0"/>
        </a:spcBef>
        <a:spcAft>
          <a:spcPct val="0"/>
        </a:spcAft>
        <a:defRPr sz="4400">
          <a:solidFill>
            <a:schemeClr val="tx1"/>
          </a:solidFill>
          <a:latin typeface="Calibri" pitchFamily="34" charset="0"/>
        </a:defRPr>
      </a:lvl7pPr>
      <a:lvl8pPr marL="1371600" algn="ctr" defTabSz="457200" rtl="0" eaLnBrk="0" fontAlgn="base" hangingPunct="0">
        <a:spcBef>
          <a:spcPct val="0"/>
        </a:spcBef>
        <a:spcAft>
          <a:spcPct val="0"/>
        </a:spcAft>
        <a:defRPr sz="4400">
          <a:solidFill>
            <a:schemeClr val="tx1"/>
          </a:solidFill>
          <a:latin typeface="Calibri" pitchFamily="34" charset="0"/>
        </a:defRPr>
      </a:lvl8pPr>
      <a:lvl9pPr marL="1828800" algn="ctr" defTabSz="457200" rtl="0" eaLnBrk="0" fontAlgn="base" hangingPunct="0">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a:solidFill>
            <a:schemeClr val="tx1"/>
          </a:solidFill>
          <a:latin typeface="+mn-lt"/>
        </a:defRPr>
      </a:lvl2pPr>
      <a:lvl3pPr marL="1143000" indent="-228600" algn="l" defTabSz="457200" rtl="0" eaLnBrk="0" fontAlgn="base" hangingPunct="0">
        <a:spcBef>
          <a:spcPct val="20000"/>
        </a:spcBef>
        <a:spcAft>
          <a:spcPct val="0"/>
        </a:spcAft>
        <a:buFont typeface="Arial" pitchFamily="34" charset="0"/>
        <a:buChar char="•"/>
        <a:defRPr sz="2400">
          <a:solidFill>
            <a:schemeClr val="tx1"/>
          </a:solidFill>
          <a:latin typeface="+mn-lt"/>
        </a:defRPr>
      </a:lvl3pPr>
      <a:lvl4pPr marL="1600200" indent="-228600" algn="l" defTabSz="457200" rtl="0" eaLnBrk="0" fontAlgn="base" hangingPunct="0">
        <a:spcBef>
          <a:spcPct val="20000"/>
        </a:spcBef>
        <a:spcAft>
          <a:spcPct val="0"/>
        </a:spcAft>
        <a:buFont typeface="Arial" pitchFamily="34" charset="0"/>
        <a:buChar char="–"/>
        <a:defRPr sz="2000">
          <a:solidFill>
            <a:schemeClr val="tx1"/>
          </a:solidFill>
          <a:latin typeface="+mn-lt"/>
        </a:defRPr>
      </a:lvl4pPr>
      <a:lvl5pPr marL="2057400" indent="-228600" algn="l" defTabSz="457200" rtl="0" eaLnBrk="0" fontAlgn="base" hangingPunct="0">
        <a:spcBef>
          <a:spcPct val="20000"/>
        </a:spcBef>
        <a:spcAft>
          <a:spcPct val="0"/>
        </a:spcAft>
        <a:buFont typeface="Arial" pitchFamily="34" charset="0"/>
        <a:buChar char="»"/>
        <a:defRPr sz="2000">
          <a:solidFill>
            <a:schemeClr val="tx1"/>
          </a:solidFill>
          <a:latin typeface="+mn-lt"/>
        </a:defRPr>
      </a:lvl5pPr>
      <a:lvl6pPr marL="2514600" indent="-228600" algn="l" defTabSz="457200" rtl="0" eaLnBrk="0" fontAlgn="base" hangingPunct="0">
        <a:spcBef>
          <a:spcPct val="20000"/>
        </a:spcBef>
        <a:spcAft>
          <a:spcPct val="0"/>
        </a:spcAft>
        <a:buFont typeface="Arial" pitchFamily="34" charset="0"/>
        <a:buChar char="»"/>
        <a:defRPr sz="2000">
          <a:solidFill>
            <a:schemeClr val="tx1"/>
          </a:solidFill>
          <a:latin typeface="+mn-lt"/>
        </a:defRPr>
      </a:lvl6pPr>
      <a:lvl7pPr marL="2971800" indent="-228600" algn="l" defTabSz="457200" rtl="0" eaLnBrk="0" fontAlgn="base" hangingPunct="0">
        <a:spcBef>
          <a:spcPct val="20000"/>
        </a:spcBef>
        <a:spcAft>
          <a:spcPct val="0"/>
        </a:spcAft>
        <a:buFont typeface="Arial" pitchFamily="34" charset="0"/>
        <a:buChar char="»"/>
        <a:defRPr sz="2000">
          <a:solidFill>
            <a:schemeClr val="tx1"/>
          </a:solidFill>
          <a:latin typeface="+mn-lt"/>
        </a:defRPr>
      </a:lvl7pPr>
      <a:lvl8pPr marL="3429000" indent="-228600" algn="l" defTabSz="457200" rtl="0" eaLnBrk="0" fontAlgn="base" hangingPunct="0">
        <a:spcBef>
          <a:spcPct val="20000"/>
        </a:spcBef>
        <a:spcAft>
          <a:spcPct val="0"/>
        </a:spcAft>
        <a:buFont typeface="Arial" pitchFamily="34" charset="0"/>
        <a:buChar char="»"/>
        <a:defRPr sz="2000">
          <a:solidFill>
            <a:schemeClr val="tx1"/>
          </a:solidFill>
          <a:latin typeface="+mn-lt"/>
        </a:defRPr>
      </a:lvl8pPr>
      <a:lvl9pPr marL="3886200" indent="-228600" algn="l" defTabSz="457200" rtl="0" eaLnBrk="0" fontAlgn="base" hangingPunct="0">
        <a:spcBef>
          <a:spcPct val="20000"/>
        </a:spcBef>
        <a:spcAft>
          <a:spcPct val="0"/>
        </a:spcAft>
        <a:buFont typeface="Arial" pitchFamily="34" charset="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5"/>
          <p:cNvSpPr>
            <a:spLocks noGrp="1" noChangeArrowheads="1"/>
          </p:cNvSpPr>
          <p:nvPr>
            <p:ph type="title"/>
          </p:nvPr>
        </p:nvSpPr>
        <p:spPr bwMode="auto">
          <a:xfrm>
            <a:off x="685800" y="330200"/>
            <a:ext cx="72929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smtClean="0"/>
              <a:t>Click to edit Master title style</a:t>
            </a:r>
          </a:p>
        </p:txBody>
      </p:sp>
      <p:sp>
        <p:nvSpPr>
          <p:cNvPr id="2051" name="Rectangle 6"/>
          <p:cNvSpPr>
            <a:spLocks noGrp="1" noChangeArrowheads="1"/>
          </p:cNvSpPr>
          <p:nvPr>
            <p:ph type="body" idx="1"/>
          </p:nvPr>
        </p:nvSpPr>
        <p:spPr bwMode="auto">
          <a:xfrm>
            <a:off x="698500" y="1193800"/>
            <a:ext cx="76835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052" name="Slide Number Placeholder 5"/>
          <p:cNvSpPr>
            <a:spLocks noGrp="1" noChangeArrowheads="1"/>
          </p:cNvSpPr>
          <p:nvPr>
            <p:ph type="sldNum" sz="quarter" idx="4"/>
          </p:nvPr>
        </p:nvSpPr>
        <p:spPr bwMode="auto">
          <a:xfrm>
            <a:off x="66294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lvl1pPr algn="r" eaLnBrk="0" hangingPunct="0">
              <a:defRPr sz="1400" b="1">
                <a:solidFill>
                  <a:schemeClr val="accent2"/>
                </a:solidFill>
                <a:latin typeface="Times New Roman" pitchFamily="18" charset="0"/>
              </a:defRPr>
            </a:lvl1pPr>
          </a:lstStyle>
          <a:p>
            <a:pPr>
              <a:defRPr/>
            </a:pPr>
            <a:fld id="{EA8EDB9C-33A6-4ACB-81DC-C27F861DFE2D}" type="slidenum">
              <a:rPr lang="en-US"/>
              <a:pPr>
                <a:defRPr/>
              </a:pPr>
              <a:t>‹#›</a:t>
            </a:fld>
            <a:endParaRPr lang="en-US" b="0">
              <a:solidFill>
                <a:srgbClr val="FBBA03"/>
              </a:solidFill>
            </a:endParaRPr>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transition spd="slow">
    <p:split orient="vert"/>
  </p:transition>
  <p:txStyles>
    <p:titleStyle>
      <a:lvl1pPr algn="l" rtl="0" eaLnBrk="0" fontAlgn="base" hangingPunct="0">
        <a:lnSpc>
          <a:spcPct val="90000"/>
        </a:lnSpc>
        <a:spcBef>
          <a:spcPct val="0"/>
        </a:spcBef>
        <a:spcAft>
          <a:spcPct val="0"/>
        </a:spcAft>
        <a:defRPr sz="3200" b="1">
          <a:solidFill>
            <a:srgbClr val="0332B7"/>
          </a:solidFill>
          <a:latin typeface="+mj-lt"/>
          <a:ea typeface="MS PGothic" pitchFamily="34" charset="-128"/>
          <a:cs typeface="+mj-cs"/>
        </a:defRPr>
      </a:lvl1pPr>
      <a:lvl2pPr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2pPr>
      <a:lvl3pPr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3pPr>
      <a:lvl4pPr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4pPr>
      <a:lvl5pPr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5pPr>
      <a:lvl6pPr marL="457200"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6pPr>
      <a:lvl7pPr marL="914400"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7pPr>
      <a:lvl8pPr marL="1371600"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8pPr>
      <a:lvl9pPr marL="1828800"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mn-lt"/>
          <a:ea typeface="MS PGothic" pitchFamily="34" charset="-128"/>
          <a:cs typeface="+mn-cs"/>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mn-lt"/>
          <a:ea typeface="MS PGothic" pitchFamily="34" charset="-128"/>
        </a:defRPr>
      </a:lvl2pPr>
      <a:lvl3pPr marL="1143000" indent="-228600" algn="l" rtl="0" eaLnBrk="0" fontAlgn="base" hangingPunct="0">
        <a:lnSpc>
          <a:spcPct val="90000"/>
        </a:lnSpc>
        <a:spcBef>
          <a:spcPct val="30000"/>
        </a:spcBef>
        <a:spcAft>
          <a:spcPct val="0"/>
        </a:spcAft>
        <a:buSzPct val="100000"/>
        <a:buChar char="»"/>
        <a:defRPr>
          <a:solidFill>
            <a:schemeClr val="tx1"/>
          </a:solidFill>
          <a:latin typeface="+mn-lt"/>
          <a:ea typeface="MS PGothic" pitchFamily="34" charset="-128"/>
        </a:defRPr>
      </a:lvl3pPr>
      <a:lvl4pPr marL="1543050" indent="-171450" algn="l" rtl="0" eaLnBrk="0" fontAlgn="base" hangingPunct="0">
        <a:lnSpc>
          <a:spcPct val="90000"/>
        </a:lnSpc>
        <a:spcBef>
          <a:spcPct val="30000"/>
        </a:spcBef>
        <a:spcAft>
          <a:spcPct val="0"/>
        </a:spcAft>
        <a:buSzPct val="100000"/>
        <a:buChar char="•"/>
        <a:defRPr sz="1400">
          <a:solidFill>
            <a:schemeClr val="tx1"/>
          </a:solidFill>
          <a:latin typeface="+mn-lt"/>
          <a:ea typeface="MS PGothic" pitchFamily="34" charset="-128"/>
        </a:defRPr>
      </a:lvl4pPr>
      <a:lvl5pPr marL="2000250" indent="-171450" algn="l" rtl="0" eaLnBrk="0" fontAlgn="base" hangingPunct="0">
        <a:lnSpc>
          <a:spcPct val="90000"/>
        </a:lnSpc>
        <a:spcBef>
          <a:spcPct val="30000"/>
        </a:spcBef>
        <a:spcAft>
          <a:spcPct val="0"/>
        </a:spcAft>
        <a:buSzPct val="100000"/>
        <a:buChar char="–"/>
        <a:defRPr sz="1400">
          <a:solidFill>
            <a:schemeClr val="tx1"/>
          </a:solidFill>
          <a:latin typeface="+mn-lt"/>
          <a:ea typeface="MS PGothic" pitchFamily="34" charset="-128"/>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Rectangle 5"/>
          <p:cNvSpPr>
            <a:spLocks noGrp="1" noChangeArrowheads="1"/>
          </p:cNvSpPr>
          <p:nvPr>
            <p:ph type="title"/>
          </p:nvPr>
        </p:nvSpPr>
        <p:spPr bwMode="auto">
          <a:xfrm>
            <a:off x="685800" y="330200"/>
            <a:ext cx="72929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smtClean="0"/>
              <a:t>Click to edit Master title style</a:t>
            </a:r>
          </a:p>
        </p:txBody>
      </p:sp>
      <p:sp>
        <p:nvSpPr>
          <p:cNvPr id="3075" name="Rectangle 6"/>
          <p:cNvSpPr>
            <a:spLocks noGrp="1" noChangeArrowheads="1"/>
          </p:cNvSpPr>
          <p:nvPr>
            <p:ph type="body" idx="1"/>
          </p:nvPr>
        </p:nvSpPr>
        <p:spPr bwMode="auto">
          <a:xfrm>
            <a:off x="698500" y="1193800"/>
            <a:ext cx="76835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3076" name="Slide Number Placeholder 5"/>
          <p:cNvSpPr>
            <a:spLocks noGrp="1" noChangeArrowheads="1"/>
          </p:cNvSpPr>
          <p:nvPr>
            <p:ph type="sldNum" sz="quarter" idx="4"/>
          </p:nvPr>
        </p:nvSpPr>
        <p:spPr bwMode="auto">
          <a:xfrm>
            <a:off x="67056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lvl1pPr algn="r" eaLnBrk="0" hangingPunct="0">
              <a:defRPr sz="1400" b="1">
                <a:solidFill>
                  <a:schemeClr val="tx1"/>
                </a:solidFill>
                <a:latin typeface="Times New Roman" pitchFamily="18" charset="0"/>
              </a:defRPr>
            </a:lvl1pPr>
          </a:lstStyle>
          <a:p>
            <a:pPr>
              <a:defRPr/>
            </a:pPr>
            <a:fld id="{D2BCF757-F831-4573-91CA-786981A1364C}" type="slidenum">
              <a:rPr lang="en-US"/>
              <a:pPr>
                <a:defRPr/>
              </a:pPr>
              <a:t>‹#›</a:t>
            </a:fld>
            <a:endParaRPr lang="en-US" b="0"/>
          </a:p>
        </p:txBody>
      </p:sp>
    </p:spTree>
  </p:cSld>
  <p:clrMap bg1="lt1" tx1="dk1" bg2="lt2" tx2="dk2" accent1="accent1" accent2="accent2" accent3="accent3" accent4="accent4" accent5="accent5" accent6="accent6" hlink="hlink" folHlink="folHlink"/>
  <p:sldLayoutIdLst>
    <p:sldLayoutId id="2147484584"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 id="2147484595" r:id="rId12"/>
  </p:sldLayoutIdLst>
  <p:transition spd="slow">
    <p:split orient="vert"/>
  </p:transition>
  <p:txStyles>
    <p:titleStyle>
      <a:lvl1pPr algn="l" rtl="0" eaLnBrk="0" fontAlgn="base" hangingPunct="0">
        <a:lnSpc>
          <a:spcPct val="90000"/>
        </a:lnSpc>
        <a:spcBef>
          <a:spcPct val="0"/>
        </a:spcBef>
        <a:spcAft>
          <a:spcPct val="0"/>
        </a:spcAft>
        <a:defRPr sz="3200" b="1">
          <a:solidFill>
            <a:srgbClr val="0332B7"/>
          </a:solidFill>
          <a:latin typeface="+mj-lt"/>
          <a:ea typeface="MS PGothic" pitchFamily="34" charset="-128"/>
          <a:cs typeface="+mj-cs"/>
        </a:defRPr>
      </a:lvl1pPr>
      <a:lvl2pPr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2pPr>
      <a:lvl3pPr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3pPr>
      <a:lvl4pPr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4pPr>
      <a:lvl5pPr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5pPr>
      <a:lvl6pPr marL="457200"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6pPr>
      <a:lvl7pPr marL="914400"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7pPr>
      <a:lvl8pPr marL="1371600"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8pPr>
      <a:lvl9pPr marL="1828800" algn="l" rtl="0" eaLnBrk="0" fontAlgn="base" hangingPunct="0">
        <a:lnSpc>
          <a:spcPct val="90000"/>
        </a:lnSpc>
        <a:spcBef>
          <a:spcPct val="0"/>
        </a:spcBef>
        <a:spcAft>
          <a:spcPct val="0"/>
        </a:spcAft>
        <a:defRPr sz="3200" b="1">
          <a:solidFill>
            <a:srgbClr val="0332B7"/>
          </a:solidFill>
          <a:latin typeface="Arial" pitchFamily="34" charset="0"/>
          <a:ea typeface="MS PGothic" pitchFamily="34" charset="-128"/>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mn-lt"/>
          <a:ea typeface="MS PGothic" pitchFamily="34" charset="-128"/>
          <a:cs typeface="+mn-cs"/>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mn-lt"/>
          <a:ea typeface="MS PGothic" pitchFamily="34" charset="-128"/>
        </a:defRPr>
      </a:lvl2pPr>
      <a:lvl3pPr marL="1143000" indent="-228600" algn="l" rtl="0" eaLnBrk="0" fontAlgn="base" hangingPunct="0">
        <a:lnSpc>
          <a:spcPct val="90000"/>
        </a:lnSpc>
        <a:spcBef>
          <a:spcPct val="30000"/>
        </a:spcBef>
        <a:spcAft>
          <a:spcPct val="0"/>
        </a:spcAft>
        <a:buSzPct val="100000"/>
        <a:buChar char="»"/>
        <a:defRPr>
          <a:solidFill>
            <a:schemeClr val="tx1"/>
          </a:solidFill>
          <a:latin typeface="+mn-lt"/>
          <a:ea typeface="MS PGothic" pitchFamily="34" charset="-128"/>
        </a:defRPr>
      </a:lvl3pPr>
      <a:lvl4pPr marL="1543050" indent="-171450" algn="l" rtl="0" eaLnBrk="0" fontAlgn="base" hangingPunct="0">
        <a:lnSpc>
          <a:spcPct val="90000"/>
        </a:lnSpc>
        <a:spcBef>
          <a:spcPct val="30000"/>
        </a:spcBef>
        <a:spcAft>
          <a:spcPct val="0"/>
        </a:spcAft>
        <a:buSzPct val="100000"/>
        <a:buChar char="•"/>
        <a:defRPr sz="1400">
          <a:solidFill>
            <a:schemeClr val="tx1"/>
          </a:solidFill>
          <a:latin typeface="+mn-lt"/>
          <a:ea typeface="MS PGothic" pitchFamily="34" charset="-128"/>
        </a:defRPr>
      </a:lvl4pPr>
      <a:lvl5pPr marL="2000250" indent="-171450" algn="l" rtl="0" eaLnBrk="0" fontAlgn="base" hangingPunct="0">
        <a:lnSpc>
          <a:spcPct val="90000"/>
        </a:lnSpc>
        <a:spcBef>
          <a:spcPct val="30000"/>
        </a:spcBef>
        <a:spcAft>
          <a:spcPct val="0"/>
        </a:spcAft>
        <a:buSzPct val="100000"/>
        <a:buChar char="–"/>
        <a:defRPr sz="1400">
          <a:solidFill>
            <a:schemeClr val="tx1"/>
          </a:solidFill>
          <a:latin typeface="+mn-lt"/>
          <a:ea typeface="MS PGothic" pitchFamily="34" charset="-128"/>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mn-ea"/>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mn-ea"/>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mn-ea"/>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4.xml"/><Relationship Id="rId1" Type="http://schemas.openxmlformats.org/officeDocument/2006/relationships/vmlDrawing" Target="../drawings/vmlDrawing5.vml"/><Relationship Id="rId4" Type="http://schemas.openxmlformats.org/officeDocument/2006/relationships/image" Target="../media/image31.emf"/></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5.png"/><Relationship Id="rId9"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3.xml"/><Relationship Id="rId7"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oleObject" Target="../embeddings/oleObject7.bin"/><Relationship Id="rId4" Type="http://schemas.openxmlformats.org/officeDocument/2006/relationships/image" Target="../media/image5.png"/><Relationship Id="rId9" Type="http://schemas.openxmlformats.org/officeDocument/2006/relationships/image" Target="../media/image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169.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hyperlink" Target="http://mypage.zju.edu.cn/wdwd/"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4.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6.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4.xml"/><Relationship Id="rId1" Type="http://schemas.openxmlformats.org/officeDocument/2006/relationships/vmlDrawing" Target="../drawings/vmlDrawing3.vml"/><Relationship Id="rId4" Type="http://schemas.openxmlformats.org/officeDocument/2006/relationships/image" Target="../media/image18.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4.xml"/><Relationship Id="rId1" Type="http://schemas.openxmlformats.org/officeDocument/2006/relationships/vmlDrawing" Target="../drawings/vmlDrawing4.vml"/><Relationship Id="rId4" Type="http://schemas.openxmlformats.org/officeDocument/2006/relationships/image" Target="../media/image19.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a:xfrm>
            <a:off x="152400" y="1066800"/>
            <a:ext cx="8847138" cy="2209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mtClean="0"/>
              <a:t>Computer Organization &amp; Design</a:t>
            </a:r>
            <a:r>
              <a:rPr lang="en-US" altLang="zh-CN" sz="2400" smtClean="0"/>
              <a:t/>
            </a:r>
            <a:br>
              <a:rPr lang="en-US" altLang="zh-CN" sz="2400" smtClean="0"/>
            </a:br>
            <a:r>
              <a:rPr lang="en-US" altLang="zh-CN" sz="2400" smtClean="0"/>
              <a:t/>
            </a:r>
            <a:br>
              <a:rPr lang="en-US" altLang="zh-CN" sz="2400" smtClean="0"/>
            </a:br>
            <a:r>
              <a:rPr lang="zh-CN" altLang="en-US" smtClean="0">
                <a:latin typeface="黑体" pitchFamily="49" charset="-122"/>
                <a:ea typeface="黑体" pitchFamily="49" charset="-122"/>
              </a:rPr>
              <a:t>计算机组成与设计</a:t>
            </a:r>
            <a:endParaRPr lang="zh-CN" altLang="en-US" smtClean="0"/>
          </a:p>
        </p:txBody>
      </p:sp>
      <p:sp>
        <p:nvSpPr>
          <p:cNvPr id="4099" name="Rectangle 3"/>
          <p:cNvSpPr>
            <a:spLocks noGrp="1" noChangeArrowheads="1"/>
          </p:cNvSpPr>
          <p:nvPr>
            <p:ph type="subTitle" idx="4294967295"/>
          </p:nvPr>
        </p:nvSpPr>
        <p:spPr>
          <a:xfrm>
            <a:off x="468313" y="3886200"/>
            <a:ext cx="8280400" cy="23622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indent="0" algn="ctr">
              <a:buFontTx/>
              <a:buNone/>
            </a:pPr>
            <a:r>
              <a:rPr lang="en-US" altLang="zh-CN" smtClean="0">
                <a:ea typeface="楷体_GB2312" pitchFamily="49" charset="-122"/>
              </a:rPr>
              <a:t>Weidong Wang</a:t>
            </a:r>
            <a:r>
              <a:rPr lang="en-US" altLang="zh-CN" sz="1800" smtClean="0">
                <a:ea typeface="楷体_GB2312" pitchFamily="49" charset="-122"/>
              </a:rPr>
              <a:t> </a:t>
            </a:r>
            <a:r>
              <a:rPr lang="en-US" altLang="zh-CN" smtClean="0">
                <a:latin typeface="华文新魏" pitchFamily="2" charset="-122"/>
                <a:ea typeface="华文新魏" pitchFamily="2" charset="-122"/>
              </a:rPr>
              <a:t>(</a:t>
            </a:r>
            <a:r>
              <a:rPr lang="zh-CN" altLang="en-US" smtClean="0">
                <a:latin typeface="华文新魏" pitchFamily="2" charset="-122"/>
                <a:ea typeface="华文新魏" pitchFamily="2" charset="-122"/>
              </a:rPr>
              <a:t>王维东</a:t>
            </a:r>
            <a:r>
              <a:rPr lang="en-US" altLang="zh-CN" smtClean="0">
                <a:latin typeface="华文新魏" pitchFamily="2" charset="-122"/>
                <a:ea typeface="华文新魏" pitchFamily="2" charset="-122"/>
              </a:rPr>
              <a:t>)</a:t>
            </a:r>
          </a:p>
          <a:p>
            <a:pPr marL="0" indent="0" algn="ctr">
              <a:lnSpc>
                <a:spcPct val="200000"/>
              </a:lnSpc>
              <a:buFontTx/>
              <a:buNone/>
            </a:pPr>
            <a:r>
              <a:rPr lang="en-US" altLang="zh-CN" sz="1800" b="1" smtClean="0">
                <a:ea typeface="楷体_GB2312" pitchFamily="49" charset="-122"/>
              </a:rPr>
              <a:t>      </a:t>
            </a:r>
            <a:r>
              <a:rPr lang="en-US" altLang="zh-CN" sz="1800" b="1" smtClean="0"/>
              <a:t>wdwang@zju.edu.cn</a:t>
            </a:r>
          </a:p>
          <a:p>
            <a:pPr marL="0" indent="0">
              <a:buFontTx/>
              <a:buNone/>
            </a:pPr>
            <a:endParaRPr lang="en-US" altLang="zh-CN" sz="1800" b="1" smtClean="0">
              <a:ea typeface="楷体_GB2312" pitchFamily="49" charset="-122"/>
            </a:endParaRPr>
          </a:p>
          <a:p>
            <a:pPr marL="0" indent="0" algn="ctr">
              <a:buFontTx/>
              <a:buNone/>
            </a:pPr>
            <a:r>
              <a:rPr lang="en-US" altLang="zh-CN" sz="1800" b="1" smtClean="0">
                <a:ea typeface="楷体_GB2312" pitchFamily="49" charset="-122"/>
              </a:rPr>
              <a:t>    </a:t>
            </a:r>
            <a:r>
              <a:rPr lang="en-US" altLang="zh-CN" sz="1800" smtClean="0">
                <a:ea typeface="楷体_GB2312" pitchFamily="49" charset="-122"/>
              </a:rPr>
              <a:t>College of Information Science &amp; Electronic Engineering</a:t>
            </a:r>
            <a:endParaRPr lang="en-US" altLang="zh-CN" sz="1800" b="1" smtClean="0">
              <a:ea typeface="楷体_GB2312" pitchFamily="49" charset="-122"/>
            </a:endParaRPr>
          </a:p>
          <a:p>
            <a:pPr marL="0" indent="0" algn="ctr">
              <a:buFontTx/>
              <a:buNone/>
            </a:pPr>
            <a:r>
              <a:rPr lang="zh-CN" altLang="en-US" sz="1800" b="1" smtClean="0">
                <a:ea typeface="楷体_GB2312" pitchFamily="49" charset="-122"/>
              </a:rPr>
              <a:t>信息与通信网络工程研究所（</a:t>
            </a:r>
            <a:r>
              <a:rPr lang="en-US" altLang="zh-CN" sz="1800" b="1" smtClean="0">
                <a:ea typeface="楷体_GB2312" pitchFamily="49" charset="-122"/>
              </a:rPr>
              <a:t>ICAN</a:t>
            </a:r>
            <a:r>
              <a:rPr lang="zh-CN" altLang="en-US" sz="1800" b="1" smtClean="0">
                <a:ea typeface="楷体_GB2312" pitchFamily="49" charset="-122"/>
              </a:rPr>
              <a:t>）</a:t>
            </a:r>
            <a:endParaRPr lang="en-US" altLang="zh-CN" sz="1800" b="1" smtClean="0"/>
          </a:p>
          <a:p>
            <a:pPr marL="0" indent="0" algn="ctr">
              <a:buFontTx/>
              <a:buNone/>
            </a:pPr>
            <a:r>
              <a:rPr lang="en-US" altLang="zh-CN" sz="1800" b="1" smtClean="0"/>
              <a:t>Zhejiang University</a:t>
            </a:r>
            <a:endParaRPr lang="en-US" altLang="zh-CN" sz="1800" smtClean="0"/>
          </a:p>
          <a:p>
            <a:pPr marL="0" indent="0" algn="ctr">
              <a:buFontTx/>
              <a:buNone/>
            </a:pPr>
            <a:endParaRPr lang="en-US" altLang="zh-CN" sz="1800" smtClean="0"/>
          </a:p>
          <a:p>
            <a:pPr marL="0" indent="0" algn="ctr">
              <a:buFontTx/>
              <a:buNone/>
            </a:pPr>
            <a:endParaRPr lang="zh-CN" altLang="en-US" sz="1800" smtClean="0"/>
          </a:p>
        </p:txBody>
      </p:sp>
    </p:spTree>
  </p:cSld>
  <p:clrMapOvr>
    <a:masterClrMapping/>
  </p:clrMapOvr>
  <p:transition spd="slow">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pPr algn="ctr"/>
            <a:r>
              <a:rPr lang="en-US" altLang="zh-CN" smtClean="0"/>
              <a:t>Topics of Study</a:t>
            </a:r>
            <a:endParaRPr lang="en-US" altLang="zh-CN" b="0" smtClean="0"/>
          </a:p>
        </p:txBody>
      </p:sp>
      <p:sp>
        <p:nvSpPr>
          <p:cNvPr id="23555" name="Rectangle 3"/>
          <p:cNvSpPr>
            <a:spLocks noGrp="1" noChangeArrowheads="1"/>
          </p:cNvSpPr>
          <p:nvPr>
            <p:ph type="body" idx="4294967295"/>
          </p:nvPr>
        </p:nvSpPr>
        <p:spPr>
          <a:xfrm>
            <a:off x="698500" y="1193800"/>
            <a:ext cx="7912100" cy="4521200"/>
          </a:xfrm>
        </p:spPr>
        <p:txBody>
          <a:bodyPr/>
          <a:lstStyle/>
          <a:p>
            <a:r>
              <a:rPr lang="en-US" altLang="zh-CN" b="1" smtClean="0"/>
              <a:t>Focus </a:t>
            </a:r>
            <a:r>
              <a:rPr lang="en-US" altLang="zh-CN" smtClean="0"/>
              <a:t>on what modern computer </a:t>
            </a:r>
            <a:r>
              <a:rPr lang="en-US" altLang="zh-CN" smtClean="0">
                <a:solidFill>
                  <a:srgbClr val="C00000"/>
                </a:solidFill>
              </a:rPr>
              <a:t>architects</a:t>
            </a:r>
            <a:r>
              <a:rPr lang="en-US" altLang="zh-CN" smtClean="0"/>
              <a:t> worry about ( both academia and industry)</a:t>
            </a:r>
          </a:p>
          <a:p>
            <a:endParaRPr lang="en-US" altLang="zh-CN" smtClean="0"/>
          </a:p>
          <a:p>
            <a:r>
              <a:rPr lang="en-US" altLang="zh-CN" b="1" smtClean="0"/>
              <a:t>Get </a:t>
            </a:r>
            <a:r>
              <a:rPr lang="en-US" altLang="zh-CN" smtClean="0"/>
              <a:t>through the </a:t>
            </a:r>
            <a:r>
              <a:rPr lang="en-US" altLang="zh-CN" smtClean="0">
                <a:solidFill>
                  <a:srgbClr val="C00000"/>
                </a:solidFill>
              </a:rPr>
              <a:t>basics </a:t>
            </a:r>
            <a:r>
              <a:rPr lang="en-US" altLang="zh-CN" smtClean="0"/>
              <a:t>of modern processor design</a:t>
            </a:r>
          </a:p>
          <a:p>
            <a:endParaRPr lang="en-US" altLang="zh-CN" smtClean="0"/>
          </a:p>
          <a:p>
            <a:r>
              <a:rPr lang="en-US" altLang="zh-CN" b="1" smtClean="0"/>
              <a:t>Look </a:t>
            </a:r>
            <a:r>
              <a:rPr lang="en-US" altLang="zh-CN" smtClean="0"/>
              <a:t>at technology </a:t>
            </a:r>
            <a:r>
              <a:rPr lang="en-US" altLang="zh-CN" smtClean="0">
                <a:solidFill>
                  <a:srgbClr val="C00000"/>
                </a:solidFill>
              </a:rPr>
              <a:t>trends</a:t>
            </a:r>
            <a:r>
              <a:rPr lang="en-US" altLang="zh-CN" smtClean="0"/>
              <a:t>: multithreading, CMP,</a:t>
            </a:r>
          </a:p>
          <a:p>
            <a:pPr>
              <a:buFontTx/>
              <a:buNone/>
            </a:pPr>
            <a:r>
              <a:rPr lang="en-US" altLang="zh-CN" smtClean="0"/>
              <a:t>    power-, reliability- and security- aware design</a:t>
            </a:r>
          </a:p>
          <a:p>
            <a:pPr>
              <a:buFontTx/>
              <a:buNone/>
            </a:pPr>
            <a:endParaRPr lang="en-US" altLang="zh-CN" smtClean="0"/>
          </a:p>
          <a:p>
            <a:r>
              <a:rPr lang="en-US" altLang="zh-CN" b="1" smtClean="0"/>
              <a:t>Recent </a:t>
            </a:r>
            <a:r>
              <a:rPr lang="en-US" altLang="zh-CN" smtClean="0"/>
              <a:t>research ideas, and the </a:t>
            </a:r>
            <a:r>
              <a:rPr lang="en-US" altLang="zh-CN" b="1" smtClean="0">
                <a:solidFill>
                  <a:srgbClr val="C00000"/>
                </a:solidFill>
              </a:rPr>
              <a:t>future</a:t>
            </a:r>
            <a:r>
              <a:rPr lang="en-US" altLang="zh-CN" smtClean="0"/>
              <a:t> of computing hardware</a:t>
            </a:r>
          </a:p>
          <a:p>
            <a:endParaRPr lang="en-US" altLang="zh-CN" b="1" smtClean="0"/>
          </a:p>
          <a:p>
            <a:endParaRPr lang="zh-CN" altLang="en-US" b="1" smtClean="0"/>
          </a:p>
        </p:txBody>
      </p:sp>
      <p:sp>
        <p:nvSpPr>
          <p:cNvPr id="23556" name="Slide Number Placeholder 5"/>
          <p:cNvSpPr txBox="1">
            <a:spLocks noGrp="1"/>
          </p:cNvSpPr>
          <p:nvPr/>
        </p:nvSpPr>
        <p:spPr bwMode="auto">
          <a:xfrm>
            <a:off x="65532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pPr algn="r"/>
            <a:fld id="{A784CC61-A427-46B3-B997-58A74AD08696}" type="slidenum">
              <a:rPr lang="en-US" altLang="zh-CN" sz="1400" b="1">
                <a:solidFill>
                  <a:schemeClr val="accent2"/>
                </a:solidFill>
                <a:latin typeface="Times New Roman" pitchFamily="18" charset="0"/>
              </a:rPr>
              <a:pPr algn="r"/>
              <a:t>10</a:t>
            </a:fld>
            <a:endParaRPr lang="en-US" altLang="zh-CN" sz="1400" b="1">
              <a:solidFill>
                <a:schemeClr val="accent2"/>
              </a:solidFill>
              <a:latin typeface="Times New Roman" pitchFamily="18" charset="0"/>
            </a:endParaRPr>
          </a:p>
        </p:txBody>
      </p:sp>
      <p:sp>
        <p:nvSpPr>
          <p:cNvPr id="23557"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3264887450"/>
      </p:ext>
    </p:extLst>
  </p:cSld>
  <p:clrMapOvr>
    <a:masterClrMapping/>
  </p:clrMapOvr>
  <p:transition spd="slow">
    <p:split orient="ver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9538" name="Rectangle 2"/>
          <p:cNvSpPr>
            <a:spLocks noGrp="1" noChangeArrowheads="1"/>
          </p:cNvSpPr>
          <p:nvPr>
            <p:ph type="title"/>
          </p:nvPr>
        </p:nvSpPr>
        <p:spPr>
          <a:xfrm>
            <a:off x="672346" y="216768"/>
            <a:ext cx="8229600" cy="736600"/>
          </a:xfrm>
        </p:spPr>
        <p:txBody>
          <a:bodyPr/>
          <a:lstStyle/>
          <a:p>
            <a:r>
              <a:rPr lang="en-US" dirty="0"/>
              <a:t>Analyzing Multi-level cache hierarchy</a:t>
            </a:r>
          </a:p>
        </p:txBody>
      </p:sp>
      <p:sp>
        <p:nvSpPr>
          <p:cNvPr id="3009539" name="Text Box 3"/>
          <p:cNvSpPr txBox="1">
            <a:spLocks noChangeArrowheads="1"/>
          </p:cNvSpPr>
          <p:nvPr/>
        </p:nvSpPr>
        <p:spPr bwMode="auto">
          <a:xfrm>
            <a:off x="2134056" y="1325563"/>
            <a:ext cx="712054" cy="400110"/>
          </a:xfrm>
          <a:prstGeom prst="rect">
            <a:avLst/>
          </a:prstGeom>
          <a:noFill/>
          <a:ln w="12700">
            <a:noFill/>
            <a:miter lim="800000"/>
            <a:headEnd/>
            <a:tailEnd/>
          </a:ln>
          <a:effectLst/>
        </p:spPr>
        <p:txBody>
          <a:bodyPr wrap="none">
            <a:prstTxWarp prst="textNoShape">
              <a:avLst/>
            </a:prstTxWarp>
            <a:spAutoFit/>
          </a:bodyPr>
          <a:lstStyle/>
          <a:p>
            <a:r>
              <a:rPr lang="en-US" sz="2000" dirty="0">
                <a:solidFill>
                  <a:schemeClr val="accent2"/>
                </a:solidFill>
              </a:rPr>
              <a:t>Proc</a:t>
            </a:r>
          </a:p>
        </p:txBody>
      </p:sp>
      <p:sp>
        <p:nvSpPr>
          <p:cNvPr id="3009540" name="Rectangle 4"/>
          <p:cNvSpPr>
            <a:spLocks noChangeArrowheads="1"/>
          </p:cNvSpPr>
          <p:nvPr/>
        </p:nvSpPr>
        <p:spPr bwMode="auto">
          <a:xfrm>
            <a:off x="2171700" y="1276352"/>
            <a:ext cx="615462" cy="542925"/>
          </a:xfrm>
          <a:prstGeom prst="rect">
            <a:avLst/>
          </a:prstGeom>
          <a:noFill/>
          <a:ln w="38100">
            <a:solidFill>
              <a:schemeClr val="tx1"/>
            </a:solidFill>
            <a:miter lim="800000"/>
            <a:headEnd/>
            <a:tailEnd/>
          </a:ln>
          <a:effectLst/>
        </p:spPr>
        <p:txBody>
          <a:bodyPr wrap="none" anchor="ctr">
            <a:prstTxWarp prst="textNoShape">
              <a:avLst/>
            </a:prstTxWarp>
          </a:bodyPr>
          <a:lstStyle/>
          <a:p>
            <a:endParaRPr lang="en-US"/>
          </a:p>
        </p:txBody>
      </p:sp>
      <p:sp>
        <p:nvSpPr>
          <p:cNvPr id="3009541" name="Line 5"/>
          <p:cNvSpPr>
            <a:spLocks noChangeShapeType="1"/>
          </p:cNvSpPr>
          <p:nvPr/>
        </p:nvSpPr>
        <p:spPr bwMode="auto">
          <a:xfrm>
            <a:off x="2751992" y="1552577"/>
            <a:ext cx="685800" cy="9525"/>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a:p>
        </p:txBody>
      </p:sp>
      <p:sp>
        <p:nvSpPr>
          <p:cNvPr id="3009542" name="Rectangle 6"/>
          <p:cNvSpPr>
            <a:spLocks noChangeArrowheads="1"/>
          </p:cNvSpPr>
          <p:nvPr/>
        </p:nvSpPr>
        <p:spPr bwMode="auto">
          <a:xfrm>
            <a:off x="4774224" y="1123952"/>
            <a:ext cx="624254" cy="904875"/>
          </a:xfrm>
          <a:prstGeom prst="rect">
            <a:avLst/>
          </a:prstGeom>
          <a:noFill/>
          <a:ln w="38100">
            <a:solidFill>
              <a:schemeClr val="tx1"/>
            </a:solidFill>
            <a:miter lim="800000"/>
            <a:headEnd/>
            <a:tailEnd/>
          </a:ln>
          <a:effectLst/>
        </p:spPr>
        <p:txBody>
          <a:bodyPr wrap="none" anchor="ctr">
            <a:prstTxWarp prst="textNoShape">
              <a:avLst/>
            </a:prstTxWarp>
          </a:bodyPr>
          <a:lstStyle/>
          <a:p>
            <a:endParaRPr lang="en-US"/>
          </a:p>
        </p:txBody>
      </p:sp>
      <p:sp>
        <p:nvSpPr>
          <p:cNvPr id="3009543" name="Text Box 7"/>
          <p:cNvSpPr txBox="1">
            <a:spLocks noChangeArrowheads="1"/>
          </p:cNvSpPr>
          <p:nvPr/>
        </p:nvSpPr>
        <p:spPr bwMode="auto">
          <a:xfrm>
            <a:off x="4907465" y="1422400"/>
            <a:ext cx="421911" cy="400110"/>
          </a:xfrm>
          <a:prstGeom prst="rect">
            <a:avLst/>
          </a:prstGeom>
          <a:noFill/>
          <a:ln w="38100">
            <a:solidFill>
              <a:schemeClr val="tx1"/>
            </a:solidFill>
            <a:miter lim="800000"/>
            <a:headEnd/>
            <a:tailEnd/>
          </a:ln>
          <a:effectLst/>
        </p:spPr>
        <p:txBody>
          <a:bodyPr wrap="none">
            <a:prstTxWarp prst="textNoShape">
              <a:avLst/>
            </a:prstTxWarp>
            <a:spAutoFit/>
          </a:bodyPr>
          <a:lstStyle/>
          <a:p>
            <a:r>
              <a:rPr lang="en-US" sz="2000">
                <a:solidFill>
                  <a:schemeClr val="accent2"/>
                </a:solidFill>
              </a:rPr>
              <a:t>$</a:t>
            </a:r>
            <a:r>
              <a:rPr lang="en-US" sz="2000" baseline="-25000">
                <a:solidFill>
                  <a:schemeClr val="accent2"/>
                </a:solidFill>
              </a:rPr>
              <a:t>2</a:t>
            </a:r>
            <a:endParaRPr lang="en-US" sz="2000">
              <a:solidFill>
                <a:schemeClr val="accent2"/>
              </a:solidFill>
            </a:endParaRPr>
          </a:p>
        </p:txBody>
      </p:sp>
      <p:sp>
        <p:nvSpPr>
          <p:cNvPr id="3009544" name="Line 8"/>
          <p:cNvSpPr>
            <a:spLocks noChangeShapeType="1"/>
          </p:cNvSpPr>
          <p:nvPr/>
        </p:nvSpPr>
        <p:spPr bwMode="auto">
          <a:xfrm>
            <a:off x="4774224" y="1293813"/>
            <a:ext cx="613997"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3009545" name="Line 9"/>
          <p:cNvSpPr>
            <a:spLocks noChangeShapeType="1"/>
          </p:cNvSpPr>
          <p:nvPr/>
        </p:nvSpPr>
        <p:spPr bwMode="auto">
          <a:xfrm>
            <a:off x="4774224" y="1916113"/>
            <a:ext cx="613997"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3009546" name="Line 10"/>
          <p:cNvSpPr>
            <a:spLocks noChangeShapeType="1"/>
          </p:cNvSpPr>
          <p:nvPr/>
        </p:nvSpPr>
        <p:spPr bwMode="auto">
          <a:xfrm>
            <a:off x="4919297" y="1143002"/>
            <a:ext cx="0" cy="885825"/>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3009547" name="Rectangle 11"/>
          <p:cNvSpPr>
            <a:spLocks noChangeArrowheads="1"/>
          </p:cNvSpPr>
          <p:nvPr/>
        </p:nvSpPr>
        <p:spPr bwMode="auto">
          <a:xfrm>
            <a:off x="5961186" y="981077"/>
            <a:ext cx="712177" cy="1533525"/>
          </a:xfrm>
          <a:prstGeom prst="rect">
            <a:avLst/>
          </a:prstGeom>
          <a:noFill/>
          <a:ln w="28575">
            <a:solidFill>
              <a:schemeClr val="tx1"/>
            </a:solidFill>
            <a:miter lim="800000"/>
            <a:headEnd/>
            <a:tailEnd/>
          </a:ln>
          <a:effectLst/>
        </p:spPr>
        <p:txBody>
          <a:bodyPr wrap="none" anchor="ctr">
            <a:prstTxWarp prst="textNoShape">
              <a:avLst/>
            </a:prstTxWarp>
          </a:bodyPr>
          <a:lstStyle/>
          <a:p>
            <a:endParaRPr lang="en-US"/>
          </a:p>
        </p:txBody>
      </p:sp>
      <p:sp>
        <p:nvSpPr>
          <p:cNvPr id="3009548" name="Text Box 12"/>
          <p:cNvSpPr txBox="1">
            <a:spLocks noChangeArrowheads="1"/>
          </p:cNvSpPr>
          <p:nvPr/>
        </p:nvSpPr>
        <p:spPr bwMode="auto">
          <a:xfrm>
            <a:off x="6069552" y="1163638"/>
            <a:ext cx="492443" cy="848950"/>
          </a:xfrm>
          <a:prstGeom prst="rect">
            <a:avLst/>
          </a:prstGeom>
          <a:noFill/>
          <a:ln w="28575">
            <a:noFill/>
            <a:miter lim="800000"/>
            <a:headEnd/>
            <a:tailEnd/>
          </a:ln>
          <a:effectLst/>
        </p:spPr>
        <p:txBody>
          <a:bodyPr vert="eaVert" wrap="none">
            <a:prstTxWarp prst="textNoShape">
              <a:avLst/>
            </a:prstTxWarp>
            <a:spAutoFit/>
          </a:bodyPr>
          <a:lstStyle/>
          <a:p>
            <a:r>
              <a:rPr lang="en-US" sz="2000">
                <a:solidFill>
                  <a:schemeClr val="accent2"/>
                </a:solidFill>
              </a:rPr>
              <a:t>DRAM</a:t>
            </a:r>
          </a:p>
        </p:txBody>
      </p:sp>
      <p:sp>
        <p:nvSpPr>
          <p:cNvPr id="3009549" name="Line 13"/>
          <p:cNvSpPr>
            <a:spLocks noChangeShapeType="1"/>
          </p:cNvSpPr>
          <p:nvPr/>
        </p:nvSpPr>
        <p:spPr bwMode="auto">
          <a:xfrm flipV="1">
            <a:off x="5416063" y="1504950"/>
            <a:ext cx="536331" cy="0"/>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a:p>
        </p:txBody>
      </p:sp>
      <p:sp>
        <p:nvSpPr>
          <p:cNvPr id="3009550" name="Rectangle 14"/>
          <p:cNvSpPr>
            <a:spLocks noChangeArrowheads="1"/>
          </p:cNvSpPr>
          <p:nvPr/>
        </p:nvSpPr>
        <p:spPr bwMode="auto">
          <a:xfrm>
            <a:off x="3411416" y="1295400"/>
            <a:ext cx="527538" cy="457200"/>
          </a:xfrm>
          <a:prstGeom prst="rect">
            <a:avLst/>
          </a:prstGeom>
          <a:noFill/>
          <a:ln w="38100">
            <a:solidFill>
              <a:schemeClr val="tx1"/>
            </a:solidFill>
            <a:miter lim="800000"/>
            <a:headEnd/>
            <a:tailEnd/>
          </a:ln>
          <a:effectLst/>
        </p:spPr>
        <p:txBody>
          <a:bodyPr wrap="none" anchor="ctr">
            <a:prstTxWarp prst="textNoShape">
              <a:avLst/>
            </a:prstTxWarp>
          </a:bodyPr>
          <a:lstStyle/>
          <a:p>
            <a:endParaRPr lang="en-US"/>
          </a:p>
        </p:txBody>
      </p:sp>
      <p:sp>
        <p:nvSpPr>
          <p:cNvPr id="3009551" name="Text Box 15"/>
          <p:cNvSpPr txBox="1">
            <a:spLocks noChangeArrowheads="1"/>
          </p:cNvSpPr>
          <p:nvPr/>
        </p:nvSpPr>
        <p:spPr bwMode="auto">
          <a:xfrm>
            <a:off x="3516056" y="1325563"/>
            <a:ext cx="327334" cy="400110"/>
          </a:xfrm>
          <a:prstGeom prst="rect">
            <a:avLst/>
          </a:prstGeom>
          <a:noFill/>
          <a:ln w="38100">
            <a:solidFill>
              <a:schemeClr val="tx1"/>
            </a:solidFill>
            <a:miter lim="800000"/>
            <a:headEnd/>
            <a:tailEnd/>
          </a:ln>
          <a:effectLst/>
        </p:spPr>
        <p:txBody>
          <a:bodyPr wrap="none">
            <a:prstTxWarp prst="textNoShape">
              <a:avLst/>
            </a:prstTxWarp>
            <a:spAutoFit/>
          </a:bodyPr>
          <a:lstStyle/>
          <a:p>
            <a:r>
              <a:rPr lang="en-US" sz="2000">
                <a:solidFill>
                  <a:schemeClr val="accent2"/>
                </a:solidFill>
              </a:rPr>
              <a:t>$</a:t>
            </a:r>
          </a:p>
        </p:txBody>
      </p:sp>
      <p:sp>
        <p:nvSpPr>
          <p:cNvPr id="3009552" name="Line 16"/>
          <p:cNvSpPr>
            <a:spLocks noChangeShapeType="1"/>
          </p:cNvSpPr>
          <p:nvPr/>
        </p:nvSpPr>
        <p:spPr bwMode="auto">
          <a:xfrm>
            <a:off x="3411417" y="1381125"/>
            <a:ext cx="518746"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3009553" name="Line 17"/>
          <p:cNvSpPr>
            <a:spLocks noChangeShapeType="1"/>
          </p:cNvSpPr>
          <p:nvPr/>
        </p:nvSpPr>
        <p:spPr bwMode="auto">
          <a:xfrm>
            <a:off x="3411417" y="1695450"/>
            <a:ext cx="518746"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3009554" name="Line 18"/>
          <p:cNvSpPr>
            <a:spLocks noChangeShapeType="1"/>
          </p:cNvSpPr>
          <p:nvPr/>
        </p:nvSpPr>
        <p:spPr bwMode="auto">
          <a:xfrm>
            <a:off x="3534508" y="1304927"/>
            <a:ext cx="0" cy="447675"/>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3009555" name="Rectangle 19"/>
          <p:cNvSpPr>
            <a:spLocks noChangeArrowheads="1"/>
          </p:cNvSpPr>
          <p:nvPr/>
        </p:nvSpPr>
        <p:spPr bwMode="auto">
          <a:xfrm>
            <a:off x="4677508" y="857250"/>
            <a:ext cx="2092569" cy="2434362"/>
          </a:xfrm>
          <a:prstGeom prst="rect">
            <a:avLst/>
          </a:prstGeom>
          <a:noFill/>
          <a:ln w="28575">
            <a:solidFill>
              <a:schemeClr val="tx1"/>
            </a:solidFill>
            <a:miter lim="800000"/>
            <a:headEnd/>
            <a:tailEnd/>
          </a:ln>
          <a:effectLst/>
        </p:spPr>
        <p:txBody>
          <a:bodyPr wrap="none" anchor="ctr">
            <a:prstTxWarp prst="textNoShape">
              <a:avLst/>
            </a:prstTxWarp>
          </a:bodyPr>
          <a:lstStyle/>
          <a:p>
            <a:endParaRPr lang="en-US"/>
          </a:p>
        </p:txBody>
      </p:sp>
      <p:sp>
        <p:nvSpPr>
          <p:cNvPr id="3009556" name="Line 20"/>
          <p:cNvSpPr>
            <a:spLocks noChangeShapeType="1"/>
          </p:cNvSpPr>
          <p:nvPr/>
        </p:nvSpPr>
        <p:spPr bwMode="auto">
          <a:xfrm>
            <a:off x="3930162" y="1524000"/>
            <a:ext cx="720969" cy="0"/>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a:p>
        </p:txBody>
      </p:sp>
      <p:sp>
        <p:nvSpPr>
          <p:cNvPr id="3009557" name="Line 21"/>
          <p:cNvSpPr>
            <a:spLocks noChangeShapeType="1"/>
          </p:cNvSpPr>
          <p:nvPr/>
        </p:nvSpPr>
        <p:spPr bwMode="auto">
          <a:xfrm>
            <a:off x="2725616" y="2124075"/>
            <a:ext cx="949569" cy="0"/>
          </a:xfrm>
          <a:prstGeom prst="line">
            <a:avLst/>
          </a:prstGeom>
          <a:noFill/>
          <a:ln w="38100">
            <a:solidFill>
              <a:schemeClr val="accent2"/>
            </a:solidFill>
            <a:round/>
            <a:headEnd type="arrow" w="med" len="med"/>
            <a:tailEnd type="arrow" w="med" len="med"/>
          </a:ln>
          <a:effectLst/>
        </p:spPr>
        <p:txBody>
          <a:bodyPr wrap="none" anchor="ctr">
            <a:prstTxWarp prst="textNoShape">
              <a:avLst/>
            </a:prstTxWarp>
          </a:bodyPr>
          <a:lstStyle/>
          <a:p>
            <a:endParaRPr lang="en-US"/>
          </a:p>
        </p:txBody>
      </p:sp>
      <p:sp>
        <p:nvSpPr>
          <p:cNvPr id="3009558" name="Text Box 22"/>
          <p:cNvSpPr txBox="1">
            <a:spLocks noChangeArrowheads="1"/>
          </p:cNvSpPr>
          <p:nvPr/>
        </p:nvSpPr>
        <p:spPr bwMode="auto">
          <a:xfrm>
            <a:off x="2566108" y="2144715"/>
            <a:ext cx="1023037" cy="830997"/>
          </a:xfrm>
          <a:prstGeom prst="rect">
            <a:avLst/>
          </a:prstGeom>
          <a:noFill/>
          <a:ln w="12700">
            <a:noFill/>
            <a:miter lim="800000"/>
            <a:headEnd/>
            <a:tailEnd/>
          </a:ln>
          <a:effectLst/>
        </p:spPr>
        <p:txBody>
          <a:bodyPr wrap="none">
            <a:prstTxWarp prst="textNoShape">
              <a:avLst/>
            </a:prstTxWarp>
            <a:spAutoFit/>
          </a:bodyPr>
          <a:lstStyle/>
          <a:p>
            <a:r>
              <a:rPr lang="en-US" sz="2400" dirty="0"/>
              <a:t>L1 hit </a:t>
            </a:r>
          </a:p>
          <a:p>
            <a:pPr algn="l"/>
            <a:r>
              <a:rPr lang="en-US" sz="2400" dirty="0"/>
              <a:t>time</a:t>
            </a:r>
            <a:endParaRPr lang="en-US" sz="2400" dirty="0">
              <a:solidFill>
                <a:schemeClr val="accent2"/>
              </a:solidFill>
            </a:endParaRPr>
          </a:p>
        </p:txBody>
      </p:sp>
      <p:sp>
        <p:nvSpPr>
          <p:cNvPr id="3009559" name="Line 23"/>
          <p:cNvSpPr>
            <a:spLocks noChangeShapeType="1"/>
          </p:cNvSpPr>
          <p:nvPr/>
        </p:nvSpPr>
        <p:spPr bwMode="auto">
          <a:xfrm>
            <a:off x="3701563" y="2971800"/>
            <a:ext cx="993531" cy="0"/>
          </a:xfrm>
          <a:prstGeom prst="line">
            <a:avLst/>
          </a:prstGeom>
          <a:noFill/>
          <a:ln w="38100">
            <a:solidFill>
              <a:schemeClr val="accent2"/>
            </a:solidFill>
            <a:round/>
            <a:headEnd type="arrow" w="med" len="med"/>
            <a:tailEnd type="arrow" w="med" len="med"/>
          </a:ln>
          <a:effectLst/>
        </p:spPr>
        <p:txBody>
          <a:bodyPr wrap="none" anchor="ctr">
            <a:prstTxWarp prst="textNoShape">
              <a:avLst/>
            </a:prstTxWarp>
          </a:bodyPr>
          <a:lstStyle/>
          <a:p>
            <a:endParaRPr lang="en-US"/>
          </a:p>
        </p:txBody>
      </p:sp>
      <p:sp>
        <p:nvSpPr>
          <p:cNvPr id="3009560" name="Text Box 24"/>
          <p:cNvSpPr txBox="1">
            <a:spLocks noChangeArrowheads="1"/>
          </p:cNvSpPr>
          <p:nvPr/>
        </p:nvSpPr>
        <p:spPr bwMode="auto">
          <a:xfrm>
            <a:off x="2804546" y="2975712"/>
            <a:ext cx="2728326" cy="830997"/>
          </a:xfrm>
          <a:prstGeom prst="rect">
            <a:avLst/>
          </a:prstGeom>
          <a:noFill/>
          <a:ln w="12700">
            <a:noFill/>
            <a:miter lim="800000"/>
            <a:headEnd/>
            <a:tailEnd/>
          </a:ln>
          <a:effectLst/>
        </p:spPr>
        <p:txBody>
          <a:bodyPr wrap="square">
            <a:prstTxWarp prst="textNoShape">
              <a:avLst/>
            </a:prstTxWarp>
            <a:spAutoFit/>
          </a:bodyPr>
          <a:lstStyle/>
          <a:p>
            <a:pPr algn="l"/>
            <a:r>
              <a:rPr lang="en-US" sz="2400" dirty="0"/>
              <a:t>L1 Miss Rate</a:t>
            </a:r>
            <a:endParaRPr lang="en-US" sz="2400" dirty="0">
              <a:solidFill>
                <a:schemeClr val="accent2"/>
              </a:solidFill>
            </a:endParaRPr>
          </a:p>
          <a:p>
            <a:pPr algn="l"/>
            <a:r>
              <a:rPr lang="en-US" sz="2400" dirty="0">
                <a:solidFill>
                  <a:schemeClr val="accent4"/>
                </a:solidFill>
              </a:rPr>
              <a:t>L1 Miss Penalty</a:t>
            </a:r>
          </a:p>
        </p:txBody>
      </p:sp>
      <p:sp>
        <p:nvSpPr>
          <p:cNvPr id="3009561" name="Line 25"/>
          <p:cNvSpPr>
            <a:spLocks noChangeShapeType="1"/>
          </p:cNvSpPr>
          <p:nvPr/>
        </p:nvSpPr>
        <p:spPr bwMode="auto">
          <a:xfrm>
            <a:off x="3683977" y="1771652"/>
            <a:ext cx="0" cy="1190625"/>
          </a:xfrm>
          <a:prstGeom prst="line">
            <a:avLst/>
          </a:prstGeom>
          <a:noFill/>
          <a:ln w="38100">
            <a:solidFill>
              <a:schemeClr val="accent2"/>
            </a:solidFill>
            <a:round/>
            <a:headEnd/>
            <a:tailEnd/>
          </a:ln>
          <a:effectLst/>
        </p:spPr>
        <p:txBody>
          <a:bodyPr wrap="none" anchor="ctr">
            <a:prstTxWarp prst="textNoShape">
              <a:avLst/>
            </a:prstTxWarp>
          </a:bodyPr>
          <a:lstStyle/>
          <a:p>
            <a:endParaRPr lang="en-US"/>
          </a:p>
        </p:txBody>
      </p:sp>
      <p:sp>
        <p:nvSpPr>
          <p:cNvPr id="3009562" name="Text Box 26"/>
          <p:cNvSpPr txBox="1">
            <a:spLocks noChangeArrowheads="1"/>
          </p:cNvSpPr>
          <p:nvPr/>
        </p:nvSpPr>
        <p:spPr bwMode="auto">
          <a:xfrm>
            <a:off x="914398" y="3733802"/>
            <a:ext cx="8001002" cy="830997"/>
          </a:xfrm>
          <a:prstGeom prst="rect">
            <a:avLst/>
          </a:prstGeom>
          <a:noFill/>
          <a:ln w="12700">
            <a:noFill/>
            <a:miter lim="800000"/>
            <a:headEnd/>
            <a:tailEnd/>
          </a:ln>
          <a:effectLst/>
        </p:spPr>
        <p:txBody>
          <a:bodyPr wrap="square">
            <a:prstTxWarp prst="textNoShape">
              <a:avLst/>
            </a:prstTxWarp>
            <a:spAutoFit/>
          </a:bodyPr>
          <a:lstStyle/>
          <a:p>
            <a:pPr algn="l"/>
            <a:r>
              <a:rPr lang="en-US" sz="2400" b="1" dirty="0" err="1">
                <a:solidFill>
                  <a:schemeClr val="tx1"/>
                </a:solidFill>
              </a:rPr>
              <a:t>Avg</a:t>
            </a:r>
            <a:r>
              <a:rPr lang="en-US" sz="2400" b="1" dirty="0">
                <a:solidFill>
                  <a:schemeClr val="tx1"/>
                </a:solidFill>
              </a:rPr>
              <a:t> </a:t>
            </a:r>
            <a:r>
              <a:rPr lang="en-US" sz="2400" b="1" dirty="0" err="1">
                <a:solidFill>
                  <a:schemeClr val="tx1"/>
                </a:solidFill>
              </a:rPr>
              <a:t>Mem</a:t>
            </a:r>
            <a:r>
              <a:rPr lang="en-US" sz="2400" b="1" dirty="0">
                <a:solidFill>
                  <a:schemeClr val="tx1"/>
                </a:solidFill>
              </a:rPr>
              <a:t> Access Time</a:t>
            </a:r>
            <a:r>
              <a:rPr lang="en-US" sz="2400" b="1" dirty="0"/>
              <a:t> </a:t>
            </a:r>
            <a:r>
              <a:rPr lang="en-US" sz="2400" b="1" dirty="0">
                <a:solidFill>
                  <a:schemeClr val="tx1"/>
                </a:solidFill>
              </a:rPr>
              <a:t>=</a:t>
            </a:r>
            <a:r>
              <a:rPr lang="en-US" sz="2400" b="1" dirty="0"/>
              <a:t> </a:t>
            </a:r>
          </a:p>
          <a:p>
            <a:r>
              <a:rPr lang="en-US" sz="2400" b="1" dirty="0"/>
              <a:t>	L1 Hit Time + L1 Miss Rate * </a:t>
            </a:r>
            <a:r>
              <a:rPr lang="en-US" sz="2400" b="1" dirty="0">
                <a:solidFill>
                  <a:schemeClr val="accent4"/>
                </a:solidFill>
              </a:rPr>
              <a:t>L1 Miss Penalty</a:t>
            </a:r>
            <a:endParaRPr lang="en-US" sz="2400" dirty="0">
              <a:solidFill>
                <a:schemeClr val="accent4"/>
              </a:solidFill>
            </a:endParaRPr>
          </a:p>
        </p:txBody>
      </p:sp>
      <p:sp>
        <p:nvSpPr>
          <p:cNvPr id="3009563" name="Text Box 27"/>
          <p:cNvSpPr txBox="1">
            <a:spLocks noChangeArrowheads="1"/>
          </p:cNvSpPr>
          <p:nvPr/>
        </p:nvSpPr>
        <p:spPr bwMode="auto">
          <a:xfrm>
            <a:off x="914399" y="4572002"/>
            <a:ext cx="7877909" cy="830997"/>
          </a:xfrm>
          <a:prstGeom prst="rect">
            <a:avLst/>
          </a:prstGeom>
          <a:noFill/>
          <a:ln w="12700">
            <a:noFill/>
            <a:miter lim="800000"/>
            <a:headEnd/>
            <a:tailEnd/>
          </a:ln>
          <a:effectLst/>
        </p:spPr>
        <p:txBody>
          <a:bodyPr wrap="square">
            <a:prstTxWarp prst="textNoShape">
              <a:avLst/>
            </a:prstTxWarp>
            <a:spAutoFit/>
          </a:bodyPr>
          <a:lstStyle/>
          <a:p>
            <a:pPr algn="l"/>
            <a:r>
              <a:rPr lang="en-US" sz="2400" b="1" dirty="0">
                <a:solidFill>
                  <a:schemeClr val="accent4"/>
                </a:solidFill>
              </a:rPr>
              <a:t>L1 Miss Penalty = </a:t>
            </a:r>
          </a:p>
          <a:p>
            <a:r>
              <a:rPr lang="en-US" sz="2400" b="1" dirty="0">
                <a:solidFill>
                  <a:srgbClr val="0332B7"/>
                </a:solidFill>
              </a:rPr>
              <a:t>	L2 Hit Time + L2 Miss Rate * L2 Miss Penalty</a:t>
            </a:r>
          </a:p>
        </p:txBody>
      </p:sp>
      <p:sp>
        <p:nvSpPr>
          <p:cNvPr id="3009564" name="Rectangle 28"/>
          <p:cNvSpPr>
            <a:spLocks noChangeArrowheads="1"/>
          </p:cNvSpPr>
          <p:nvPr/>
        </p:nvSpPr>
        <p:spPr bwMode="auto">
          <a:xfrm>
            <a:off x="914400" y="5408615"/>
            <a:ext cx="8153400" cy="1200329"/>
          </a:xfrm>
          <a:prstGeom prst="rect">
            <a:avLst/>
          </a:prstGeom>
          <a:noFill/>
          <a:ln w="12700">
            <a:noFill/>
            <a:miter lim="800000"/>
            <a:headEnd/>
            <a:tailEnd/>
          </a:ln>
          <a:effectLst/>
        </p:spPr>
        <p:txBody>
          <a:bodyPr wrap="square">
            <a:prstTxWarp prst="textNoShape">
              <a:avLst/>
            </a:prstTxWarp>
            <a:spAutoFit/>
          </a:bodyPr>
          <a:lstStyle/>
          <a:p>
            <a:pPr algn="l"/>
            <a:r>
              <a:rPr lang="en-US" sz="2400" b="1" dirty="0" err="1">
                <a:solidFill>
                  <a:schemeClr val="tx1"/>
                </a:solidFill>
              </a:rPr>
              <a:t>Avg</a:t>
            </a:r>
            <a:r>
              <a:rPr lang="en-US" sz="2400" b="1" dirty="0">
                <a:solidFill>
                  <a:schemeClr val="tx1"/>
                </a:solidFill>
              </a:rPr>
              <a:t> </a:t>
            </a:r>
            <a:r>
              <a:rPr lang="en-US" sz="2400" b="1" dirty="0" err="1">
                <a:solidFill>
                  <a:schemeClr val="tx1"/>
                </a:solidFill>
              </a:rPr>
              <a:t>Mem</a:t>
            </a:r>
            <a:r>
              <a:rPr lang="en-US" sz="2400" b="1" dirty="0">
                <a:solidFill>
                  <a:schemeClr val="tx1"/>
                </a:solidFill>
              </a:rPr>
              <a:t> Access Time</a:t>
            </a:r>
            <a:r>
              <a:rPr lang="en-US" sz="2400" b="1" dirty="0"/>
              <a:t> </a:t>
            </a:r>
            <a:r>
              <a:rPr lang="en-US" sz="2400" b="1" dirty="0">
                <a:solidFill>
                  <a:schemeClr val="tx1"/>
                </a:solidFill>
              </a:rPr>
              <a:t>=</a:t>
            </a:r>
            <a:r>
              <a:rPr lang="en-US" sz="2400" b="1" dirty="0"/>
              <a:t> </a:t>
            </a:r>
          </a:p>
          <a:p>
            <a:pPr algn="l"/>
            <a:r>
              <a:rPr lang="en-US" sz="2400" b="1" dirty="0"/>
              <a:t>	L1 Hit Time + L1 Miss Rate</a:t>
            </a:r>
            <a:r>
              <a:rPr lang="en-US" sz="2400" b="1" dirty="0">
                <a:solidFill>
                  <a:schemeClr val="accent2"/>
                </a:solidFill>
              </a:rPr>
              <a:t> </a:t>
            </a:r>
            <a:r>
              <a:rPr lang="en-US" sz="2400" b="1" dirty="0">
                <a:solidFill>
                  <a:schemeClr val="accent3"/>
                </a:solidFill>
              </a:rPr>
              <a:t>*</a:t>
            </a:r>
            <a:r>
              <a:rPr lang="en-US" sz="2400" b="1" dirty="0">
                <a:solidFill>
                  <a:srgbClr val="008000"/>
                </a:solidFill>
              </a:rPr>
              <a:t> </a:t>
            </a:r>
            <a:br>
              <a:rPr lang="en-US" sz="2400" b="1" dirty="0">
                <a:solidFill>
                  <a:srgbClr val="008000"/>
                </a:solidFill>
              </a:rPr>
            </a:br>
            <a:r>
              <a:rPr lang="en-US" sz="2400" b="1" dirty="0">
                <a:solidFill>
                  <a:srgbClr val="008000"/>
                </a:solidFill>
              </a:rPr>
              <a:t>	</a:t>
            </a:r>
            <a:r>
              <a:rPr lang="en-US" sz="2400" b="1" dirty="0">
                <a:solidFill>
                  <a:srgbClr val="0332B7"/>
                </a:solidFill>
              </a:rPr>
              <a:t>(L2 Hit Time +  L2 Miss Rate * L2 Miss Penalty</a:t>
            </a:r>
            <a:r>
              <a:rPr lang="en-US" sz="1800" b="1" dirty="0">
                <a:solidFill>
                  <a:srgbClr val="0332B7"/>
                </a:solidFill>
              </a:rPr>
              <a:t>)</a:t>
            </a:r>
          </a:p>
        </p:txBody>
      </p:sp>
      <p:grpSp>
        <p:nvGrpSpPr>
          <p:cNvPr id="2" name="Group 29"/>
          <p:cNvGrpSpPr>
            <a:grpSpLocks/>
          </p:cNvGrpSpPr>
          <p:nvPr/>
        </p:nvGrpSpPr>
        <p:grpSpPr bwMode="auto">
          <a:xfrm>
            <a:off x="3701563" y="2047876"/>
            <a:ext cx="3412881" cy="1298576"/>
            <a:chOff x="2286" y="1290"/>
            <a:chExt cx="2329" cy="818"/>
          </a:xfrm>
        </p:grpSpPr>
        <p:sp>
          <p:nvSpPr>
            <p:cNvPr id="3009566" name="Line 30"/>
            <p:cNvSpPr>
              <a:spLocks noChangeShapeType="1"/>
            </p:cNvSpPr>
            <p:nvPr/>
          </p:nvSpPr>
          <p:spPr bwMode="auto">
            <a:xfrm>
              <a:off x="2286" y="1338"/>
              <a:ext cx="972" cy="0"/>
            </a:xfrm>
            <a:prstGeom prst="line">
              <a:avLst/>
            </a:prstGeom>
            <a:noFill/>
            <a:ln w="38100">
              <a:solidFill>
                <a:schemeClr val="accent2"/>
              </a:solidFill>
              <a:round/>
              <a:headEnd type="arrow" w="med" len="med"/>
              <a:tailEnd type="arrow" w="med" len="med"/>
            </a:ln>
            <a:effectLst/>
          </p:spPr>
          <p:txBody>
            <a:bodyPr wrap="none" anchor="ctr">
              <a:prstTxWarp prst="textNoShape">
                <a:avLst/>
              </a:prstTxWarp>
            </a:bodyPr>
            <a:lstStyle/>
            <a:p>
              <a:endParaRPr lang="en-US"/>
            </a:p>
          </p:txBody>
        </p:sp>
        <p:sp>
          <p:nvSpPr>
            <p:cNvPr id="3009567" name="Text Box 31"/>
            <p:cNvSpPr txBox="1">
              <a:spLocks noChangeArrowheads="1"/>
            </p:cNvSpPr>
            <p:nvPr/>
          </p:nvSpPr>
          <p:spPr bwMode="auto">
            <a:xfrm>
              <a:off x="2339" y="1291"/>
              <a:ext cx="698" cy="523"/>
            </a:xfrm>
            <a:prstGeom prst="rect">
              <a:avLst/>
            </a:prstGeom>
            <a:noFill/>
            <a:ln w="12700">
              <a:noFill/>
              <a:miter lim="800000"/>
              <a:headEnd/>
              <a:tailEnd/>
            </a:ln>
            <a:effectLst/>
          </p:spPr>
          <p:txBody>
            <a:bodyPr wrap="none">
              <a:prstTxWarp prst="textNoShape">
                <a:avLst/>
              </a:prstTxWarp>
              <a:spAutoFit/>
            </a:bodyPr>
            <a:lstStyle/>
            <a:p>
              <a:r>
                <a:rPr lang="en-US" sz="2400" dirty="0">
                  <a:solidFill>
                    <a:srgbClr val="0332B7"/>
                  </a:solidFill>
                </a:rPr>
                <a:t>L2 hit </a:t>
              </a:r>
            </a:p>
            <a:p>
              <a:pPr algn="l"/>
              <a:r>
                <a:rPr lang="en-US" sz="2400" dirty="0">
                  <a:solidFill>
                    <a:srgbClr val="0332B7"/>
                  </a:solidFill>
                </a:rPr>
                <a:t>time</a:t>
              </a:r>
            </a:p>
          </p:txBody>
        </p:sp>
        <p:sp>
          <p:nvSpPr>
            <p:cNvPr id="3009568" name="Line 32"/>
            <p:cNvSpPr>
              <a:spLocks noChangeShapeType="1"/>
            </p:cNvSpPr>
            <p:nvPr/>
          </p:nvSpPr>
          <p:spPr bwMode="auto">
            <a:xfrm>
              <a:off x="3234" y="1290"/>
              <a:ext cx="3" cy="336"/>
            </a:xfrm>
            <a:prstGeom prst="line">
              <a:avLst/>
            </a:prstGeom>
            <a:noFill/>
            <a:ln w="38100">
              <a:solidFill>
                <a:schemeClr val="accent2"/>
              </a:solidFill>
              <a:round/>
              <a:headEnd/>
              <a:tailEnd/>
            </a:ln>
            <a:effectLst/>
          </p:spPr>
          <p:txBody>
            <a:bodyPr wrap="none" anchor="ctr">
              <a:prstTxWarp prst="textNoShape">
                <a:avLst/>
              </a:prstTxWarp>
            </a:bodyPr>
            <a:lstStyle/>
            <a:p>
              <a:endParaRPr lang="en-US"/>
            </a:p>
          </p:txBody>
        </p:sp>
        <p:sp>
          <p:nvSpPr>
            <p:cNvPr id="3009569" name="Line 33"/>
            <p:cNvSpPr>
              <a:spLocks noChangeShapeType="1"/>
            </p:cNvSpPr>
            <p:nvPr/>
          </p:nvSpPr>
          <p:spPr bwMode="auto">
            <a:xfrm>
              <a:off x="3240" y="1542"/>
              <a:ext cx="582" cy="0"/>
            </a:xfrm>
            <a:prstGeom prst="line">
              <a:avLst/>
            </a:prstGeom>
            <a:noFill/>
            <a:ln w="38100">
              <a:solidFill>
                <a:schemeClr val="accent2"/>
              </a:solidFill>
              <a:round/>
              <a:headEnd type="arrow" w="med" len="med"/>
              <a:tailEnd type="arrow" w="med" len="med"/>
            </a:ln>
            <a:effectLst/>
          </p:spPr>
          <p:txBody>
            <a:bodyPr wrap="none" anchor="ctr">
              <a:prstTxWarp prst="textNoShape">
                <a:avLst/>
              </a:prstTxWarp>
            </a:bodyPr>
            <a:lstStyle/>
            <a:p>
              <a:endParaRPr lang="en-US"/>
            </a:p>
          </p:txBody>
        </p:sp>
        <p:sp>
          <p:nvSpPr>
            <p:cNvPr id="3009570" name="Text Box 34"/>
            <p:cNvSpPr txBox="1">
              <a:spLocks noChangeArrowheads="1"/>
            </p:cNvSpPr>
            <p:nvPr/>
          </p:nvSpPr>
          <p:spPr bwMode="auto">
            <a:xfrm>
              <a:off x="3006" y="1585"/>
              <a:ext cx="1609" cy="523"/>
            </a:xfrm>
            <a:prstGeom prst="rect">
              <a:avLst/>
            </a:prstGeom>
            <a:noFill/>
            <a:ln w="12700">
              <a:noFill/>
              <a:miter lim="800000"/>
              <a:headEnd/>
              <a:tailEnd/>
            </a:ln>
            <a:effectLst/>
          </p:spPr>
          <p:txBody>
            <a:bodyPr wrap="none">
              <a:prstTxWarp prst="textNoShape">
                <a:avLst/>
              </a:prstTxWarp>
              <a:spAutoFit/>
            </a:bodyPr>
            <a:lstStyle/>
            <a:p>
              <a:pPr algn="l"/>
              <a:r>
                <a:rPr lang="en-US" sz="2400" dirty="0">
                  <a:solidFill>
                    <a:srgbClr val="0332B7"/>
                  </a:solidFill>
                </a:rPr>
                <a:t>L2 Miss Rate</a:t>
              </a:r>
            </a:p>
            <a:p>
              <a:r>
                <a:rPr lang="en-US" sz="2400" dirty="0">
                  <a:solidFill>
                    <a:srgbClr val="0332B7"/>
                  </a:solidFill>
                </a:rPr>
                <a:t>L2 Miss Penalty</a:t>
              </a:r>
            </a:p>
          </p:txBody>
        </p:sp>
      </p:grpSp>
      <p:sp>
        <p:nvSpPr>
          <p:cNvPr id="3009571" name="Line 35"/>
          <p:cNvSpPr>
            <a:spLocks noChangeShapeType="1"/>
          </p:cNvSpPr>
          <p:nvPr/>
        </p:nvSpPr>
        <p:spPr bwMode="auto">
          <a:xfrm>
            <a:off x="914400" y="4605338"/>
            <a:ext cx="7877908" cy="0"/>
          </a:xfrm>
          <a:prstGeom prst="line">
            <a:avLst/>
          </a:prstGeom>
          <a:noFill/>
          <a:ln w="12700">
            <a:solidFill>
              <a:schemeClr val="tx1"/>
            </a:solidFill>
            <a:round/>
            <a:headEnd/>
            <a:tailEnd/>
          </a:ln>
          <a:effectLst/>
        </p:spPr>
        <p:txBody>
          <a:bodyPr wrap="none" anchor="ctr">
            <a:prstTxWarp prst="textNoShape">
              <a:avLst/>
            </a:prstTxWarp>
            <a:spAutoFit/>
          </a:bodyPr>
          <a:lstStyle/>
          <a:p>
            <a:endParaRPr lang="en-US" sz="21300"/>
          </a:p>
        </p:txBody>
      </p:sp>
      <p:sp>
        <p:nvSpPr>
          <p:cNvPr id="3009572" name="Line 36"/>
          <p:cNvSpPr>
            <a:spLocks noChangeShapeType="1"/>
          </p:cNvSpPr>
          <p:nvPr/>
        </p:nvSpPr>
        <p:spPr bwMode="auto">
          <a:xfrm>
            <a:off x="914400" y="5432425"/>
            <a:ext cx="7877908" cy="0"/>
          </a:xfrm>
          <a:prstGeom prst="line">
            <a:avLst/>
          </a:prstGeom>
          <a:noFill/>
          <a:ln w="12700">
            <a:solidFill>
              <a:schemeClr val="tx1"/>
            </a:solidFill>
            <a:round/>
            <a:headEnd/>
            <a:tailEnd/>
          </a:ln>
          <a:effectLst/>
        </p:spPr>
        <p:txBody>
          <a:bodyPr wrap="none" anchor="ctr">
            <a:prstTxWarp prst="textNoShape">
              <a:avLst/>
            </a:prstTxWarp>
            <a:spAutoFit/>
          </a:bodyPr>
          <a:lstStyle/>
          <a:p>
            <a:endParaRPr lang="en-US" sz="21300"/>
          </a:p>
        </p:txBody>
      </p:sp>
    </p:spTree>
    <p:extLst>
      <p:ext uri="{BB962C8B-B14F-4D97-AF65-F5344CB8AC3E}">
        <p14:creationId xmlns:p14="http://schemas.microsoft.com/office/powerpoint/2010/main" val="48385942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095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09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9563" grpId="0" autoUpdateAnimBg="0"/>
      <p:bldP spid="3009564"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02" name="Rectangle 2"/>
          <p:cNvSpPr>
            <a:spLocks noGrp="1" noChangeArrowheads="1"/>
          </p:cNvSpPr>
          <p:nvPr>
            <p:ph type="title"/>
          </p:nvPr>
        </p:nvSpPr>
        <p:spPr>
          <a:xfrm>
            <a:off x="685800" y="330200"/>
            <a:ext cx="7965831" cy="1041400"/>
          </a:xfrm>
        </p:spPr>
        <p:txBody>
          <a:bodyPr/>
          <a:lstStyle/>
          <a:p>
            <a:r>
              <a:rPr lang="en-US"/>
              <a:t>Example: with L2 cache</a:t>
            </a:r>
          </a:p>
        </p:txBody>
      </p:sp>
      <p:sp>
        <p:nvSpPr>
          <p:cNvPr id="3020803" name="Rectangle 3"/>
          <p:cNvSpPr>
            <a:spLocks noGrp="1" noChangeArrowheads="1"/>
          </p:cNvSpPr>
          <p:nvPr>
            <p:ph type="body" idx="1"/>
          </p:nvPr>
        </p:nvSpPr>
        <p:spPr/>
        <p:txBody>
          <a:bodyPr/>
          <a:lstStyle/>
          <a:p>
            <a:r>
              <a:rPr lang="en-US" sz="2800" dirty="0"/>
              <a:t>Assume </a:t>
            </a:r>
          </a:p>
          <a:p>
            <a:pPr lvl="1"/>
            <a:r>
              <a:rPr lang="en-US" sz="2400" dirty="0"/>
              <a:t>L1 Hit Time = 1 cycle</a:t>
            </a:r>
          </a:p>
          <a:p>
            <a:pPr lvl="1"/>
            <a:r>
              <a:rPr lang="en-US" sz="2400" dirty="0"/>
              <a:t>L1 Miss rate = 5%</a:t>
            </a:r>
          </a:p>
          <a:p>
            <a:pPr lvl="1"/>
            <a:r>
              <a:rPr lang="en-US" sz="2400" dirty="0"/>
              <a:t>L2 Hit Time = 5 cycles</a:t>
            </a:r>
          </a:p>
          <a:p>
            <a:pPr lvl="1"/>
            <a:r>
              <a:rPr lang="en-US" sz="2400" dirty="0"/>
              <a:t>L2 Miss rate = 15%  (% L1 misses that miss)</a:t>
            </a:r>
          </a:p>
          <a:p>
            <a:pPr lvl="1"/>
            <a:r>
              <a:rPr lang="en-US" sz="2400" dirty="0"/>
              <a:t>L2 Miss Penalty = </a:t>
            </a:r>
            <a:r>
              <a:rPr lang="en-US" sz="2400" dirty="0">
                <a:solidFill>
                  <a:srgbClr val="C00000"/>
                </a:solidFill>
              </a:rPr>
              <a:t>200 cycles</a:t>
            </a:r>
          </a:p>
          <a:p>
            <a:r>
              <a:rPr lang="en-US" sz="2800" dirty="0"/>
              <a:t>L1 miss penalty = 5 + 0.15 * 200 = 35</a:t>
            </a:r>
          </a:p>
          <a:p>
            <a:r>
              <a:rPr lang="en-US" sz="2800" dirty="0" err="1"/>
              <a:t>Avg</a:t>
            </a:r>
            <a:r>
              <a:rPr lang="en-US" sz="2800" dirty="0"/>
              <a:t> </a:t>
            </a:r>
            <a:r>
              <a:rPr lang="en-US" sz="2800" dirty="0" err="1"/>
              <a:t>mem</a:t>
            </a:r>
            <a:r>
              <a:rPr lang="en-US" sz="2800" dirty="0"/>
              <a:t> access time = 1 + 0.05 </a:t>
            </a:r>
            <a:r>
              <a:rPr lang="en-US" sz="2800" dirty="0" err="1"/>
              <a:t>x</a:t>
            </a:r>
            <a:r>
              <a:rPr lang="en-US" sz="2800" dirty="0"/>
              <a:t> 35 </a:t>
            </a:r>
            <a:br>
              <a:rPr lang="en-US" sz="2800" dirty="0"/>
            </a:br>
            <a:r>
              <a:rPr lang="en-US" sz="2800" dirty="0"/>
              <a:t>                                     = </a:t>
            </a:r>
            <a:r>
              <a:rPr lang="en-US" sz="2800" dirty="0">
                <a:solidFill>
                  <a:srgbClr val="C00000"/>
                </a:solidFill>
              </a:rPr>
              <a:t>2.75 cycles</a:t>
            </a:r>
          </a:p>
        </p:txBody>
      </p:sp>
    </p:spTree>
    <p:extLst>
      <p:ext uri="{BB962C8B-B14F-4D97-AF65-F5344CB8AC3E}">
        <p14:creationId xmlns:p14="http://schemas.microsoft.com/office/powerpoint/2010/main" val="297813945"/>
      </p:ext>
    </p:extLst>
  </p:cSld>
  <p:clrMapOvr>
    <a:masterClrMapping/>
  </p:clrMapOvr>
  <p:transition spd="slow">
    <p:split orient="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 xmlns:a16="http://schemas.microsoft.com/office/drawing/2014/main" id="{1D60030F-3817-4B44-8B8F-F9190D650542}"/>
              </a:ext>
            </a:extLst>
          </p:cNvPr>
          <p:cNvSpPr>
            <a:spLocks noGrp="1" noChangeArrowheads="1"/>
          </p:cNvSpPr>
          <p:nvPr>
            <p:ph type="title"/>
          </p:nvPr>
        </p:nvSpPr>
        <p:spPr>
          <a:xfrm>
            <a:off x="457200" y="228600"/>
            <a:ext cx="7913077" cy="762000"/>
          </a:xfrm>
        </p:spPr>
        <p:txBody>
          <a:bodyPr/>
          <a:lstStyle/>
          <a:p>
            <a:r>
              <a:rPr lang="en-US" altLang="en-US" sz="2800" dirty="0"/>
              <a:t>Kilo, Mega, Giga, Tera, Peta, </a:t>
            </a:r>
            <a:r>
              <a:rPr lang="en-US" altLang="en-US" sz="2800" dirty="0" err="1"/>
              <a:t>Exa</a:t>
            </a:r>
            <a:r>
              <a:rPr lang="en-US" altLang="en-US" sz="2800" dirty="0"/>
              <a:t>, Zetta, </a:t>
            </a:r>
            <a:r>
              <a:rPr lang="en-US" altLang="en-US" sz="2800" dirty="0" err="1"/>
              <a:t>Yotta</a:t>
            </a:r>
            <a:endParaRPr lang="en-US" altLang="en-US" sz="2800" dirty="0"/>
          </a:p>
        </p:txBody>
      </p:sp>
      <p:sp>
        <p:nvSpPr>
          <p:cNvPr id="2" name="Content Placeholder 1">
            <a:extLst>
              <a:ext uri="{FF2B5EF4-FFF2-40B4-BE49-F238E27FC236}">
                <a16:creationId xmlns="" xmlns:a16="http://schemas.microsoft.com/office/drawing/2014/main" id="{90321192-9E96-744B-8E7F-ACF98254DD51}"/>
              </a:ext>
            </a:extLst>
          </p:cNvPr>
          <p:cNvSpPr>
            <a:spLocks noGrp="1"/>
          </p:cNvSpPr>
          <p:nvPr>
            <p:ph idx="1"/>
          </p:nvPr>
        </p:nvSpPr>
        <p:spPr>
          <a:xfrm>
            <a:off x="597877" y="3883498"/>
            <a:ext cx="8335108" cy="2669703"/>
          </a:xfrm>
        </p:spPr>
        <p:txBody>
          <a:bodyPr/>
          <a:lstStyle/>
          <a:p>
            <a:pPr marL="182880" indent="-182880">
              <a:lnSpc>
                <a:spcPct val="100000"/>
              </a:lnSpc>
              <a:spcBef>
                <a:spcPts val="600"/>
              </a:spcBef>
            </a:pPr>
            <a:r>
              <a:rPr lang="en-US" dirty="0">
                <a:latin typeface="18 VAG Rounded Light   02390" pitchFamily="2" charset="0"/>
              </a:rPr>
              <a:t>Common use prefixes (all SI, except K [= k in SI])</a:t>
            </a:r>
          </a:p>
          <a:p>
            <a:pPr marL="182880" indent="-182880">
              <a:lnSpc>
                <a:spcPct val="100000"/>
              </a:lnSpc>
              <a:spcBef>
                <a:spcPts val="600"/>
              </a:spcBef>
            </a:pPr>
            <a:r>
              <a:rPr lang="en-US" dirty="0">
                <a:latin typeface="18 VAG Rounded Light   02390" pitchFamily="2" charset="0"/>
              </a:rPr>
              <a:t>Confusing! Common usage of “kilobyte” means </a:t>
            </a:r>
            <a:br>
              <a:rPr lang="en-US" dirty="0">
                <a:latin typeface="18 VAG Rounded Light   02390" pitchFamily="2" charset="0"/>
              </a:rPr>
            </a:br>
            <a:r>
              <a:rPr lang="en-US" dirty="0">
                <a:latin typeface="18 VAG Rounded Light   02390" pitchFamily="2" charset="0"/>
              </a:rPr>
              <a:t>1024 bytes, but the “correct” SI value is 1000 bytes</a:t>
            </a:r>
          </a:p>
          <a:p>
            <a:pPr marL="182880" indent="-182880">
              <a:lnSpc>
                <a:spcPct val="50000"/>
              </a:lnSpc>
              <a:spcBef>
                <a:spcPts val="600"/>
              </a:spcBef>
            </a:pPr>
            <a:r>
              <a:rPr lang="en-US" dirty="0">
                <a:latin typeface="18 VAG Rounded Light   02390" pitchFamily="2" charset="0"/>
              </a:rPr>
              <a:t>Hard Disk manufacturers &amp; Telecommunications are the only computing groups that use SI factors</a:t>
            </a:r>
          </a:p>
          <a:p>
            <a:pPr lvl="1"/>
            <a:r>
              <a:rPr lang="en-US" sz="2000" dirty="0">
                <a:solidFill>
                  <a:srgbClr val="0332B7"/>
                </a:solidFill>
                <a:latin typeface="18 VAG Rounded Light   02390" pitchFamily="2" charset="0"/>
              </a:rPr>
              <a:t>What is advertised as a 1 TB drive actually holds about 90% of what you expect</a:t>
            </a:r>
          </a:p>
          <a:p>
            <a:pPr lvl="1"/>
            <a:r>
              <a:rPr lang="en-US" sz="2000" dirty="0">
                <a:solidFill>
                  <a:srgbClr val="0332B7"/>
                </a:solidFill>
                <a:latin typeface="18 VAG Rounded Light   02390" pitchFamily="2" charset="0"/>
              </a:rPr>
              <a:t>A 1 Mbit/s connection transfers 10</a:t>
            </a:r>
            <a:r>
              <a:rPr lang="en-US" sz="2000" baseline="30000" dirty="0">
                <a:solidFill>
                  <a:srgbClr val="0332B7"/>
                </a:solidFill>
                <a:latin typeface="18 VAG Rounded Light   02390" pitchFamily="2" charset="0"/>
              </a:rPr>
              <a:t>6</a:t>
            </a:r>
            <a:r>
              <a:rPr lang="en-US" sz="2000" dirty="0">
                <a:solidFill>
                  <a:srgbClr val="0332B7"/>
                </a:solidFill>
                <a:latin typeface="18 VAG Rounded Light   02390" pitchFamily="2" charset="0"/>
              </a:rPr>
              <a:t> bps.</a:t>
            </a:r>
          </a:p>
        </p:txBody>
      </p:sp>
      <p:graphicFrame>
        <p:nvGraphicFramePr>
          <p:cNvPr id="1467396" name="Group 4">
            <a:extLst>
              <a:ext uri="{FF2B5EF4-FFF2-40B4-BE49-F238E27FC236}">
                <a16:creationId xmlns="" xmlns:a16="http://schemas.microsoft.com/office/drawing/2014/main" id="{FA71553C-792C-1642-BCA9-1AA0D67D18A2}"/>
              </a:ext>
            </a:extLst>
          </p:cNvPr>
          <p:cNvGraphicFramePr>
            <a:graphicFrameLocks noGrp="1"/>
          </p:cNvGraphicFramePr>
          <p:nvPr>
            <p:extLst>
              <p:ext uri="{D42A27DB-BD31-4B8C-83A1-F6EECF244321}">
                <p14:modId xmlns:p14="http://schemas.microsoft.com/office/powerpoint/2010/main" val="106079203"/>
              </p:ext>
            </p:extLst>
          </p:nvPr>
        </p:nvGraphicFramePr>
        <p:xfrm>
          <a:off x="457200" y="990600"/>
          <a:ext cx="8088924" cy="2849880"/>
        </p:xfrm>
        <a:graphic>
          <a:graphicData uri="http://schemas.openxmlformats.org/drawingml/2006/table">
            <a:tbl>
              <a:tblPr/>
              <a:tblGrid>
                <a:gridCol w="700921">
                  <a:extLst>
                    <a:ext uri="{9D8B030D-6E8A-4147-A177-3AD203B41FA5}">
                      <a16:colId xmlns="" xmlns:a16="http://schemas.microsoft.com/office/drawing/2014/main" val="42654883"/>
                    </a:ext>
                  </a:extLst>
                </a:gridCol>
                <a:gridCol w="639777">
                  <a:extLst>
                    <a:ext uri="{9D8B030D-6E8A-4147-A177-3AD203B41FA5}">
                      <a16:colId xmlns="" xmlns:a16="http://schemas.microsoft.com/office/drawing/2014/main" val="3848456611"/>
                    </a:ext>
                  </a:extLst>
                </a:gridCol>
                <a:gridCol w="3312223">
                  <a:extLst>
                    <a:ext uri="{9D8B030D-6E8A-4147-A177-3AD203B41FA5}">
                      <a16:colId xmlns="" xmlns:a16="http://schemas.microsoft.com/office/drawing/2014/main" val="3003212711"/>
                    </a:ext>
                  </a:extLst>
                </a:gridCol>
                <a:gridCol w="3436003">
                  <a:extLst>
                    <a:ext uri="{9D8B030D-6E8A-4147-A177-3AD203B41FA5}">
                      <a16:colId xmlns="" xmlns:a16="http://schemas.microsoft.com/office/drawing/2014/main" val="1758989498"/>
                    </a:ext>
                  </a:extLst>
                </a:gridCol>
              </a:tblGrid>
              <a:tr h="304800">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600" b="1" i="0" u="none" strike="noStrike" cap="none" normalizeH="0" baseline="0" dirty="0">
                          <a:ln>
                            <a:noFill/>
                          </a:ln>
                          <a:solidFill>
                            <a:schemeClr val="tx1"/>
                          </a:solidFill>
                          <a:effectLst/>
                          <a:latin typeface="Helvetica" pitchFamily="2" charset="0"/>
                          <a:ea typeface="ＭＳ Ｐゴシック" panose="020B0600070205080204" pitchFamily="34" charset="-128"/>
                        </a:rPr>
                        <a:t>Name</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ctr"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600" b="1" i="0" u="none" strike="noStrike" cap="none" normalizeH="0" baseline="0" dirty="0" err="1">
                          <a:ln>
                            <a:noFill/>
                          </a:ln>
                          <a:solidFill>
                            <a:schemeClr val="tx1"/>
                          </a:solidFill>
                          <a:effectLst/>
                          <a:latin typeface="Helvetica" pitchFamily="2" charset="0"/>
                          <a:ea typeface="ＭＳ Ｐゴシック" panose="020B0600070205080204" pitchFamily="34" charset="-128"/>
                        </a:rPr>
                        <a:t>Abbr</a:t>
                      </a:r>
                      <a:endParaRPr kumimoji="0" lang="en-US" altLang="en-US" sz="1600" b="1" i="0" u="none" strike="noStrike" cap="none" normalizeH="0" baseline="0" dirty="0">
                        <a:ln>
                          <a:noFill/>
                        </a:ln>
                        <a:solidFill>
                          <a:schemeClr val="tx1"/>
                        </a:solidFill>
                        <a:effectLst/>
                        <a:latin typeface="Helvetica" pitchFamily="2" charset="0"/>
                        <a:ea typeface="ＭＳ Ｐゴシック" panose="020B0600070205080204" pitchFamily="34"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600" b="1" i="0" u="none" strike="noStrike" cap="none" normalizeH="0" baseline="0">
                          <a:ln>
                            <a:noFill/>
                          </a:ln>
                          <a:solidFill>
                            <a:schemeClr val="tx1"/>
                          </a:solidFill>
                          <a:effectLst/>
                          <a:latin typeface="Helvetica" pitchFamily="2" charset="0"/>
                          <a:ea typeface="ＭＳ Ｐゴシック" panose="020B0600070205080204" pitchFamily="34" charset="-128"/>
                        </a:rPr>
                        <a:t>Factor</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600" b="1" i="0" u="none" strike="noStrike" cap="none" normalizeH="0" baseline="0">
                          <a:ln>
                            <a:noFill/>
                          </a:ln>
                          <a:solidFill>
                            <a:schemeClr val="tx1"/>
                          </a:solidFill>
                          <a:effectLst/>
                          <a:latin typeface="Helvetica" pitchFamily="2" charset="0"/>
                          <a:ea typeface="ＭＳ Ｐゴシック" panose="020B0600070205080204" pitchFamily="34" charset="-128"/>
                        </a:rPr>
                        <a:t>SI size</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864791010"/>
                  </a:ext>
                </a:extLst>
              </a:tr>
              <a:tr h="304800">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Kilo</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ctr"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K</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Times-Roman" pitchFamily="2" charset="0"/>
                          <a:ea typeface="ＭＳ Ｐゴシック" panose="020B0600070205080204" pitchFamily="34" charset="-128"/>
                        </a:rPr>
                        <a:t>2</a:t>
                      </a:r>
                      <a:r>
                        <a:rPr kumimoji="0" lang="en-US" altLang="en-US" sz="1400" b="1" i="0" u="none" strike="noStrike" cap="none" normalizeH="0" baseline="30000">
                          <a:ln>
                            <a:noFill/>
                          </a:ln>
                          <a:solidFill>
                            <a:schemeClr val="tx1"/>
                          </a:solidFill>
                          <a:effectLst/>
                          <a:latin typeface="Times-Roman" pitchFamily="2" charset="0"/>
                          <a:ea typeface="ＭＳ Ｐゴシック" panose="020B0600070205080204" pitchFamily="34" charset="-128"/>
                        </a:rPr>
                        <a:t>10</a:t>
                      </a:r>
                      <a:r>
                        <a:rPr kumimoji="0" lang="en-US" altLang="en-US" sz="1400" b="1" i="0" u="none" strike="noStrike" cap="none" normalizeH="0" baseline="0">
                          <a:ln>
                            <a:noFill/>
                          </a:ln>
                          <a:solidFill>
                            <a:schemeClr val="tx1"/>
                          </a:solidFill>
                          <a:effectLst/>
                          <a:latin typeface="Times-Roman" pitchFamily="2" charset="0"/>
                          <a:ea typeface="ＭＳ Ｐゴシック" panose="020B0600070205080204" pitchFamily="34" charset="-128"/>
                        </a:rPr>
                        <a:t> = 1,024</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10</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3   </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1,000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189204285"/>
                  </a:ext>
                </a:extLst>
              </a:tr>
              <a:tr h="304800">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Mega</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ctr"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M</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2</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20 </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a:t>
                      </a:r>
                      <a:r>
                        <a:rPr kumimoji="0" lang="en-US" altLang="en-US" sz="1400" b="1" i="0" u="none" strike="noStrike" cap="none" normalizeH="0" baseline="0">
                          <a:ln>
                            <a:noFill/>
                          </a:ln>
                          <a:solidFill>
                            <a:schemeClr val="tx1"/>
                          </a:solidFill>
                          <a:effectLst/>
                          <a:latin typeface="Times-Roman" pitchFamily="2" charset="0"/>
                          <a:ea typeface="ＭＳ Ｐゴシック" panose="020B0600070205080204" pitchFamily="34" charset="-128"/>
                        </a:rPr>
                        <a:t>1,048,576</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10</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6   </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1,000,000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64765454"/>
                  </a:ext>
                </a:extLst>
              </a:tr>
              <a:tr h="304800">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Giga</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ctr"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G</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2</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30</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 </a:t>
                      </a:r>
                      <a:r>
                        <a:rPr kumimoji="0" lang="en-US" altLang="en-US" sz="1400" b="1" i="0" u="none" strike="noStrike" cap="none" normalizeH="0" baseline="0">
                          <a:ln>
                            <a:noFill/>
                          </a:ln>
                          <a:solidFill>
                            <a:schemeClr val="tx1"/>
                          </a:solidFill>
                          <a:effectLst/>
                          <a:latin typeface="Times-Roman" pitchFamily="2" charset="0"/>
                          <a:ea typeface="ＭＳ Ｐゴシック" panose="020B0600070205080204" pitchFamily="34" charset="-128"/>
                        </a:rPr>
                        <a:t>1,073,741,824</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10</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9</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 1,000,000,000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64261706"/>
                  </a:ext>
                </a:extLst>
              </a:tr>
              <a:tr h="304800">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Tera</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ctr"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T</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2</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40</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 </a:t>
                      </a:r>
                      <a:r>
                        <a:rPr kumimoji="0" lang="en-US" altLang="en-US" sz="1400" b="1" i="0" u="none" strike="noStrike" cap="none" normalizeH="0" baseline="0">
                          <a:ln>
                            <a:noFill/>
                          </a:ln>
                          <a:solidFill>
                            <a:schemeClr val="tx1"/>
                          </a:solidFill>
                          <a:effectLst/>
                          <a:latin typeface="Times-Roman" pitchFamily="2" charset="0"/>
                          <a:ea typeface="ＭＳ Ｐゴシック" panose="020B0600070205080204" pitchFamily="34" charset="-128"/>
                        </a:rPr>
                        <a:t>1,099,511,627,776</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10</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12</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 1,000,000,000,000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73389441"/>
                  </a:ext>
                </a:extLst>
              </a:tr>
              <a:tr h="304800">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Peta</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ctr"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P</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2</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50</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 </a:t>
                      </a:r>
                      <a:r>
                        <a:rPr kumimoji="0" lang="en-US" altLang="en-US" sz="1400" b="1" i="0" u="none" strike="noStrike" cap="none" normalizeH="0" baseline="0">
                          <a:ln>
                            <a:noFill/>
                          </a:ln>
                          <a:solidFill>
                            <a:schemeClr val="tx1"/>
                          </a:solidFill>
                          <a:effectLst/>
                          <a:latin typeface="Times-Roman" pitchFamily="2" charset="0"/>
                          <a:ea typeface="ＭＳ Ｐゴシック" panose="020B0600070205080204" pitchFamily="34" charset="-128"/>
                        </a:rPr>
                        <a:t>1,125,899,906,842,624</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10</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15</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 1,000,000,000,000,000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547784938"/>
                  </a:ext>
                </a:extLst>
              </a:tr>
              <a:tr h="304800">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Exa</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ctr"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dirty="0">
                          <a:ln>
                            <a:noFill/>
                          </a:ln>
                          <a:solidFill>
                            <a:schemeClr val="tx1"/>
                          </a:solidFill>
                          <a:effectLst/>
                          <a:latin typeface="Helvetica" pitchFamily="2" charset="0"/>
                          <a:ea typeface="ＭＳ Ｐゴシック" panose="020B0600070205080204" pitchFamily="34" charset="-128"/>
                        </a:rPr>
                        <a:t>E</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2</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60</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 </a:t>
                      </a:r>
                      <a:r>
                        <a:rPr kumimoji="0" lang="en-US" altLang="en-US" sz="1400" b="1" i="0" u="none" strike="noStrike" cap="none" normalizeH="0" baseline="0">
                          <a:ln>
                            <a:noFill/>
                          </a:ln>
                          <a:solidFill>
                            <a:schemeClr val="tx1"/>
                          </a:solidFill>
                          <a:effectLst/>
                          <a:latin typeface="Times-Roman" pitchFamily="2" charset="0"/>
                          <a:ea typeface="ＭＳ Ｐゴシック" panose="020B0600070205080204" pitchFamily="34" charset="-128"/>
                        </a:rPr>
                        <a:t>1,152,921,504,606,846,976</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10</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18</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 1,000,000,000,000,000,000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97694872"/>
                  </a:ext>
                </a:extLst>
              </a:tr>
              <a:tr h="304800">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Zetta</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ctr"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dirty="0">
                          <a:ln>
                            <a:noFill/>
                          </a:ln>
                          <a:solidFill>
                            <a:schemeClr val="tx1"/>
                          </a:solidFill>
                          <a:effectLst/>
                          <a:latin typeface="Helvetica" pitchFamily="2" charset="0"/>
                          <a:ea typeface="ＭＳ Ｐゴシック" panose="020B0600070205080204" pitchFamily="34" charset="-128"/>
                        </a:rPr>
                        <a:t>Z</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2</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70</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 </a:t>
                      </a:r>
                      <a:r>
                        <a:rPr kumimoji="0" lang="en-US" altLang="en-US" sz="1400" b="1" i="0" u="none" strike="noStrike" cap="none" normalizeH="0" baseline="0">
                          <a:ln>
                            <a:noFill/>
                          </a:ln>
                          <a:solidFill>
                            <a:schemeClr val="tx1"/>
                          </a:solidFill>
                          <a:effectLst/>
                          <a:latin typeface="Times-Roman" pitchFamily="2" charset="0"/>
                          <a:ea typeface="ＭＳ Ｐゴシック" panose="020B0600070205080204" pitchFamily="34" charset="-128"/>
                        </a:rPr>
                        <a:t>1,180,591,620,717,411,303,424</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10</a:t>
                      </a:r>
                      <a:r>
                        <a:rPr kumimoji="0" lang="en-US" altLang="en-US" sz="1400" b="1" i="0" u="none" strike="noStrike" cap="none" normalizeH="0" baseline="30000">
                          <a:ln>
                            <a:noFill/>
                          </a:ln>
                          <a:solidFill>
                            <a:schemeClr val="tx1"/>
                          </a:solidFill>
                          <a:effectLst/>
                          <a:latin typeface="Helvetica" pitchFamily="2" charset="0"/>
                          <a:ea typeface="ＭＳ Ｐゴシック" panose="020B0600070205080204" pitchFamily="34" charset="-128"/>
                        </a:rPr>
                        <a:t>21</a:t>
                      </a: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 = 1,000,000,000,000,000,000,000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92053191"/>
                  </a:ext>
                </a:extLst>
              </a:tr>
              <a:tr h="304800">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dirty="0" err="1">
                          <a:ln>
                            <a:noFill/>
                          </a:ln>
                          <a:solidFill>
                            <a:schemeClr val="tx1"/>
                          </a:solidFill>
                          <a:effectLst/>
                          <a:latin typeface="Helvetica" pitchFamily="2" charset="0"/>
                          <a:ea typeface="ＭＳ Ｐゴシック" panose="020B0600070205080204" pitchFamily="34" charset="-128"/>
                        </a:rPr>
                        <a:t>Yotta</a:t>
                      </a:r>
                      <a:endParaRPr kumimoji="0" lang="en-US" altLang="en-US" sz="1400" b="1" i="0" u="none" strike="noStrike" cap="none" normalizeH="0" baseline="0" dirty="0">
                        <a:ln>
                          <a:noFill/>
                        </a:ln>
                        <a:solidFill>
                          <a:schemeClr val="tx1"/>
                        </a:solidFill>
                        <a:effectLst/>
                        <a:latin typeface="Helvetica" pitchFamily="2" charset="0"/>
                        <a:ea typeface="ＭＳ Ｐゴシック" panose="020B0600070205080204" pitchFamily="34" charset="-128"/>
                      </a:endParaRP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ctr"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a:ln>
                            <a:noFill/>
                          </a:ln>
                          <a:solidFill>
                            <a:schemeClr val="tx1"/>
                          </a:solidFill>
                          <a:effectLst/>
                          <a:latin typeface="Helvetica" pitchFamily="2" charset="0"/>
                          <a:ea typeface="ＭＳ Ｐゴシック" panose="020B0600070205080204" pitchFamily="34" charset="-128"/>
                        </a:rPr>
                        <a:t>Y</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dirty="0">
                          <a:ln>
                            <a:noFill/>
                          </a:ln>
                          <a:solidFill>
                            <a:schemeClr val="tx1"/>
                          </a:solidFill>
                          <a:effectLst/>
                          <a:latin typeface="Helvetica" pitchFamily="2" charset="0"/>
                          <a:ea typeface="ＭＳ Ｐゴシック" panose="020B0600070205080204" pitchFamily="34" charset="-128"/>
                        </a:rPr>
                        <a:t>2</a:t>
                      </a:r>
                      <a:r>
                        <a:rPr kumimoji="0" lang="en-US" altLang="en-US" sz="1400" b="1" i="0" u="none" strike="noStrike" cap="none" normalizeH="0" baseline="30000" dirty="0">
                          <a:ln>
                            <a:noFill/>
                          </a:ln>
                          <a:solidFill>
                            <a:schemeClr val="tx1"/>
                          </a:solidFill>
                          <a:effectLst/>
                          <a:latin typeface="Helvetica" pitchFamily="2" charset="0"/>
                          <a:ea typeface="ＭＳ Ｐゴシック" panose="020B0600070205080204" pitchFamily="34" charset="-128"/>
                        </a:rPr>
                        <a:t>80</a:t>
                      </a:r>
                      <a:r>
                        <a:rPr kumimoji="0" lang="en-US" altLang="en-US" sz="1400" b="1" i="0" u="none" strike="noStrike" cap="none" normalizeH="0" baseline="0" dirty="0">
                          <a:ln>
                            <a:noFill/>
                          </a:ln>
                          <a:solidFill>
                            <a:schemeClr val="tx1"/>
                          </a:solidFill>
                          <a:effectLst/>
                          <a:latin typeface="Helvetica" pitchFamily="2" charset="0"/>
                          <a:ea typeface="ＭＳ Ｐゴシック" panose="020B0600070205080204" pitchFamily="34" charset="-128"/>
                        </a:rPr>
                        <a:t> = </a:t>
                      </a:r>
                      <a:r>
                        <a:rPr kumimoji="0" lang="en-US" altLang="en-US" sz="1400" b="1" i="0" u="none" strike="noStrike" cap="none" normalizeH="0" baseline="0" dirty="0">
                          <a:ln>
                            <a:noFill/>
                          </a:ln>
                          <a:solidFill>
                            <a:schemeClr val="tx1"/>
                          </a:solidFill>
                          <a:effectLst/>
                          <a:latin typeface="Times-Roman" pitchFamily="2" charset="0"/>
                          <a:ea typeface="ＭＳ Ｐゴシック" panose="020B0600070205080204" pitchFamily="34" charset="-128"/>
                        </a:rPr>
                        <a:t>1,208,925,819,614,629,174,706,176</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buFont typeface="Times" pitchFamily="2" charset="0"/>
                        <a:defRPr sz="2800" b="1">
                          <a:solidFill>
                            <a:schemeClr val="tx1"/>
                          </a:solidFill>
                          <a:latin typeface="Helvetica" pitchFamily="2" charset="0"/>
                          <a:ea typeface="ＭＳ Ｐゴシック" panose="020B0600070205080204" pitchFamily="34" charset="-128"/>
                        </a:defRPr>
                      </a:lvl1pPr>
                      <a:lvl2pPr marL="37931725" indent="-37474525">
                        <a:lnSpc>
                          <a:spcPct val="85000"/>
                        </a:lnSpc>
                        <a:spcBef>
                          <a:spcPct val="40000"/>
                        </a:spcBef>
                        <a:buSzPct val="100000"/>
                        <a:defRPr sz="2400" b="1">
                          <a:solidFill>
                            <a:srgbClr val="0D407F"/>
                          </a:solidFill>
                          <a:latin typeface="Helvetica" pitchFamily="2" charset="0"/>
                          <a:ea typeface="ＭＳ Ｐゴシック" panose="020B0600070205080204" pitchFamily="34" charset="-128"/>
                        </a:defRPr>
                      </a:lvl2pPr>
                      <a:lvl3pPr>
                        <a:lnSpc>
                          <a:spcPct val="85000"/>
                        </a:lnSpc>
                        <a:spcBef>
                          <a:spcPct val="40000"/>
                        </a:spcBef>
                        <a:defRPr sz="2000" b="1">
                          <a:solidFill>
                            <a:srgbClr val="810A52"/>
                          </a:solidFill>
                          <a:latin typeface="Helvetica" pitchFamily="2" charset="0"/>
                          <a:ea typeface="ＭＳ Ｐゴシック" panose="020B0600070205080204" pitchFamily="34" charset="-128"/>
                        </a:defRPr>
                      </a:lvl3pPr>
                      <a:lvl4pPr>
                        <a:spcBef>
                          <a:spcPct val="20000"/>
                        </a:spcBef>
                        <a:defRPr>
                          <a:solidFill>
                            <a:schemeClr val="tx1"/>
                          </a:solidFill>
                          <a:latin typeface="Helvetica" pitchFamily="2" charset="0"/>
                          <a:ea typeface="ＭＳ Ｐゴシック" panose="020B0600070205080204" pitchFamily="34" charset="-128"/>
                        </a:defRPr>
                      </a:lvl4pPr>
                      <a:lvl5pPr>
                        <a:spcBef>
                          <a:spcPct val="20000"/>
                        </a:spcBef>
                        <a:defRPr>
                          <a:solidFill>
                            <a:schemeClr val="tx1"/>
                          </a:solidFill>
                          <a:latin typeface="Helvetica" pitchFamily="2"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65000"/>
                        </a:spcBef>
                        <a:spcAft>
                          <a:spcPct val="0"/>
                        </a:spcAft>
                        <a:buClrTx/>
                        <a:buSzPct val="100000"/>
                        <a:buFont typeface="Times" pitchFamily="2" charset="0"/>
                        <a:buNone/>
                        <a:tabLst/>
                      </a:pPr>
                      <a:r>
                        <a:rPr kumimoji="0" lang="en-US" altLang="en-US" sz="1400" b="1" i="0" u="none" strike="noStrike" cap="none" normalizeH="0" baseline="0" dirty="0">
                          <a:ln>
                            <a:noFill/>
                          </a:ln>
                          <a:solidFill>
                            <a:schemeClr val="tx1"/>
                          </a:solidFill>
                          <a:effectLst/>
                          <a:latin typeface="Helvetica" pitchFamily="2" charset="0"/>
                          <a:ea typeface="ＭＳ Ｐゴシック" panose="020B0600070205080204" pitchFamily="34" charset="-128"/>
                        </a:rPr>
                        <a:t>10</a:t>
                      </a:r>
                      <a:r>
                        <a:rPr kumimoji="0" lang="en-US" altLang="en-US" sz="1400" b="1" i="0" u="none" strike="noStrike" cap="none" normalizeH="0" baseline="30000" dirty="0">
                          <a:ln>
                            <a:noFill/>
                          </a:ln>
                          <a:solidFill>
                            <a:schemeClr val="tx1"/>
                          </a:solidFill>
                          <a:effectLst/>
                          <a:latin typeface="Helvetica" pitchFamily="2" charset="0"/>
                          <a:ea typeface="ＭＳ Ｐゴシック" panose="020B0600070205080204" pitchFamily="34" charset="-128"/>
                        </a:rPr>
                        <a:t>24</a:t>
                      </a:r>
                      <a:r>
                        <a:rPr kumimoji="0" lang="en-US" altLang="en-US" sz="1400" b="1" i="0" u="none" strike="noStrike" cap="none" normalizeH="0" baseline="0" dirty="0">
                          <a:ln>
                            <a:noFill/>
                          </a:ln>
                          <a:solidFill>
                            <a:schemeClr val="tx1"/>
                          </a:solidFill>
                          <a:effectLst/>
                          <a:latin typeface="Helvetica" pitchFamily="2" charset="0"/>
                          <a:ea typeface="ＭＳ Ｐゴシック" panose="020B0600070205080204" pitchFamily="34" charset="-128"/>
                        </a:rPr>
                        <a:t> = 1,000,000,000,000,000,000,000,000</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684819249"/>
                  </a:ext>
                </a:extLst>
              </a:tr>
            </a:tbl>
          </a:graphicData>
        </a:graphic>
      </p:graphicFrame>
    </p:spTree>
    <p:extLst>
      <p:ext uri="{BB962C8B-B14F-4D97-AF65-F5344CB8AC3E}">
        <p14:creationId xmlns:p14="http://schemas.microsoft.com/office/powerpoint/2010/main" val="340500081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1586" name="Rectangle 2"/>
          <p:cNvSpPr>
            <a:spLocks noGrp="1" noChangeArrowheads="1"/>
          </p:cNvSpPr>
          <p:nvPr>
            <p:ph type="title"/>
          </p:nvPr>
        </p:nvSpPr>
        <p:spPr/>
        <p:txBody>
          <a:bodyPr/>
          <a:lstStyle/>
          <a:p>
            <a:r>
              <a:rPr lang="en-US" altLang="zh-CN" dirty="0" smtClean="0"/>
              <a:t>Recap</a:t>
            </a:r>
            <a:endParaRPr lang="en-US" dirty="0"/>
          </a:p>
        </p:txBody>
      </p:sp>
      <p:sp>
        <p:nvSpPr>
          <p:cNvPr id="3011587" name="Rectangle 3"/>
          <p:cNvSpPr>
            <a:spLocks noGrp="1" noChangeArrowheads="1"/>
          </p:cNvSpPr>
          <p:nvPr>
            <p:ph type="body" idx="1"/>
          </p:nvPr>
        </p:nvSpPr>
        <p:spPr>
          <a:xfrm>
            <a:off x="457200" y="1193800"/>
            <a:ext cx="8305799" cy="5283200"/>
          </a:xfrm>
        </p:spPr>
        <p:txBody>
          <a:bodyPr/>
          <a:lstStyle/>
          <a:p>
            <a:r>
              <a:rPr lang="en-US" sz="2000" dirty="0"/>
              <a:t>We’ve discussed memory caching in detail.  Caching in general shows up over and over in computer systems</a:t>
            </a:r>
          </a:p>
          <a:p>
            <a:pPr lvl="1"/>
            <a:r>
              <a:rPr lang="en-US" dirty="0" err="1">
                <a:solidFill>
                  <a:srgbClr val="0332B7"/>
                </a:solidFill>
              </a:rPr>
              <a:t>Filesystem</a:t>
            </a:r>
            <a:r>
              <a:rPr lang="en-US" dirty="0">
                <a:solidFill>
                  <a:srgbClr val="0332B7"/>
                </a:solidFill>
              </a:rPr>
              <a:t> cache, Web page cache, Game databases / </a:t>
            </a:r>
            <a:r>
              <a:rPr lang="en-US" dirty="0" err="1">
                <a:solidFill>
                  <a:srgbClr val="0332B7"/>
                </a:solidFill>
              </a:rPr>
              <a:t>tablebases</a:t>
            </a:r>
            <a:r>
              <a:rPr lang="en-US" dirty="0">
                <a:solidFill>
                  <a:srgbClr val="0332B7"/>
                </a:solidFill>
              </a:rPr>
              <a:t>, Software </a:t>
            </a:r>
            <a:r>
              <a:rPr lang="en-US" dirty="0" err="1">
                <a:solidFill>
                  <a:srgbClr val="0332B7"/>
                </a:solidFill>
              </a:rPr>
              <a:t>memoization</a:t>
            </a:r>
            <a:r>
              <a:rPr lang="en-US" dirty="0">
                <a:solidFill>
                  <a:srgbClr val="0332B7"/>
                </a:solidFill>
              </a:rPr>
              <a:t>, Others?</a:t>
            </a:r>
          </a:p>
          <a:p>
            <a:r>
              <a:rPr lang="en-US" sz="2000" b="1" i="1" dirty="0"/>
              <a:t>Big idea</a:t>
            </a:r>
            <a:r>
              <a:rPr lang="en-US" sz="2000" dirty="0"/>
              <a:t>: if something is expensive but we want to do it repeatedly, do it once and cache the result. </a:t>
            </a:r>
          </a:p>
          <a:p>
            <a:r>
              <a:rPr lang="en-US" sz="2000" dirty="0"/>
              <a:t>Cache design choices:</a:t>
            </a:r>
          </a:p>
          <a:p>
            <a:pPr lvl="1"/>
            <a:r>
              <a:rPr lang="en-US" b="1" i="1" dirty="0">
                <a:solidFill>
                  <a:srgbClr val="0332B7"/>
                </a:solidFill>
              </a:rPr>
              <a:t>Size of cache</a:t>
            </a:r>
            <a:r>
              <a:rPr lang="en-US" dirty="0">
                <a:solidFill>
                  <a:srgbClr val="0332B7"/>
                </a:solidFill>
              </a:rPr>
              <a:t>: speed </a:t>
            </a:r>
            <a:r>
              <a:rPr lang="en-US" dirty="0" err="1">
                <a:solidFill>
                  <a:srgbClr val="0332B7"/>
                </a:solidFill>
              </a:rPr>
              <a:t>v</a:t>
            </a:r>
            <a:r>
              <a:rPr lang="en-US" dirty="0">
                <a:solidFill>
                  <a:srgbClr val="0332B7"/>
                </a:solidFill>
              </a:rPr>
              <a:t>. capacity</a:t>
            </a:r>
          </a:p>
          <a:p>
            <a:pPr lvl="1"/>
            <a:r>
              <a:rPr lang="en-US" b="1" i="1" dirty="0">
                <a:solidFill>
                  <a:srgbClr val="0332B7"/>
                </a:solidFill>
              </a:rPr>
              <a:t>Block size </a:t>
            </a:r>
            <a:r>
              <a:rPr lang="en-US" dirty="0">
                <a:solidFill>
                  <a:srgbClr val="0332B7"/>
                </a:solidFill>
              </a:rPr>
              <a:t>(i.e., cache aspect ratio)</a:t>
            </a:r>
          </a:p>
          <a:p>
            <a:pPr lvl="1"/>
            <a:r>
              <a:rPr lang="en-US" b="1" i="1" dirty="0">
                <a:solidFill>
                  <a:srgbClr val="0332B7"/>
                </a:solidFill>
              </a:rPr>
              <a:t>Write Policy </a:t>
            </a:r>
            <a:r>
              <a:rPr lang="en-US" dirty="0">
                <a:solidFill>
                  <a:srgbClr val="0332B7"/>
                </a:solidFill>
              </a:rPr>
              <a:t>(Write through </a:t>
            </a:r>
            <a:r>
              <a:rPr lang="en-US" dirty="0" err="1">
                <a:solidFill>
                  <a:srgbClr val="0332B7"/>
                </a:solidFill>
              </a:rPr>
              <a:t>v</a:t>
            </a:r>
            <a:r>
              <a:rPr lang="en-US" dirty="0">
                <a:solidFill>
                  <a:srgbClr val="0332B7"/>
                </a:solidFill>
              </a:rPr>
              <a:t>. write back</a:t>
            </a:r>
          </a:p>
          <a:p>
            <a:pPr lvl="1"/>
            <a:r>
              <a:rPr lang="en-US" b="1" i="1" dirty="0" err="1">
                <a:solidFill>
                  <a:srgbClr val="0332B7"/>
                </a:solidFill>
              </a:rPr>
              <a:t>Associativity</a:t>
            </a:r>
            <a:r>
              <a:rPr lang="en-US" dirty="0">
                <a:solidFill>
                  <a:srgbClr val="0332B7"/>
                </a:solidFill>
              </a:rPr>
              <a:t> choice of N (direct-mapped </a:t>
            </a:r>
            <a:r>
              <a:rPr lang="en-US" dirty="0" err="1">
                <a:solidFill>
                  <a:srgbClr val="0332B7"/>
                </a:solidFill>
              </a:rPr>
              <a:t>v</a:t>
            </a:r>
            <a:r>
              <a:rPr lang="en-US" dirty="0">
                <a:solidFill>
                  <a:srgbClr val="0332B7"/>
                </a:solidFill>
              </a:rPr>
              <a:t>. set </a:t>
            </a:r>
            <a:r>
              <a:rPr lang="en-US" dirty="0" err="1">
                <a:solidFill>
                  <a:srgbClr val="0332B7"/>
                </a:solidFill>
              </a:rPr>
              <a:t>v</a:t>
            </a:r>
            <a:r>
              <a:rPr lang="en-US" dirty="0">
                <a:solidFill>
                  <a:srgbClr val="0332B7"/>
                </a:solidFill>
              </a:rPr>
              <a:t>. fully associative)</a:t>
            </a:r>
          </a:p>
          <a:p>
            <a:pPr lvl="1"/>
            <a:r>
              <a:rPr lang="en-US" dirty="0">
                <a:solidFill>
                  <a:srgbClr val="0332B7"/>
                </a:solidFill>
              </a:rPr>
              <a:t>Block </a:t>
            </a:r>
            <a:r>
              <a:rPr lang="en-US" b="1" i="1" dirty="0">
                <a:solidFill>
                  <a:srgbClr val="0332B7"/>
                </a:solidFill>
              </a:rPr>
              <a:t>replacement policy</a:t>
            </a:r>
          </a:p>
          <a:p>
            <a:pPr lvl="1"/>
            <a:r>
              <a:rPr lang="en-US" b="1" i="1" dirty="0">
                <a:solidFill>
                  <a:srgbClr val="0332B7"/>
                </a:solidFill>
              </a:rPr>
              <a:t>2nd level </a:t>
            </a:r>
            <a:r>
              <a:rPr lang="en-US" dirty="0">
                <a:solidFill>
                  <a:srgbClr val="0332B7"/>
                </a:solidFill>
              </a:rPr>
              <a:t>cache?</a:t>
            </a:r>
          </a:p>
          <a:p>
            <a:pPr lvl="1"/>
            <a:r>
              <a:rPr lang="en-US" b="1" i="1" dirty="0">
                <a:solidFill>
                  <a:srgbClr val="0332B7"/>
                </a:solidFill>
              </a:rPr>
              <a:t>3rd level </a:t>
            </a:r>
            <a:r>
              <a:rPr lang="en-US" dirty="0">
                <a:solidFill>
                  <a:srgbClr val="0332B7"/>
                </a:solidFill>
              </a:rPr>
              <a:t>cache?</a:t>
            </a:r>
          </a:p>
          <a:p>
            <a:r>
              <a:rPr lang="en-US" sz="2000" dirty="0"/>
              <a:t>Use performance model to pick between choices, depending on programs, technology, budget, ...</a:t>
            </a:r>
          </a:p>
        </p:txBody>
      </p:sp>
    </p:spTree>
    <p:extLst>
      <p:ext uri="{BB962C8B-B14F-4D97-AF65-F5344CB8AC3E}">
        <p14:creationId xmlns:p14="http://schemas.microsoft.com/office/powerpoint/2010/main" val="967064563"/>
      </p:ext>
    </p:extLst>
  </p:cSld>
  <p:clrMapOvr>
    <a:masterClrMapping/>
  </p:clrMapOvr>
  <p:transition spd="slow">
    <p:split orient="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Line 2"/>
          <p:cNvSpPr>
            <a:spLocks noChangeShapeType="1"/>
          </p:cNvSpPr>
          <p:nvPr/>
        </p:nvSpPr>
        <p:spPr bwMode="auto">
          <a:xfrm>
            <a:off x="563563" y="2792413"/>
            <a:ext cx="7915275" cy="14287"/>
          </a:xfrm>
          <a:prstGeom prst="line">
            <a:avLst/>
          </a:prstGeom>
          <a:noFill/>
          <a:ln w="1143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Arial" charset="0"/>
              <a:ea typeface="宋体" charset="0"/>
              <a:cs typeface="宋体" charset="0"/>
            </a:endParaRPr>
          </a:p>
        </p:txBody>
      </p:sp>
      <p:sp>
        <p:nvSpPr>
          <p:cNvPr id="39939" name="Text Box 3"/>
          <p:cNvSpPr txBox="1">
            <a:spLocks noChangeArrowheads="1"/>
          </p:cNvSpPr>
          <p:nvPr/>
        </p:nvSpPr>
        <p:spPr bwMode="auto">
          <a:xfrm>
            <a:off x="1809750" y="1828800"/>
            <a:ext cx="551815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cs typeface="宋体" charset="0"/>
              </a:defRPr>
            </a:lvl1pPr>
            <a:lvl2pPr marL="742950" indent="-28575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2pPr>
            <a:lvl3pPr marL="11430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3pPr>
            <a:lvl4pPr marL="16002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4pPr>
            <a:lvl5pPr marL="20574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9pPr>
          </a:lstStyle>
          <a:p>
            <a:pPr algn="ctr" eaLnBrk="1" hangingPunct="1">
              <a:defRPr/>
            </a:pPr>
            <a:r>
              <a:rPr lang="en-US" altLang="zh-CN" sz="4800" b="1" smtClean="0">
                <a:solidFill>
                  <a:srgbClr val="0000FF"/>
                </a:solidFill>
                <a:latin typeface="Helvetica" charset="0"/>
              </a:rPr>
              <a:t>Cache</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p:txBody>
          <a:bodyPr/>
          <a:lstStyle/>
          <a:p>
            <a:pPr algn="ctr"/>
            <a:r>
              <a:rPr lang="en-US" altLang="zh-CN" smtClean="0"/>
              <a:t>Cache Terminology</a:t>
            </a:r>
          </a:p>
        </p:txBody>
      </p:sp>
      <p:sp>
        <p:nvSpPr>
          <p:cNvPr id="41987" name="Rectangle 3"/>
          <p:cNvSpPr>
            <a:spLocks noGrp="1" noChangeArrowheads="1"/>
          </p:cNvSpPr>
          <p:nvPr>
            <p:ph type="body" idx="4294967295"/>
          </p:nvPr>
        </p:nvSpPr>
        <p:spPr>
          <a:xfrm>
            <a:off x="457200" y="1193800"/>
            <a:ext cx="8305800" cy="4927600"/>
          </a:xfrm>
        </p:spPr>
        <p:txBody>
          <a:bodyPr/>
          <a:lstStyle/>
          <a:p>
            <a:pPr>
              <a:lnSpc>
                <a:spcPct val="80000"/>
              </a:lnSpc>
            </a:pPr>
            <a:r>
              <a:rPr lang="en-US" altLang="zh-CN" sz="2000" smtClean="0"/>
              <a:t>Block – Minimum unit of information transfer between levels of the hierarchy</a:t>
            </a:r>
          </a:p>
          <a:p>
            <a:pPr lvl="1">
              <a:lnSpc>
                <a:spcPct val="80000"/>
              </a:lnSpc>
            </a:pPr>
            <a:r>
              <a:rPr lang="en-US" altLang="zh-CN" sz="2000" b="1" smtClean="0">
                <a:solidFill>
                  <a:srgbClr val="0332B7"/>
                </a:solidFill>
              </a:rPr>
              <a:t>Block addressing varies by technology at each level</a:t>
            </a:r>
          </a:p>
          <a:p>
            <a:pPr lvl="1">
              <a:lnSpc>
                <a:spcPct val="80000"/>
              </a:lnSpc>
            </a:pPr>
            <a:r>
              <a:rPr lang="en-US" altLang="zh-CN" sz="2000" b="1" smtClean="0">
                <a:solidFill>
                  <a:srgbClr val="0332B7"/>
                </a:solidFill>
              </a:rPr>
              <a:t>Blocks are moved one level at a time</a:t>
            </a:r>
          </a:p>
          <a:p>
            <a:pPr>
              <a:lnSpc>
                <a:spcPct val="80000"/>
              </a:lnSpc>
            </a:pPr>
            <a:r>
              <a:rPr lang="en-US" altLang="zh-CN" sz="2000" smtClean="0"/>
              <a:t>Hit – Data appears in a block in lower numbered level</a:t>
            </a:r>
          </a:p>
          <a:p>
            <a:pPr>
              <a:lnSpc>
                <a:spcPct val="80000"/>
              </a:lnSpc>
            </a:pPr>
            <a:r>
              <a:rPr lang="en-US" altLang="zh-CN" sz="2000" smtClean="0"/>
              <a:t>Hit rate – Percent of accesses found</a:t>
            </a:r>
          </a:p>
          <a:p>
            <a:pPr>
              <a:lnSpc>
                <a:spcPct val="80000"/>
              </a:lnSpc>
            </a:pPr>
            <a:r>
              <a:rPr lang="en-US" altLang="zh-CN" sz="2000" smtClean="0"/>
              <a:t>Hit time – Time to access at lower nuumbered level</a:t>
            </a:r>
          </a:p>
          <a:p>
            <a:pPr lvl="1">
              <a:lnSpc>
                <a:spcPct val="80000"/>
              </a:lnSpc>
            </a:pPr>
            <a:r>
              <a:rPr lang="en-US" altLang="zh-CN" sz="2000" b="1" smtClean="0">
                <a:solidFill>
                  <a:srgbClr val="0332B7"/>
                </a:solidFill>
              </a:rPr>
              <a:t>Hit time = Cache access time + Time to determine hit/miss</a:t>
            </a:r>
          </a:p>
          <a:p>
            <a:pPr>
              <a:lnSpc>
                <a:spcPct val="80000"/>
              </a:lnSpc>
            </a:pPr>
            <a:r>
              <a:rPr lang="en-US" altLang="zh-CN" sz="2000" smtClean="0"/>
              <a:t>Miss – Data was not in lower numbered level and had to be fetched from a higher numbered level</a:t>
            </a:r>
          </a:p>
          <a:p>
            <a:pPr>
              <a:lnSpc>
                <a:spcPct val="80000"/>
              </a:lnSpc>
            </a:pPr>
            <a:r>
              <a:rPr lang="en-US" altLang="zh-CN" sz="2000" smtClean="0"/>
              <a:t>Miss rate – Percent of misses (1 – Hit rate)</a:t>
            </a:r>
          </a:p>
          <a:p>
            <a:pPr>
              <a:lnSpc>
                <a:spcPct val="80000"/>
              </a:lnSpc>
            </a:pPr>
            <a:r>
              <a:rPr lang="en-US" altLang="zh-CN" sz="2000" smtClean="0"/>
              <a:t>Miss penalty – Overhead in getting data from a higher numbered level</a:t>
            </a:r>
          </a:p>
          <a:p>
            <a:pPr lvl="1">
              <a:lnSpc>
                <a:spcPct val="80000"/>
              </a:lnSpc>
            </a:pPr>
            <a:r>
              <a:rPr lang="en-US" altLang="zh-CN" sz="2000" b="1" smtClean="0">
                <a:solidFill>
                  <a:srgbClr val="0332B7"/>
                </a:solidFill>
              </a:rPr>
              <a:t>Miss penalty = higher level access time + Time to deliver to lower level + Cache replacement/forward to processor time</a:t>
            </a:r>
          </a:p>
          <a:p>
            <a:pPr lvl="1">
              <a:lnSpc>
                <a:spcPct val="80000"/>
              </a:lnSpc>
            </a:pPr>
            <a:r>
              <a:rPr lang="en-US" altLang="zh-CN" sz="2000" b="1" smtClean="0">
                <a:solidFill>
                  <a:srgbClr val="0332B7"/>
                </a:solidFill>
              </a:rPr>
              <a:t>Miss penalty is usually much larger than the hit time</a:t>
            </a:r>
          </a:p>
        </p:txBody>
      </p:sp>
    </p:spTree>
  </p:cSld>
  <p:clrMapOvr>
    <a:masterClrMapping/>
  </p:clrMapOvr>
  <p:transition spd="slow">
    <p:split orient="ver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algn="ctr"/>
            <a:r>
              <a:rPr lang="en-US" altLang="zh-CN" sz="2800" smtClean="0"/>
              <a:t>Associative Cache Example</a:t>
            </a:r>
          </a:p>
        </p:txBody>
      </p:sp>
      <p:pic>
        <p:nvPicPr>
          <p:cNvPr id="43011"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1524000"/>
            <a:ext cx="8915400" cy="4572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plit orient="ver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381000" y="215900"/>
            <a:ext cx="8229600" cy="850900"/>
          </a:xfrm>
          <a:noFill/>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algn="ctr"/>
            <a:r>
              <a:rPr lang="en-US" altLang="zh-CN" sz="2800" smtClean="0">
                <a:ea typeface="宋体" pitchFamily="2" charset="-122"/>
              </a:rPr>
              <a:t>A Typical Memory Hierarchy</a:t>
            </a:r>
          </a:p>
        </p:txBody>
      </p:sp>
      <p:sp>
        <p:nvSpPr>
          <p:cNvPr id="43011" name="Rectangle 3"/>
          <p:cNvSpPr>
            <a:spLocks noChangeArrowheads="1"/>
          </p:cNvSpPr>
          <p:nvPr/>
        </p:nvSpPr>
        <p:spPr bwMode="auto">
          <a:xfrm>
            <a:off x="457200" y="2667000"/>
            <a:ext cx="1016000" cy="2133600"/>
          </a:xfrm>
          <a:prstGeom prst="rect">
            <a:avLst/>
          </a:prstGeom>
          <a:solidFill>
            <a:schemeClr val="bg1"/>
          </a:solidFill>
          <a:ln w="254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zh-CN" altLang="en-US" sz="2000">
              <a:solidFill>
                <a:schemeClr val="tx1"/>
              </a:solidFill>
              <a:latin typeface="Verdana" charset="0"/>
              <a:ea typeface="宋体" charset="0"/>
              <a:cs typeface="宋体" charset="0"/>
            </a:endParaRPr>
          </a:p>
        </p:txBody>
      </p:sp>
      <p:sp>
        <p:nvSpPr>
          <p:cNvPr id="43012" name="Rectangle 4"/>
          <p:cNvSpPr>
            <a:spLocks noChangeArrowheads="1"/>
          </p:cNvSpPr>
          <p:nvPr/>
        </p:nvSpPr>
        <p:spPr bwMode="auto">
          <a:xfrm>
            <a:off x="2133600" y="3886200"/>
            <a:ext cx="1600200" cy="927100"/>
          </a:xfrm>
          <a:prstGeom prst="rect">
            <a:avLst/>
          </a:prstGeom>
          <a:solidFill>
            <a:schemeClr val="bg1"/>
          </a:solidFill>
          <a:ln w="254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0" hangingPunct="0">
              <a:defRPr/>
            </a:pPr>
            <a:r>
              <a:rPr lang="en-US" altLang="zh-CN" sz="2000">
                <a:solidFill>
                  <a:schemeClr val="tx1"/>
                </a:solidFill>
                <a:latin typeface="Verdana" pitchFamily="34" charset="0"/>
              </a:rPr>
              <a:t>L1 Data Cache</a:t>
            </a:r>
            <a:endParaRPr lang="en-US" altLang="zh-CN" sz="2400">
              <a:solidFill>
                <a:schemeClr val="tx1"/>
              </a:solidFill>
              <a:latin typeface="Verdana" pitchFamily="34" charset="0"/>
            </a:endParaRPr>
          </a:p>
        </p:txBody>
      </p:sp>
      <p:sp>
        <p:nvSpPr>
          <p:cNvPr id="43013" name="Line 5"/>
          <p:cNvSpPr>
            <a:spLocks noChangeShapeType="1"/>
          </p:cNvSpPr>
          <p:nvPr/>
        </p:nvSpPr>
        <p:spPr bwMode="auto">
          <a:xfrm flipH="1" flipV="1">
            <a:off x="1447800" y="3124200"/>
            <a:ext cx="6858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3014" name="Line 6"/>
          <p:cNvSpPr>
            <a:spLocks noChangeShapeType="1"/>
          </p:cNvSpPr>
          <p:nvPr/>
        </p:nvSpPr>
        <p:spPr bwMode="auto">
          <a:xfrm flipH="1" flipV="1">
            <a:off x="1447800" y="4343400"/>
            <a:ext cx="6858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3015" name="Rectangle 7"/>
          <p:cNvSpPr>
            <a:spLocks noChangeArrowheads="1"/>
          </p:cNvSpPr>
          <p:nvPr/>
        </p:nvSpPr>
        <p:spPr bwMode="auto">
          <a:xfrm>
            <a:off x="2133600" y="2667000"/>
            <a:ext cx="1600200" cy="914400"/>
          </a:xfrm>
          <a:prstGeom prst="rect">
            <a:avLst/>
          </a:prstGeom>
          <a:solidFill>
            <a:schemeClr val="bg1"/>
          </a:solidFill>
          <a:ln w="254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0" hangingPunct="0">
              <a:defRPr/>
            </a:pPr>
            <a:r>
              <a:rPr lang="en-US" altLang="zh-CN" sz="2000" dirty="0">
                <a:solidFill>
                  <a:schemeClr val="tx1"/>
                </a:solidFill>
                <a:latin typeface="Verdana" charset="0"/>
                <a:ea typeface="宋体" charset="0"/>
                <a:cs typeface="宋体" charset="0"/>
              </a:rPr>
              <a:t>L1</a:t>
            </a:r>
          </a:p>
          <a:p>
            <a:pPr algn="ctr" eaLnBrk="0" hangingPunct="0">
              <a:defRPr/>
            </a:pPr>
            <a:r>
              <a:rPr lang="en-US" altLang="zh-CN" sz="2000" dirty="0">
                <a:solidFill>
                  <a:schemeClr val="tx1"/>
                </a:solidFill>
                <a:latin typeface="Verdana" charset="0"/>
                <a:ea typeface="宋体" charset="0"/>
                <a:cs typeface="宋体" charset="0"/>
              </a:rPr>
              <a:t>Instruction Cache</a:t>
            </a:r>
          </a:p>
        </p:txBody>
      </p:sp>
      <p:sp>
        <p:nvSpPr>
          <p:cNvPr id="43016" name="Rectangle 8"/>
          <p:cNvSpPr>
            <a:spLocks noChangeArrowheads="1"/>
          </p:cNvSpPr>
          <p:nvPr/>
        </p:nvSpPr>
        <p:spPr bwMode="auto">
          <a:xfrm>
            <a:off x="4648200" y="2667000"/>
            <a:ext cx="1524000" cy="2133600"/>
          </a:xfrm>
          <a:prstGeom prst="rect">
            <a:avLst/>
          </a:prstGeom>
          <a:solidFill>
            <a:schemeClr val="bg1"/>
          </a:solidFill>
          <a:ln w="254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0" hangingPunct="0">
              <a:defRPr/>
            </a:pPr>
            <a:r>
              <a:rPr lang="en-US" altLang="zh-CN" sz="2000">
                <a:solidFill>
                  <a:schemeClr val="tx1"/>
                </a:solidFill>
                <a:latin typeface="Verdana" charset="0"/>
                <a:ea typeface="宋体" charset="0"/>
                <a:cs typeface="宋体" charset="0"/>
              </a:rPr>
              <a:t>Unified L2 Cache</a:t>
            </a:r>
          </a:p>
        </p:txBody>
      </p:sp>
      <p:sp>
        <p:nvSpPr>
          <p:cNvPr id="44041" name="Freeform 9"/>
          <p:cNvSpPr>
            <a:spLocks/>
          </p:cNvSpPr>
          <p:nvPr/>
        </p:nvSpPr>
        <p:spPr bwMode="auto">
          <a:xfrm>
            <a:off x="3733800" y="3124200"/>
            <a:ext cx="914400" cy="609600"/>
          </a:xfrm>
          <a:custGeom>
            <a:avLst/>
            <a:gdLst>
              <a:gd name="T0" fmla="*/ 0 w 576"/>
              <a:gd name="T1" fmla="*/ 0 h 384"/>
              <a:gd name="T2" fmla="*/ 2147483647 w 576"/>
              <a:gd name="T3" fmla="*/ 0 h 384"/>
              <a:gd name="T4" fmla="*/ 2147483647 w 576"/>
              <a:gd name="T5" fmla="*/ 2147483647 h 384"/>
              <a:gd name="T6" fmla="*/ 2147483647 w 576"/>
              <a:gd name="T7" fmla="*/ 2147483647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6" h="384">
                <a:moveTo>
                  <a:pt x="0" y="0"/>
                </a:moveTo>
                <a:lnTo>
                  <a:pt x="288" y="0"/>
                </a:lnTo>
                <a:lnTo>
                  <a:pt x="288" y="384"/>
                </a:lnTo>
                <a:lnTo>
                  <a:pt x="576" y="384"/>
                </a:lnTo>
              </a:path>
            </a:pathLst>
          </a:custGeom>
          <a:noFill/>
          <a:ln w="50800"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Freeform 10"/>
          <p:cNvSpPr>
            <a:spLocks/>
          </p:cNvSpPr>
          <p:nvPr/>
        </p:nvSpPr>
        <p:spPr bwMode="auto">
          <a:xfrm>
            <a:off x="3733800" y="3733800"/>
            <a:ext cx="457200" cy="609600"/>
          </a:xfrm>
          <a:custGeom>
            <a:avLst/>
            <a:gdLst>
              <a:gd name="T0" fmla="*/ 2147483647 w 288"/>
              <a:gd name="T1" fmla="*/ 0 h 384"/>
              <a:gd name="T2" fmla="*/ 2147483647 w 288"/>
              <a:gd name="T3" fmla="*/ 2147483647 h 384"/>
              <a:gd name="T4" fmla="*/ 0 w 288"/>
              <a:gd name="T5" fmla="*/ 2147483647 h 384"/>
              <a:gd name="T6" fmla="*/ 0 60000 65536"/>
              <a:gd name="T7" fmla="*/ 0 60000 65536"/>
              <a:gd name="T8" fmla="*/ 0 60000 65536"/>
            </a:gdLst>
            <a:ahLst/>
            <a:cxnLst>
              <a:cxn ang="T6">
                <a:pos x="T0" y="T1"/>
              </a:cxn>
              <a:cxn ang="T7">
                <a:pos x="T2" y="T3"/>
              </a:cxn>
              <a:cxn ang="T8">
                <a:pos x="T4" y="T5"/>
              </a:cxn>
            </a:cxnLst>
            <a:rect l="0" t="0" r="r" b="b"/>
            <a:pathLst>
              <a:path w="288" h="384">
                <a:moveTo>
                  <a:pt x="288" y="0"/>
                </a:moveTo>
                <a:lnTo>
                  <a:pt x="288" y="384"/>
                </a:lnTo>
                <a:lnTo>
                  <a:pt x="0" y="384"/>
                </a:lnTo>
              </a:path>
            </a:pathLst>
          </a:custGeom>
          <a:noFill/>
          <a:ln w="508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Rectangle 11"/>
          <p:cNvSpPr>
            <a:spLocks noChangeArrowheads="1"/>
          </p:cNvSpPr>
          <p:nvPr/>
        </p:nvSpPr>
        <p:spPr bwMode="auto">
          <a:xfrm>
            <a:off x="609600" y="4038600"/>
            <a:ext cx="685800" cy="609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altLang="zh-CN" sz="2000">
                <a:solidFill>
                  <a:schemeClr val="tx1"/>
                </a:solidFill>
                <a:latin typeface="Verdana" charset="0"/>
                <a:ea typeface="宋体" charset="0"/>
                <a:cs typeface="宋体" charset="0"/>
              </a:rPr>
              <a:t>RF</a:t>
            </a:r>
          </a:p>
        </p:txBody>
      </p:sp>
      <p:sp>
        <p:nvSpPr>
          <p:cNvPr id="43020" name="Line 12"/>
          <p:cNvSpPr>
            <a:spLocks noChangeShapeType="1"/>
          </p:cNvSpPr>
          <p:nvPr/>
        </p:nvSpPr>
        <p:spPr bwMode="auto">
          <a:xfrm>
            <a:off x="6705600" y="2971800"/>
            <a:ext cx="0" cy="16002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3021" name="Rectangle 13"/>
          <p:cNvSpPr>
            <a:spLocks noChangeArrowheads="1"/>
          </p:cNvSpPr>
          <p:nvPr/>
        </p:nvSpPr>
        <p:spPr bwMode="auto">
          <a:xfrm>
            <a:off x="7327900" y="4267200"/>
            <a:ext cx="1270000" cy="368300"/>
          </a:xfrm>
          <a:prstGeom prst="rect">
            <a:avLst/>
          </a:prstGeom>
          <a:solidFill>
            <a:schemeClr val="bg1"/>
          </a:solidFill>
          <a:ln w="254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altLang="zh-CN" sz="2000">
                <a:solidFill>
                  <a:schemeClr val="tx1"/>
                </a:solidFill>
                <a:latin typeface="Verdana" charset="0"/>
                <a:ea typeface="宋体" charset="0"/>
                <a:cs typeface="宋体" charset="0"/>
              </a:rPr>
              <a:t>Memory</a:t>
            </a:r>
          </a:p>
        </p:txBody>
      </p:sp>
      <p:sp>
        <p:nvSpPr>
          <p:cNvPr id="43022" name="Line 14"/>
          <p:cNvSpPr>
            <a:spLocks noChangeShapeType="1"/>
          </p:cNvSpPr>
          <p:nvPr/>
        </p:nvSpPr>
        <p:spPr bwMode="auto">
          <a:xfrm flipH="1">
            <a:off x="6705600" y="4438650"/>
            <a:ext cx="638175" cy="6350"/>
          </a:xfrm>
          <a:prstGeom prst="line">
            <a:avLst/>
          </a:prstGeom>
          <a:noFill/>
          <a:ln w="508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3023" name="Rectangle 15"/>
          <p:cNvSpPr>
            <a:spLocks noChangeArrowheads="1"/>
          </p:cNvSpPr>
          <p:nvPr/>
        </p:nvSpPr>
        <p:spPr bwMode="auto">
          <a:xfrm>
            <a:off x="7327900" y="3810000"/>
            <a:ext cx="1270000" cy="368300"/>
          </a:xfrm>
          <a:prstGeom prst="rect">
            <a:avLst/>
          </a:prstGeom>
          <a:solidFill>
            <a:schemeClr val="bg1"/>
          </a:solidFill>
          <a:ln w="254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altLang="zh-CN" sz="2000">
                <a:solidFill>
                  <a:schemeClr val="tx1"/>
                </a:solidFill>
                <a:latin typeface="Verdana" charset="0"/>
                <a:ea typeface="宋体" charset="0"/>
                <a:cs typeface="宋体" charset="0"/>
              </a:rPr>
              <a:t>Memory</a:t>
            </a:r>
          </a:p>
        </p:txBody>
      </p:sp>
      <p:sp>
        <p:nvSpPr>
          <p:cNvPr id="43024" name="Line 16"/>
          <p:cNvSpPr>
            <a:spLocks noChangeShapeType="1"/>
          </p:cNvSpPr>
          <p:nvPr/>
        </p:nvSpPr>
        <p:spPr bwMode="auto">
          <a:xfrm flipH="1">
            <a:off x="6705600" y="3981450"/>
            <a:ext cx="638175" cy="6350"/>
          </a:xfrm>
          <a:prstGeom prst="line">
            <a:avLst/>
          </a:prstGeom>
          <a:noFill/>
          <a:ln w="508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3025" name="Rectangle 17"/>
          <p:cNvSpPr>
            <a:spLocks noChangeArrowheads="1"/>
          </p:cNvSpPr>
          <p:nvPr/>
        </p:nvSpPr>
        <p:spPr bwMode="auto">
          <a:xfrm>
            <a:off x="7327900" y="3352800"/>
            <a:ext cx="1270000" cy="368300"/>
          </a:xfrm>
          <a:prstGeom prst="rect">
            <a:avLst/>
          </a:prstGeom>
          <a:solidFill>
            <a:schemeClr val="bg1"/>
          </a:solidFill>
          <a:ln w="254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altLang="zh-CN" sz="2000">
                <a:solidFill>
                  <a:schemeClr val="tx1"/>
                </a:solidFill>
                <a:latin typeface="Verdana" charset="0"/>
                <a:ea typeface="宋体" charset="0"/>
                <a:cs typeface="宋体" charset="0"/>
              </a:rPr>
              <a:t>Memory</a:t>
            </a:r>
          </a:p>
        </p:txBody>
      </p:sp>
      <p:sp>
        <p:nvSpPr>
          <p:cNvPr id="43026" name="Line 18"/>
          <p:cNvSpPr>
            <a:spLocks noChangeShapeType="1"/>
          </p:cNvSpPr>
          <p:nvPr/>
        </p:nvSpPr>
        <p:spPr bwMode="auto">
          <a:xfrm flipH="1">
            <a:off x="6705600" y="3524250"/>
            <a:ext cx="638175" cy="6350"/>
          </a:xfrm>
          <a:prstGeom prst="line">
            <a:avLst/>
          </a:prstGeom>
          <a:noFill/>
          <a:ln w="508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3027" name="Rectangle 19"/>
          <p:cNvSpPr>
            <a:spLocks noChangeArrowheads="1"/>
          </p:cNvSpPr>
          <p:nvPr/>
        </p:nvSpPr>
        <p:spPr bwMode="auto">
          <a:xfrm>
            <a:off x="7327900" y="2895600"/>
            <a:ext cx="1270000" cy="368300"/>
          </a:xfrm>
          <a:prstGeom prst="rect">
            <a:avLst/>
          </a:prstGeom>
          <a:solidFill>
            <a:schemeClr val="bg1"/>
          </a:solidFill>
          <a:ln w="2540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altLang="zh-CN" sz="2000">
                <a:solidFill>
                  <a:schemeClr val="tx1"/>
                </a:solidFill>
                <a:latin typeface="Verdana" charset="0"/>
                <a:ea typeface="宋体" charset="0"/>
                <a:cs typeface="宋体" charset="0"/>
              </a:rPr>
              <a:t>Memory</a:t>
            </a:r>
          </a:p>
        </p:txBody>
      </p:sp>
      <p:sp>
        <p:nvSpPr>
          <p:cNvPr id="43028" name="Line 20"/>
          <p:cNvSpPr>
            <a:spLocks noChangeShapeType="1"/>
          </p:cNvSpPr>
          <p:nvPr/>
        </p:nvSpPr>
        <p:spPr bwMode="auto">
          <a:xfrm flipH="1">
            <a:off x="6705600" y="3067050"/>
            <a:ext cx="638175" cy="6350"/>
          </a:xfrm>
          <a:prstGeom prst="line">
            <a:avLst/>
          </a:prstGeom>
          <a:noFill/>
          <a:ln w="508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3029" name="Line 21"/>
          <p:cNvSpPr>
            <a:spLocks noChangeShapeType="1"/>
          </p:cNvSpPr>
          <p:nvPr/>
        </p:nvSpPr>
        <p:spPr bwMode="auto">
          <a:xfrm>
            <a:off x="6172200" y="3733800"/>
            <a:ext cx="533400" cy="0"/>
          </a:xfrm>
          <a:prstGeom prst="line">
            <a:avLst/>
          </a:prstGeom>
          <a:noFill/>
          <a:ln w="508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3030" name="Text Box 22"/>
          <p:cNvSpPr txBox="1">
            <a:spLocks noChangeArrowheads="1"/>
          </p:cNvSpPr>
          <p:nvPr/>
        </p:nvSpPr>
        <p:spPr bwMode="auto">
          <a:xfrm>
            <a:off x="114300" y="4953000"/>
            <a:ext cx="2082800"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eaLnBrk="0" hangingPunct="0">
              <a:defRPr sz="1600">
                <a:solidFill>
                  <a:schemeClr val="hlink"/>
                </a:solidFill>
                <a:latin typeface="Arial" charset="0"/>
                <a:ea typeface="宋体" charset="0"/>
                <a:cs typeface="宋体" charset="0"/>
              </a:defRPr>
            </a:lvl1pPr>
            <a:lvl2pPr marL="742950" indent="-285750" eaLnBrk="0" hangingPunct="0">
              <a:defRPr sz="1600">
                <a:solidFill>
                  <a:schemeClr val="hlink"/>
                </a:solidFill>
                <a:latin typeface="Arial" charset="0"/>
                <a:ea typeface="宋体" charset="0"/>
              </a:defRPr>
            </a:lvl2pPr>
            <a:lvl3pPr marL="1143000" indent="-228600" eaLnBrk="0" hangingPunct="0">
              <a:defRPr sz="1600">
                <a:solidFill>
                  <a:schemeClr val="hlink"/>
                </a:solidFill>
                <a:latin typeface="Arial" charset="0"/>
                <a:ea typeface="宋体" charset="0"/>
              </a:defRPr>
            </a:lvl3pPr>
            <a:lvl4pPr marL="1600200" indent="-228600" eaLnBrk="0" hangingPunct="0">
              <a:defRPr sz="1600">
                <a:solidFill>
                  <a:schemeClr val="hlink"/>
                </a:solidFill>
                <a:latin typeface="Arial" charset="0"/>
                <a:ea typeface="宋体" charset="0"/>
              </a:defRPr>
            </a:lvl4pPr>
            <a:lvl5pPr marL="2057400" indent="-228600" eaLnBrk="0" hangingPunct="0">
              <a:defRPr sz="1600">
                <a:solidFill>
                  <a:schemeClr val="hlink"/>
                </a:solidFill>
                <a:latin typeface="Arial" charset="0"/>
                <a:ea typeface="宋体" charset="0"/>
              </a:defRPr>
            </a:lvl5pPr>
            <a:lvl6pPr marL="2514600" indent="-228600" eaLnBrk="0" fontAlgn="base" hangingPunct="0">
              <a:spcBef>
                <a:spcPct val="0"/>
              </a:spcBef>
              <a:spcAft>
                <a:spcPct val="0"/>
              </a:spcAft>
              <a:defRPr sz="1600">
                <a:solidFill>
                  <a:schemeClr val="hlink"/>
                </a:solidFill>
                <a:latin typeface="Arial" charset="0"/>
                <a:ea typeface="宋体" charset="0"/>
              </a:defRPr>
            </a:lvl6pPr>
            <a:lvl7pPr marL="2971800" indent="-228600" eaLnBrk="0" fontAlgn="base" hangingPunct="0">
              <a:spcBef>
                <a:spcPct val="0"/>
              </a:spcBef>
              <a:spcAft>
                <a:spcPct val="0"/>
              </a:spcAft>
              <a:defRPr sz="1600">
                <a:solidFill>
                  <a:schemeClr val="hlink"/>
                </a:solidFill>
                <a:latin typeface="Arial" charset="0"/>
                <a:ea typeface="宋体" charset="0"/>
              </a:defRPr>
            </a:lvl7pPr>
            <a:lvl8pPr marL="3429000" indent="-228600" eaLnBrk="0" fontAlgn="base" hangingPunct="0">
              <a:spcBef>
                <a:spcPct val="0"/>
              </a:spcBef>
              <a:spcAft>
                <a:spcPct val="0"/>
              </a:spcAft>
              <a:defRPr sz="1600">
                <a:solidFill>
                  <a:schemeClr val="hlink"/>
                </a:solidFill>
                <a:latin typeface="Arial" charset="0"/>
                <a:ea typeface="宋体" charset="0"/>
              </a:defRPr>
            </a:lvl8pPr>
            <a:lvl9pPr marL="3886200" indent="-228600" eaLnBrk="0" fontAlgn="base" hangingPunct="0">
              <a:spcBef>
                <a:spcPct val="0"/>
              </a:spcBef>
              <a:spcAft>
                <a:spcPct val="0"/>
              </a:spcAft>
              <a:defRPr sz="1600">
                <a:solidFill>
                  <a:schemeClr val="hlink"/>
                </a:solidFill>
                <a:latin typeface="Arial" charset="0"/>
                <a:ea typeface="宋体" charset="0"/>
              </a:defRPr>
            </a:lvl9pPr>
          </a:lstStyle>
          <a:p>
            <a:pPr algn="ctr">
              <a:defRPr/>
            </a:pPr>
            <a:r>
              <a:rPr lang="en-US" altLang="zh-CN" sz="2000" smtClean="0">
                <a:solidFill>
                  <a:schemeClr val="tx1"/>
                </a:solidFill>
                <a:latin typeface="Verdana" charset="0"/>
              </a:rPr>
              <a:t>Multiported register file (part of CPU)</a:t>
            </a:r>
          </a:p>
        </p:txBody>
      </p:sp>
      <p:sp>
        <p:nvSpPr>
          <p:cNvPr id="43031" name="Text Box 23"/>
          <p:cNvSpPr txBox="1">
            <a:spLocks noChangeArrowheads="1"/>
          </p:cNvSpPr>
          <p:nvPr/>
        </p:nvSpPr>
        <p:spPr bwMode="auto">
          <a:xfrm>
            <a:off x="1066800" y="1447800"/>
            <a:ext cx="4083050"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eaLnBrk="0" hangingPunct="0">
              <a:defRPr sz="1600">
                <a:solidFill>
                  <a:schemeClr val="hlink"/>
                </a:solidFill>
                <a:latin typeface="Arial" charset="0"/>
                <a:ea typeface="宋体" charset="0"/>
                <a:cs typeface="宋体" charset="0"/>
              </a:defRPr>
            </a:lvl1pPr>
            <a:lvl2pPr marL="742950" indent="-285750" eaLnBrk="0" hangingPunct="0">
              <a:defRPr sz="1600">
                <a:solidFill>
                  <a:schemeClr val="hlink"/>
                </a:solidFill>
                <a:latin typeface="Arial" charset="0"/>
                <a:ea typeface="宋体" charset="0"/>
              </a:defRPr>
            </a:lvl2pPr>
            <a:lvl3pPr marL="1143000" indent="-228600" eaLnBrk="0" hangingPunct="0">
              <a:defRPr sz="1600">
                <a:solidFill>
                  <a:schemeClr val="hlink"/>
                </a:solidFill>
                <a:latin typeface="Arial" charset="0"/>
                <a:ea typeface="宋体" charset="0"/>
              </a:defRPr>
            </a:lvl3pPr>
            <a:lvl4pPr marL="1600200" indent="-228600" eaLnBrk="0" hangingPunct="0">
              <a:defRPr sz="1600">
                <a:solidFill>
                  <a:schemeClr val="hlink"/>
                </a:solidFill>
                <a:latin typeface="Arial" charset="0"/>
                <a:ea typeface="宋体" charset="0"/>
              </a:defRPr>
            </a:lvl4pPr>
            <a:lvl5pPr marL="2057400" indent="-228600" eaLnBrk="0" hangingPunct="0">
              <a:defRPr sz="1600">
                <a:solidFill>
                  <a:schemeClr val="hlink"/>
                </a:solidFill>
                <a:latin typeface="Arial" charset="0"/>
                <a:ea typeface="宋体" charset="0"/>
              </a:defRPr>
            </a:lvl5pPr>
            <a:lvl6pPr marL="2514600" indent="-228600" eaLnBrk="0" fontAlgn="base" hangingPunct="0">
              <a:spcBef>
                <a:spcPct val="0"/>
              </a:spcBef>
              <a:spcAft>
                <a:spcPct val="0"/>
              </a:spcAft>
              <a:defRPr sz="1600">
                <a:solidFill>
                  <a:schemeClr val="hlink"/>
                </a:solidFill>
                <a:latin typeface="Arial" charset="0"/>
                <a:ea typeface="宋体" charset="0"/>
              </a:defRPr>
            </a:lvl6pPr>
            <a:lvl7pPr marL="2971800" indent="-228600" eaLnBrk="0" fontAlgn="base" hangingPunct="0">
              <a:spcBef>
                <a:spcPct val="0"/>
              </a:spcBef>
              <a:spcAft>
                <a:spcPct val="0"/>
              </a:spcAft>
              <a:defRPr sz="1600">
                <a:solidFill>
                  <a:schemeClr val="hlink"/>
                </a:solidFill>
                <a:latin typeface="Arial" charset="0"/>
                <a:ea typeface="宋体" charset="0"/>
              </a:defRPr>
            </a:lvl7pPr>
            <a:lvl8pPr marL="3429000" indent="-228600" eaLnBrk="0" fontAlgn="base" hangingPunct="0">
              <a:spcBef>
                <a:spcPct val="0"/>
              </a:spcBef>
              <a:spcAft>
                <a:spcPct val="0"/>
              </a:spcAft>
              <a:defRPr sz="1600">
                <a:solidFill>
                  <a:schemeClr val="hlink"/>
                </a:solidFill>
                <a:latin typeface="Arial" charset="0"/>
                <a:ea typeface="宋体" charset="0"/>
              </a:defRPr>
            </a:lvl8pPr>
            <a:lvl9pPr marL="3886200" indent="-228600" eaLnBrk="0" fontAlgn="base" hangingPunct="0">
              <a:spcBef>
                <a:spcPct val="0"/>
              </a:spcBef>
              <a:spcAft>
                <a:spcPct val="0"/>
              </a:spcAft>
              <a:defRPr sz="1600">
                <a:solidFill>
                  <a:schemeClr val="hlink"/>
                </a:solidFill>
                <a:latin typeface="Arial" charset="0"/>
                <a:ea typeface="宋体" charset="0"/>
              </a:defRPr>
            </a:lvl9pPr>
          </a:lstStyle>
          <a:p>
            <a:pPr algn="ctr">
              <a:defRPr/>
            </a:pPr>
            <a:r>
              <a:rPr lang="en-US" altLang="zh-CN" sz="2000" smtClean="0">
                <a:solidFill>
                  <a:schemeClr val="tx1"/>
                </a:solidFill>
                <a:latin typeface="Verdana" charset="0"/>
              </a:rPr>
              <a:t>Split instruction &amp; data primary caches </a:t>
            </a:r>
          </a:p>
          <a:p>
            <a:pPr algn="ctr">
              <a:defRPr/>
            </a:pPr>
            <a:r>
              <a:rPr lang="en-US" altLang="zh-CN" sz="2000" smtClean="0">
                <a:solidFill>
                  <a:schemeClr val="tx1"/>
                </a:solidFill>
                <a:latin typeface="Verdana" charset="0"/>
              </a:rPr>
              <a:t>(on-chip SRAM)</a:t>
            </a:r>
          </a:p>
        </p:txBody>
      </p:sp>
      <p:sp>
        <p:nvSpPr>
          <p:cNvPr id="43032" name="Text Box 24"/>
          <p:cNvSpPr txBox="1">
            <a:spLocks noChangeArrowheads="1"/>
          </p:cNvSpPr>
          <p:nvPr/>
        </p:nvSpPr>
        <p:spPr bwMode="auto">
          <a:xfrm>
            <a:off x="6248400" y="1524000"/>
            <a:ext cx="2832100"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eaLnBrk="0" hangingPunct="0">
              <a:defRPr sz="1600">
                <a:solidFill>
                  <a:schemeClr val="hlink"/>
                </a:solidFill>
                <a:latin typeface="Arial" charset="0"/>
                <a:ea typeface="宋体" charset="0"/>
                <a:cs typeface="宋体" charset="0"/>
              </a:defRPr>
            </a:lvl1pPr>
            <a:lvl2pPr marL="742950" indent="-285750" eaLnBrk="0" hangingPunct="0">
              <a:defRPr sz="1600">
                <a:solidFill>
                  <a:schemeClr val="hlink"/>
                </a:solidFill>
                <a:latin typeface="Arial" charset="0"/>
                <a:ea typeface="宋体" charset="0"/>
              </a:defRPr>
            </a:lvl2pPr>
            <a:lvl3pPr marL="1143000" indent="-228600" eaLnBrk="0" hangingPunct="0">
              <a:defRPr sz="1600">
                <a:solidFill>
                  <a:schemeClr val="hlink"/>
                </a:solidFill>
                <a:latin typeface="Arial" charset="0"/>
                <a:ea typeface="宋体" charset="0"/>
              </a:defRPr>
            </a:lvl3pPr>
            <a:lvl4pPr marL="1600200" indent="-228600" eaLnBrk="0" hangingPunct="0">
              <a:defRPr sz="1600">
                <a:solidFill>
                  <a:schemeClr val="hlink"/>
                </a:solidFill>
                <a:latin typeface="Arial" charset="0"/>
                <a:ea typeface="宋体" charset="0"/>
              </a:defRPr>
            </a:lvl4pPr>
            <a:lvl5pPr marL="2057400" indent="-228600" eaLnBrk="0" hangingPunct="0">
              <a:defRPr sz="1600">
                <a:solidFill>
                  <a:schemeClr val="hlink"/>
                </a:solidFill>
                <a:latin typeface="Arial" charset="0"/>
                <a:ea typeface="宋体" charset="0"/>
              </a:defRPr>
            </a:lvl5pPr>
            <a:lvl6pPr marL="2514600" indent="-228600" eaLnBrk="0" fontAlgn="base" hangingPunct="0">
              <a:spcBef>
                <a:spcPct val="0"/>
              </a:spcBef>
              <a:spcAft>
                <a:spcPct val="0"/>
              </a:spcAft>
              <a:defRPr sz="1600">
                <a:solidFill>
                  <a:schemeClr val="hlink"/>
                </a:solidFill>
                <a:latin typeface="Arial" charset="0"/>
                <a:ea typeface="宋体" charset="0"/>
              </a:defRPr>
            </a:lvl6pPr>
            <a:lvl7pPr marL="2971800" indent="-228600" eaLnBrk="0" fontAlgn="base" hangingPunct="0">
              <a:spcBef>
                <a:spcPct val="0"/>
              </a:spcBef>
              <a:spcAft>
                <a:spcPct val="0"/>
              </a:spcAft>
              <a:defRPr sz="1600">
                <a:solidFill>
                  <a:schemeClr val="hlink"/>
                </a:solidFill>
                <a:latin typeface="Arial" charset="0"/>
                <a:ea typeface="宋体" charset="0"/>
              </a:defRPr>
            </a:lvl7pPr>
            <a:lvl8pPr marL="3429000" indent="-228600" eaLnBrk="0" fontAlgn="base" hangingPunct="0">
              <a:spcBef>
                <a:spcPct val="0"/>
              </a:spcBef>
              <a:spcAft>
                <a:spcPct val="0"/>
              </a:spcAft>
              <a:defRPr sz="1600">
                <a:solidFill>
                  <a:schemeClr val="hlink"/>
                </a:solidFill>
                <a:latin typeface="Arial" charset="0"/>
                <a:ea typeface="宋体" charset="0"/>
              </a:defRPr>
            </a:lvl8pPr>
            <a:lvl9pPr marL="3886200" indent="-228600" eaLnBrk="0" fontAlgn="base" hangingPunct="0">
              <a:spcBef>
                <a:spcPct val="0"/>
              </a:spcBef>
              <a:spcAft>
                <a:spcPct val="0"/>
              </a:spcAft>
              <a:defRPr sz="1600">
                <a:solidFill>
                  <a:schemeClr val="hlink"/>
                </a:solidFill>
                <a:latin typeface="Arial" charset="0"/>
                <a:ea typeface="宋体" charset="0"/>
              </a:defRPr>
            </a:lvl9pPr>
          </a:lstStyle>
          <a:p>
            <a:pPr algn="ctr">
              <a:defRPr/>
            </a:pPr>
            <a:r>
              <a:rPr lang="en-US" altLang="zh-CN" sz="2000" smtClean="0">
                <a:solidFill>
                  <a:schemeClr val="tx1"/>
                </a:solidFill>
                <a:latin typeface="Verdana" charset="0"/>
              </a:rPr>
              <a:t>Multiple interleaved memory banks</a:t>
            </a:r>
          </a:p>
          <a:p>
            <a:pPr algn="ctr">
              <a:defRPr/>
            </a:pPr>
            <a:r>
              <a:rPr lang="en-US" altLang="zh-CN" sz="2000" smtClean="0">
                <a:solidFill>
                  <a:schemeClr val="tx1"/>
                </a:solidFill>
                <a:latin typeface="Verdana" charset="0"/>
              </a:rPr>
              <a:t>(off-chip DRAM)</a:t>
            </a:r>
          </a:p>
        </p:txBody>
      </p:sp>
      <p:sp>
        <p:nvSpPr>
          <p:cNvPr id="43033" name="Text Box 25"/>
          <p:cNvSpPr txBox="1">
            <a:spLocks noChangeArrowheads="1"/>
          </p:cNvSpPr>
          <p:nvPr/>
        </p:nvSpPr>
        <p:spPr bwMode="auto">
          <a:xfrm>
            <a:off x="3276600" y="5029200"/>
            <a:ext cx="4227513"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eaLnBrk="0" hangingPunct="0">
              <a:defRPr sz="1600">
                <a:solidFill>
                  <a:schemeClr val="hlink"/>
                </a:solidFill>
                <a:latin typeface="Arial" charset="0"/>
                <a:ea typeface="宋体" charset="0"/>
                <a:cs typeface="宋体" charset="0"/>
              </a:defRPr>
            </a:lvl1pPr>
            <a:lvl2pPr marL="742950" indent="-285750" eaLnBrk="0" hangingPunct="0">
              <a:defRPr sz="1600">
                <a:solidFill>
                  <a:schemeClr val="hlink"/>
                </a:solidFill>
                <a:latin typeface="Arial" charset="0"/>
                <a:ea typeface="宋体" charset="0"/>
              </a:defRPr>
            </a:lvl2pPr>
            <a:lvl3pPr marL="1143000" indent="-228600" eaLnBrk="0" hangingPunct="0">
              <a:defRPr sz="1600">
                <a:solidFill>
                  <a:schemeClr val="hlink"/>
                </a:solidFill>
                <a:latin typeface="Arial" charset="0"/>
                <a:ea typeface="宋体" charset="0"/>
              </a:defRPr>
            </a:lvl3pPr>
            <a:lvl4pPr marL="1600200" indent="-228600" eaLnBrk="0" hangingPunct="0">
              <a:defRPr sz="1600">
                <a:solidFill>
                  <a:schemeClr val="hlink"/>
                </a:solidFill>
                <a:latin typeface="Arial" charset="0"/>
                <a:ea typeface="宋体" charset="0"/>
              </a:defRPr>
            </a:lvl4pPr>
            <a:lvl5pPr marL="2057400" indent="-228600" eaLnBrk="0" hangingPunct="0">
              <a:defRPr sz="1600">
                <a:solidFill>
                  <a:schemeClr val="hlink"/>
                </a:solidFill>
                <a:latin typeface="Arial" charset="0"/>
                <a:ea typeface="宋体" charset="0"/>
              </a:defRPr>
            </a:lvl5pPr>
            <a:lvl6pPr marL="2514600" indent="-228600" eaLnBrk="0" fontAlgn="base" hangingPunct="0">
              <a:spcBef>
                <a:spcPct val="0"/>
              </a:spcBef>
              <a:spcAft>
                <a:spcPct val="0"/>
              </a:spcAft>
              <a:defRPr sz="1600">
                <a:solidFill>
                  <a:schemeClr val="hlink"/>
                </a:solidFill>
                <a:latin typeface="Arial" charset="0"/>
                <a:ea typeface="宋体" charset="0"/>
              </a:defRPr>
            </a:lvl6pPr>
            <a:lvl7pPr marL="2971800" indent="-228600" eaLnBrk="0" fontAlgn="base" hangingPunct="0">
              <a:spcBef>
                <a:spcPct val="0"/>
              </a:spcBef>
              <a:spcAft>
                <a:spcPct val="0"/>
              </a:spcAft>
              <a:defRPr sz="1600">
                <a:solidFill>
                  <a:schemeClr val="hlink"/>
                </a:solidFill>
                <a:latin typeface="Arial" charset="0"/>
                <a:ea typeface="宋体" charset="0"/>
              </a:defRPr>
            </a:lvl7pPr>
            <a:lvl8pPr marL="3429000" indent="-228600" eaLnBrk="0" fontAlgn="base" hangingPunct="0">
              <a:spcBef>
                <a:spcPct val="0"/>
              </a:spcBef>
              <a:spcAft>
                <a:spcPct val="0"/>
              </a:spcAft>
              <a:defRPr sz="1600">
                <a:solidFill>
                  <a:schemeClr val="hlink"/>
                </a:solidFill>
                <a:latin typeface="Arial" charset="0"/>
                <a:ea typeface="宋体" charset="0"/>
              </a:defRPr>
            </a:lvl8pPr>
            <a:lvl9pPr marL="3886200" indent="-228600" eaLnBrk="0" fontAlgn="base" hangingPunct="0">
              <a:spcBef>
                <a:spcPct val="0"/>
              </a:spcBef>
              <a:spcAft>
                <a:spcPct val="0"/>
              </a:spcAft>
              <a:defRPr sz="1600">
                <a:solidFill>
                  <a:schemeClr val="hlink"/>
                </a:solidFill>
                <a:latin typeface="Arial" charset="0"/>
                <a:ea typeface="宋体" charset="0"/>
              </a:defRPr>
            </a:lvl9pPr>
          </a:lstStyle>
          <a:p>
            <a:pPr algn="ctr">
              <a:defRPr/>
            </a:pPr>
            <a:r>
              <a:rPr lang="en-US" altLang="zh-CN" sz="2000" smtClean="0">
                <a:solidFill>
                  <a:schemeClr val="tx1"/>
                </a:solidFill>
                <a:latin typeface="Verdana" charset="0"/>
              </a:rPr>
              <a:t>Large unified secondary cache (on-chip SRAM)</a:t>
            </a:r>
          </a:p>
        </p:txBody>
      </p:sp>
      <p:sp>
        <p:nvSpPr>
          <p:cNvPr id="43034" name="Line 26"/>
          <p:cNvSpPr>
            <a:spLocks noChangeShapeType="1"/>
          </p:cNvSpPr>
          <p:nvPr/>
        </p:nvSpPr>
        <p:spPr bwMode="auto">
          <a:xfrm flipV="1">
            <a:off x="762000" y="3810000"/>
            <a:ext cx="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Arial" charset="0"/>
              <a:ea typeface="宋体" charset="0"/>
              <a:cs typeface="宋体" charset="0"/>
            </a:endParaRPr>
          </a:p>
        </p:txBody>
      </p:sp>
      <p:sp>
        <p:nvSpPr>
          <p:cNvPr id="43035" name="Line 27"/>
          <p:cNvSpPr>
            <a:spLocks noChangeShapeType="1"/>
          </p:cNvSpPr>
          <p:nvPr/>
        </p:nvSpPr>
        <p:spPr bwMode="auto">
          <a:xfrm flipV="1">
            <a:off x="914400" y="3810000"/>
            <a:ext cx="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Arial" charset="0"/>
              <a:ea typeface="宋体" charset="0"/>
              <a:cs typeface="宋体" charset="0"/>
            </a:endParaRPr>
          </a:p>
        </p:txBody>
      </p:sp>
      <p:sp>
        <p:nvSpPr>
          <p:cNvPr id="43036" name="Line 28"/>
          <p:cNvSpPr>
            <a:spLocks noChangeShapeType="1"/>
          </p:cNvSpPr>
          <p:nvPr/>
        </p:nvSpPr>
        <p:spPr bwMode="auto">
          <a:xfrm>
            <a:off x="1066800" y="3810000"/>
            <a:ext cx="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latin typeface="Arial" charset="0"/>
              <a:ea typeface="宋体" charset="0"/>
              <a:cs typeface="宋体" charset="0"/>
            </a:endParaRPr>
          </a:p>
        </p:txBody>
      </p:sp>
      <p:sp>
        <p:nvSpPr>
          <p:cNvPr id="43037" name="Text Box 29"/>
          <p:cNvSpPr txBox="1">
            <a:spLocks noChangeArrowheads="1"/>
          </p:cNvSpPr>
          <p:nvPr/>
        </p:nvSpPr>
        <p:spPr bwMode="auto">
          <a:xfrm>
            <a:off x="457200" y="3200400"/>
            <a:ext cx="990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1600">
                <a:solidFill>
                  <a:schemeClr val="hlink"/>
                </a:solidFill>
                <a:latin typeface="Arial" charset="0"/>
                <a:ea typeface="宋体" charset="0"/>
                <a:cs typeface="宋体" charset="0"/>
              </a:defRPr>
            </a:lvl1pPr>
            <a:lvl2pPr marL="742950" indent="-285750" eaLnBrk="0" hangingPunct="0">
              <a:defRPr sz="1600">
                <a:solidFill>
                  <a:schemeClr val="hlink"/>
                </a:solidFill>
                <a:latin typeface="Arial" charset="0"/>
                <a:ea typeface="宋体" charset="0"/>
              </a:defRPr>
            </a:lvl2pPr>
            <a:lvl3pPr marL="1143000" indent="-228600" eaLnBrk="0" hangingPunct="0">
              <a:defRPr sz="1600">
                <a:solidFill>
                  <a:schemeClr val="hlink"/>
                </a:solidFill>
                <a:latin typeface="Arial" charset="0"/>
                <a:ea typeface="宋体" charset="0"/>
              </a:defRPr>
            </a:lvl3pPr>
            <a:lvl4pPr marL="1600200" indent="-228600" eaLnBrk="0" hangingPunct="0">
              <a:defRPr sz="1600">
                <a:solidFill>
                  <a:schemeClr val="hlink"/>
                </a:solidFill>
                <a:latin typeface="Arial" charset="0"/>
                <a:ea typeface="宋体" charset="0"/>
              </a:defRPr>
            </a:lvl4pPr>
            <a:lvl5pPr marL="2057400" indent="-228600" eaLnBrk="0" hangingPunct="0">
              <a:defRPr sz="1600">
                <a:solidFill>
                  <a:schemeClr val="hlink"/>
                </a:solidFill>
                <a:latin typeface="Arial" charset="0"/>
                <a:ea typeface="宋体" charset="0"/>
              </a:defRPr>
            </a:lvl5pPr>
            <a:lvl6pPr marL="2514600" indent="-228600" eaLnBrk="0" fontAlgn="base" hangingPunct="0">
              <a:spcBef>
                <a:spcPct val="0"/>
              </a:spcBef>
              <a:spcAft>
                <a:spcPct val="0"/>
              </a:spcAft>
              <a:defRPr sz="1600">
                <a:solidFill>
                  <a:schemeClr val="hlink"/>
                </a:solidFill>
                <a:latin typeface="Arial" charset="0"/>
                <a:ea typeface="宋体" charset="0"/>
              </a:defRPr>
            </a:lvl6pPr>
            <a:lvl7pPr marL="2971800" indent="-228600" eaLnBrk="0" fontAlgn="base" hangingPunct="0">
              <a:spcBef>
                <a:spcPct val="0"/>
              </a:spcBef>
              <a:spcAft>
                <a:spcPct val="0"/>
              </a:spcAft>
              <a:defRPr sz="1600">
                <a:solidFill>
                  <a:schemeClr val="hlink"/>
                </a:solidFill>
                <a:latin typeface="Arial" charset="0"/>
                <a:ea typeface="宋体" charset="0"/>
              </a:defRPr>
            </a:lvl7pPr>
            <a:lvl8pPr marL="3429000" indent="-228600" eaLnBrk="0" fontAlgn="base" hangingPunct="0">
              <a:spcBef>
                <a:spcPct val="0"/>
              </a:spcBef>
              <a:spcAft>
                <a:spcPct val="0"/>
              </a:spcAft>
              <a:defRPr sz="1600">
                <a:solidFill>
                  <a:schemeClr val="hlink"/>
                </a:solidFill>
                <a:latin typeface="Arial" charset="0"/>
                <a:ea typeface="宋体" charset="0"/>
              </a:defRPr>
            </a:lvl8pPr>
            <a:lvl9pPr marL="3886200" indent="-228600" eaLnBrk="0" fontAlgn="base" hangingPunct="0">
              <a:spcBef>
                <a:spcPct val="0"/>
              </a:spcBef>
              <a:spcAft>
                <a:spcPct val="0"/>
              </a:spcAft>
              <a:defRPr sz="1600">
                <a:solidFill>
                  <a:schemeClr val="hlink"/>
                </a:solidFill>
                <a:latin typeface="Arial" charset="0"/>
                <a:ea typeface="宋体" charset="0"/>
              </a:defRPr>
            </a:lvl9pPr>
          </a:lstStyle>
          <a:p>
            <a:pPr algn="ctr">
              <a:spcBef>
                <a:spcPct val="50000"/>
              </a:spcBef>
              <a:defRPr/>
            </a:pPr>
            <a:r>
              <a:rPr lang="en-US" altLang="zh-CN" sz="2400" smtClean="0">
                <a:solidFill>
                  <a:schemeClr val="tx1"/>
                </a:solidFill>
                <a:latin typeface="Verdana" charset="0"/>
              </a:rPr>
              <a:t>CPU</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Line 2"/>
          <p:cNvSpPr>
            <a:spLocks noChangeShapeType="1"/>
          </p:cNvSpPr>
          <p:nvPr/>
        </p:nvSpPr>
        <p:spPr bwMode="auto">
          <a:xfrm>
            <a:off x="2438400" y="5105400"/>
            <a:ext cx="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35" name="Rectangle 3" descr="Large confetti"/>
          <p:cNvSpPr>
            <a:spLocks noChangeArrowheads="1"/>
          </p:cNvSpPr>
          <p:nvPr/>
        </p:nvSpPr>
        <p:spPr bwMode="auto">
          <a:xfrm>
            <a:off x="1758950" y="3511550"/>
            <a:ext cx="4864100" cy="368300"/>
          </a:xfrm>
          <a:prstGeom prst="rect">
            <a:avLst/>
          </a:prstGeom>
          <a:pattFill prst="lgConfetti">
            <a:fgClr>
              <a:schemeClr val="hlink"/>
            </a:fgClr>
            <a:bgClr>
              <a:srgbClr val="FFFFFF"/>
            </a:bgClr>
          </a:patt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60" name="Rectangle 4"/>
          <p:cNvSpPr>
            <a:spLocks noGrp="1" noChangeArrowheads="1"/>
          </p:cNvSpPr>
          <p:nvPr>
            <p:ph type="title" idx="4294967295"/>
          </p:nvPr>
        </p:nvSpPr>
        <p:spPr>
          <a:xfrm>
            <a:off x="990600" y="304800"/>
            <a:ext cx="7162800" cy="8382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800" smtClean="0">
                <a:ea typeface="宋体" pitchFamily="2" charset="-122"/>
              </a:rPr>
              <a:t>Direct-Mapped Cache</a:t>
            </a:r>
          </a:p>
        </p:txBody>
      </p:sp>
      <p:sp>
        <p:nvSpPr>
          <p:cNvPr id="44037" name="Rectangle 5"/>
          <p:cNvSpPr>
            <a:spLocks noChangeArrowheads="1"/>
          </p:cNvSpPr>
          <p:nvPr/>
        </p:nvSpPr>
        <p:spPr bwMode="auto">
          <a:xfrm>
            <a:off x="1765300" y="2755900"/>
            <a:ext cx="4851400" cy="1498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38" name="Line 6"/>
          <p:cNvSpPr>
            <a:spLocks noChangeShapeType="1"/>
          </p:cNvSpPr>
          <p:nvPr/>
        </p:nvSpPr>
        <p:spPr bwMode="auto">
          <a:xfrm>
            <a:off x="1752600" y="3124200"/>
            <a:ext cx="4876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39" name="Line 7"/>
          <p:cNvSpPr>
            <a:spLocks noChangeShapeType="1"/>
          </p:cNvSpPr>
          <p:nvPr/>
        </p:nvSpPr>
        <p:spPr bwMode="auto">
          <a:xfrm>
            <a:off x="1752600" y="3505200"/>
            <a:ext cx="4876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40" name="Line 8"/>
          <p:cNvSpPr>
            <a:spLocks noChangeShapeType="1"/>
          </p:cNvSpPr>
          <p:nvPr/>
        </p:nvSpPr>
        <p:spPr bwMode="auto">
          <a:xfrm>
            <a:off x="1752600" y="3886200"/>
            <a:ext cx="4876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41" name="Line 9"/>
          <p:cNvSpPr>
            <a:spLocks noChangeShapeType="1"/>
          </p:cNvSpPr>
          <p:nvPr/>
        </p:nvSpPr>
        <p:spPr bwMode="auto">
          <a:xfrm>
            <a:off x="2971800" y="2590800"/>
            <a:ext cx="0" cy="1676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42" name="Line 10"/>
          <p:cNvSpPr>
            <a:spLocks noChangeShapeType="1"/>
          </p:cNvSpPr>
          <p:nvPr/>
        </p:nvSpPr>
        <p:spPr bwMode="auto">
          <a:xfrm>
            <a:off x="3886200" y="2743200"/>
            <a:ext cx="0" cy="1524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43" name="Line 11"/>
          <p:cNvSpPr>
            <a:spLocks noChangeShapeType="1"/>
          </p:cNvSpPr>
          <p:nvPr/>
        </p:nvSpPr>
        <p:spPr bwMode="auto">
          <a:xfrm>
            <a:off x="2057400" y="2590800"/>
            <a:ext cx="0" cy="1676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44" name="Rectangle 12"/>
          <p:cNvSpPr>
            <a:spLocks noChangeArrowheads="1"/>
          </p:cNvSpPr>
          <p:nvPr/>
        </p:nvSpPr>
        <p:spPr bwMode="auto">
          <a:xfrm>
            <a:off x="2041525" y="2392363"/>
            <a:ext cx="83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Tag</a:t>
            </a:r>
          </a:p>
        </p:txBody>
      </p:sp>
      <p:sp>
        <p:nvSpPr>
          <p:cNvPr id="44045" name="Rectangle 13"/>
          <p:cNvSpPr>
            <a:spLocks noChangeArrowheads="1"/>
          </p:cNvSpPr>
          <p:nvPr/>
        </p:nvSpPr>
        <p:spPr bwMode="auto">
          <a:xfrm>
            <a:off x="4098925" y="2392363"/>
            <a:ext cx="1555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Data Block</a:t>
            </a:r>
          </a:p>
        </p:txBody>
      </p:sp>
      <p:sp>
        <p:nvSpPr>
          <p:cNvPr id="44046" name="Rectangle 14"/>
          <p:cNvSpPr>
            <a:spLocks noChangeArrowheads="1"/>
          </p:cNvSpPr>
          <p:nvPr/>
        </p:nvSpPr>
        <p:spPr bwMode="auto">
          <a:xfrm>
            <a:off x="1584325" y="2392363"/>
            <a:ext cx="536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V</a:t>
            </a:r>
          </a:p>
        </p:txBody>
      </p:sp>
      <p:sp>
        <p:nvSpPr>
          <p:cNvPr id="44047" name="Line 15"/>
          <p:cNvSpPr>
            <a:spLocks noChangeShapeType="1"/>
          </p:cNvSpPr>
          <p:nvPr/>
        </p:nvSpPr>
        <p:spPr bwMode="auto">
          <a:xfrm>
            <a:off x="4800600" y="2743200"/>
            <a:ext cx="0" cy="1524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48" name="Line 16"/>
          <p:cNvSpPr>
            <a:spLocks noChangeShapeType="1"/>
          </p:cNvSpPr>
          <p:nvPr/>
        </p:nvSpPr>
        <p:spPr bwMode="auto">
          <a:xfrm>
            <a:off x="5715000" y="2743200"/>
            <a:ext cx="0" cy="1524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49" name="Rectangle 17"/>
          <p:cNvSpPr>
            <a:spLocks noChangeArrowheads="1"/>
          </p:cNvSpPr>
          <p:nvPr/>
        </p:nvSpPr>
        <p:spPr bwMode="auto">
          <a:xfrm>
            <a:off x="1079500" y="1308100"/>
            <a:ext cx="4318000"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nvGrpSpPr>
          <p:cNvPr id="45074" name="Group 18"/>
          <p:cNvGrpSpPr>
            <a:grpSpLocks/>
          </p:cNvGrpSpPr>
          <p:nvPr/>
        </p:nvGrpSpPr>
        <p:grpSpPr bwMode="auto">
          <a:xfrm>
            <a:off x="1827213" y="5419725"/>
            <a:ext cx="325437" cy="473075"/>
            <a:chOff x="1151" y="3414"/>
            <a:chExt cx="205" cy="298"/>
          </a:xfrm>
        </p:grpSpPr>
        <p:sp>
          <p:nvSpPr>
            <p:cNvPr id="44111" name="Line 19"/>
            <p:cNvSpPr>
              <a:spLocks noChangeShapeType="1"/>
            </p:cNvSpPr>
            <p:nvPr/>
          </p:nvSpPr>
          <p:spPr bwMode="auto">
            <a:xfrm>
              <a:off x="1354" y="3414"/>
              <a:ext cx="0" cy="20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112" name="Line 20"/>
            <p:cNvSpPr>
              <a:spLocks noChangeShapeType="1"/>
            </p:cNvSpPr>
            <p:nvPr/>
          </p:nvSpPr>
          <p:spPr bwMode="auto">
            <a:xfrm>
              <a:off x="1152" y="3414"/>
              <a:ext cx="0" cy="20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113" name="Line 21"/>
            <p:cNvSpPr>
              <a:spLocks noChangeShapeType="1"/>
            </p:cNvSpPr>
            <p:nvPr/>
          </p:nvSpPr>
          <p:spPr bwMode="auto">
            <a:xfrm flipH="1">
              <a:off x="1153" y="3416"/>
              <a:ext cx="20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38" name="Arc 22"/>
            <p:cNvSpPr>
              <a:spLocks/>
            </p:cNvSpPr>
            <p:nvPr/>
          </p:nvSpPr>
          <p:spPr bwMode="auto">
            <a:xfrm>
              <a:off x="1249" y="3617"/>
              <a:ext cx="107" cy="94"/>
            </a:xfrm>
            <a:custGeom>
              <a:avLst/>
              <a:gdLst>
                <a:gd name="T0" fmla="*/ 0 w 21805"/>
                <a:gd name="T1" fmla="*/ 0 h 21600"/>
                <a:gd name="T2" fmla="*/ 0 w 21805"/>
                <a:gd name="T3" fmla="*/ 0 h 21600"/>
                <a:gd name="T4" fmla="*/ 0 w 21805"/>
                <a:gd name="T5" fmla="*/ 0 h 21600"/>
                <a:gd name="T6" fmla="*/ 0 60000 65536"/>
                <a:gd name="T7" fmla="*/ 0 60000 65536"/>
                <a:gd name="T8" fmla="*/ 0 60000 65536"/>
              </a:gdLst>
              <a:ahLst/>
              <a:cxnLst>
                <a:cxn ang="T6">
                  <a:pos x="T0" y="T1"/>
                </a:cxn>
                <a:cxn ang="T7">
                  <a:pos x="T2" y="T3"/>
                </a:cxn>
                <a:cxn ang="T8">
                  <a:pos x="T4" y="T5"/>
                </a:cxn>
              </a:cxnLst>
              <a:rect l="0" t="0" r="r" b="b"/>
              <a:pathLst>
                <a:path w="21805" h="21600" fill="none" extrusionOk="0">
                  <a:moveTo>
                    <a:pt x="21805" y="0"/>
                  </a:moveTo>
                  <a:cubicBezTo>
                    <a:pt x="21805" y="11929"/>
                    <a:pt x="12134" y="21600"/>
                    <a:pt x="205" y="21600"/>
                  </a:cubicBezTo>
                  <a:cubicBezTo>
                    <a:pt x="136" y="21600"/>
                    <a:pt x="68" y="21599"/>
                    <a:pt x="-1" y="21599"/>
                  </a:cubicBezTo>
                </a:path>
                <a:path w="21805" h="21600" stroke="0" extrusionOk="0">
                  <a:moveTo>
                    <a:pt x="21805" y="0"/>
                  </a:moveTo>
                  <a:cubicBezTo>
                    <a:pt x="21805" y="11929"/>
                    <a:pt x="12134" y="21600"/>
                    <a:pt x="205" y="21600"/>
                  </a:cubicBezTo>
                  <a:cubicBezTo>
                    <a:pt x="136" y="21600"/>
                    <a:pt x="68" y="21599"/>
                    <a:pt x="-1" y="21599"/>
                  </a:cubicBezTo>
                  <a:lnTo>
                    <a:pt x="205" y="0"/>
                  </a:lnTo>
                  <a:lnTo>
                    <a:pt x="21805"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39" name="Arc 23"/>
            <p:cNvSpPr>
              <a:spLocks/>
            </p:cNvSpPr>
            <p:nvPr/>
          </p:nvSpPr>
          <p:spPr bwMode="auto">
            <a:xfrm>
              <a:off x="1151" y="3618"/>
              <a:ext cx="106" cy="94"/>
            </a:xfrm>
            <a:custGeom>
              <a:avLst/>
              <a:gdLst>
                <a:gd name="T0" fmla="*/ 0 w 21600"/>
                <a:gd name="T1" fmla="*/ 0 h 21599"/>
                <a:gd name="T2" fmla="*/ 0 w 21600"/>
                <a:gd name="T3" fmla="*/ 0 h 21599"/>
                <a:gd name="T4" fmla="*/ 0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21394" y="21599"/>
                  </a:moveTo>
                  <a:cubicBezTo>
                    <a:pt x="9546" y="21486"/>
                    <a:pt x="0" y="11849"/>
                    <a:pt x="0" y="0"/>
                  </a:cubicBezTo>
                </a:path>
                <a:path w="21600" h="21599" stroke="0" extrusionOk="0">
                  <a:moveTo>
                    <a:pt x="21394" y="21599"/>
                  </a:moveTo>
                  <a:cubicBezTo>
                    <a:pt x="9546" y="21486"/>
                    <a:pt x="0" y="11849"/>
                    <a:pt x="0" y="0"/>
                  </a:cubicBezTo>
                  <a:lnTo>
                    <a:pt x="21600" y="0"/>
                  </a:lnTo>
                  <a:lnTo>
                    <a:pt x="21394" y="21599"/>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75" name="AutoShape 24"/>
          <p:cNvSpPr>
            <a:spLocks noChangeArrowheads="1"/>
          </p:cNvSpPr>
          <p:nvPr/>
        </p:nvSpPr>
        <p:spPr bwMode="auto">
          <a:xfrm rot="10800000" flipH="1" flipV="1">
            <a:off x="4279900" y="5576888"/>
            <a:ext cx="1117600" cy="27781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2" name="Oval 25"/>
          <p:cNvSpPr>
            <a:spLocks noChangeArrowheads="1"/>
          </p:cNvSpPr>
          <p:nvPr/>
        </p:nvSpPr>
        <p:spPr bwMode="auto">
          <a:xfrm>
            <a:off x="2173288" y="4660900"/>
            <a:ext cx="508000" cy="508000"/>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53" name="Rectangle 26"/>
          <p:cNvSpPr>
            <a:spLocks noChangeArrowheads="1"/>
          </p:cNvSpPr>
          <p:nvPr/>
        </p:nvSpPr>
        <p:spPr bwMode="auto">
          <a:xfrm>
            <a:off x="2206625" y="4716463"/>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a:t>
            </a:r>
          </a:p>
        </p:txBody>
      </p:sp>
      <p:sp>
        <p:nvSpPr>
          <p:cNvPr id="44054" name="Rectangle 27"/>
          <p:cNvSpPr>
            <a:spLocks noChangeArrowheads="1"/>
          </p:cNvSpPr>
          <p:nvPr/>
        </p:nvSpPr>
        <p:spPr bwMode="auto">
          <a:xfrm>
            <a:off x="4632325" y="1293813"/>
            <a:ext cx="7937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a:solidFill>
                  <a:schemeClr val="tx1"/>
                </a:solidFill>
                <a:latin typeface="Verdana" charset="0"/>
                <a:ea typeface="宋体" charset="0"/>
                <a:cs typeface="宋体" charset="0"/>
              </a:rPr>
              <a:t>Block</a:t>
            </a:r>
          </a:p>
          <a:p>
            <a:pPr eaLnBrk="0" hangingPunct="0">
              <a:defRPr/>
            </a:pPr>
            <a:r>
              <a:rPr lang="en-US" altLang="zh-CN">
                <a:solidFill>
                  <a:schemeClr val="tx1"/>
                </a:solidFill>
                <a:latin typeface="Verdana" charset="0"/>
                <a:ea typeface="宋体" charset="0"/>
                <a:cs typeface="宋体" charset="0"/>
              </a:rPr>
              <a:t>Offset</a:t>
            </a:r>
          </a:p>
        </p:txBody>
      </p:sp>
      <p:sp>
        <p:nvSpPr>
          <p:cNvPr id="44055" name="Line 28"/>
          <p:cNvSpPr>
            <a:spLocks noChangeShapeType="1"/>
          </p:cNvSpPr>
          <p:nvPr/>
        </p:nvSpPr>
        <p:spPr bwMode="auto">
          <a:xfrm>
            <a:off x="4648200" y="1295400"/>
            <a:ext cx="0" cy="533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56" name="Line 29"/>
          <p:cNvSpPr>
            <a:spLocks noChangeShapeType="1"/>
          </p:cNvSpPr>
          <p:nvPr/>
        </p:nvSpPr>
        <p:spPr bwMode="auto">
          <a:xfrm>
            <a:off x="2514600" y="1295400"/>
            <a:ext cx="0" cy="533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57" name="Rectangle 30"/>
          <p:cNvSpPr>
            <a:spLocks noChangeArrowheads="1"/>
          </p:cNvSpPr>
          <p:nvPr/>
        </p:nvSpPr>
        <p:spPr bwMode="auto">
          <a:xfrm>
            <a:off x="1355725" y="1338263"/>
            <a:ext cx="83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Tag</a:t>
            </a:r>
          </a:p>
        </p:txBody>
      </p:sp>
      <p:sp>
        <p:nvSpPr>
          <p:cNvPr id="44058" name="Rectangle 31"/>
          <p:cNvSpPr>
            <a:spLocks noChangeArrowheads="1"/>
          </p:cNvSpPr>
          <p:nvPr/>
        </p:nvSpPr>
        <p:spPr bwMode="auto">
          <a:xfrm>
            <a:off x="3057525" y="1338263"/>
            <a:ext cx="911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Index</a:t>
            </a:r>
          </a:p>
        </p:txBody>
      </p:sp>
      <p:sp>
        <p:nvSpPr>
          <p:cNvPr id="44059" name="Line 32"/>
          <p:cNvSpPr>
            <a:spLocks noChangeShapeType="1"/>
          </p:cNvSpPr>
          <p:nvPr/>
        </p:nvSpPr>
        <p:spPr bwMode="auto">
          <a:xfrm>
            <a:off x="1905000" y="3733800"/>
            <a:ext cx="0" cy="1066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60" name="Line 33"/>
          <p:cNvSpPr>
            <a:spLocks noChangeShapeType="1"/>
          </p:cNvSpPr>
          <p:nvPr/>
        </p:nvSpPr>
        <p:spPr bwMode="auto">
          <a:xfrm>
            <a:off x="2438400" y="3733800"/>
            <a:ext cx="0" cy="9144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61" name="Line 34"/>
          <p:cNvSpPr>
            <a:spLocks noChangeShapeType="1"/>
          </p:cNvSpPr>
          <p:nvPr/>
        </p:nvSpPr>
        <p:spPr bwMode="auto">
          <a:xfrm>
            <a:off x="1981200" y="5867400"/>
            <a:ext cx="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62" name="Line 35"/>
          <p:cNvSpPr>
            <a:spLocks noChangeShapeType="1"/>
          </p:cNvSpPr>
          <p:nvPr/>
        </p:nvSpPr>
        <p:spPr bwMode="auto">
          <a:xfrm flipH="1">
            <a:off x="1447800" y="6019800"/>
            <a:ext cx="53340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63" name="Line 36"/>
          <p:cNvSpPr>
            <a:spLocks noChangeShapeType="1"/>
          </p:cNvSpPr>
          <p:nvPr/>
        </p:nvSpPr>
        <p:spPr bwMode="auto">
          <a:xfrm flipH="1">
            <a:off x="2057400" y="5257800"/>
            <a:ext cx="381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64" name="Line 37"/>
          <p:cNvSpPr>
            <a:spLocks noChangeShapeType="1"/>
          </p:cNvSpPr>
          <p:nvPr/>
        </p:nvSpPr>
        <p:spPr bwMode="auto">
          <a:xfrm>
            <a:off x="2057400" y="5257800"/>
            <a:ext cx="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65" name="Line 38"/>
          <p:cNvSpPr>
            <a:spLocks noChangeShapeType="1"/>
          </p:cNvSpPr>
          <p:nvPr/>
        </p:nvSpPr>
        <p:spPr bwMode="auto">
          <a:xfrm>
            <a:off x="3440113" y="3733800"/>
            <a:ext cx="0" cy="1371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66" name="Line 39"/>
          <p:cNvSpPr>
            <a:spLocks noChangeShapeType="1"/>
          </p:cNvSpPr>
          <p:nvPr/>
        </p:nvSpPr>
        <p:spPr bwMode="auto">
          <a:xfrm flipH="1">
            <a:off x="3429000" y="5105400"/>
            <a:ext cx="9144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67" name="Line 40"/>
          <p:cNvSpPr>
            <a:spLocks noChangeShapeType="1"/>
          </p:cNvSpPr>
          <p:nvPr/>
        </p:nvSpPr>
        <p:spPr bwMode="auto">
          <a:xfrm>
            <a:off x="4343400" y="5105400"/>
            <a:ext cx="0" cy="4572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68" name="Line 41"/>
          <p:cNvSpPr>
            <a:spLocks noChangeShapeType="1"/>
          </p:cNvSpPr>
          <p:nvPr/>
        </p:nvSpPr>
        <p:spPr bwMode="auto">
          <a:xfrm>
            <a:off x="4327525" y="3733800"/>
            <a:ext cx="0" cy="1143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69" name="Line 42"/>
          <p:cNvSpPr>
            <a:spLocks noChangeShapeType="1"/>
          </p:cNvSpPr>
          <p:nvPr/>
        </p:nvSpPr>
        <p:spPr bwMode="auto">
          <a:xfrm flipH="1">
            <a:off x="4343400" y="4876800"/>
            <a:ext cx="304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70" name="Line 43"/>
          <p:cNvSpPr>
            <a:spLocks noChangeShapeType="1"/>
          </p:cNvSpPr>
          <p:nvPr/>
        </p:nvSpPr>
        <p:spPr bwMode="auto">
          <a:xfrm>
            <a:off x="4648200" y="48768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71" name="Line 44"/>
          <p:cNvSpPr>
            <a:spLocks noChangeShapeType="1"/>
          </p:cNvSpPr>
          <p:nvPr/>
        </p:nvSpPr>
        <p:spPr bwMode="auto">
          <a:xfrm>
            <a:off x="5029200" y="48768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72" name="Line 45"/>
          <p:cNvSpPr>
            <a:spLocks noChangeShapeType="1"/>
          </p:cNvSpPr>
          <p:nvPr/>
        </p:nvSpPr>
        <p:spPr bwMode="auto">
          <a:xfrm>
            <a:off x="5334000" y="5105400"/>
            <a:ext cx="0" cy="4572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73" name="Line 46"/>
          <p:cNvSpPr>
            <a:spLocks noChangeShapeType="1"/>
          </p:cNvSpPr>
          <p:nvPr/>
        </p:nvSpPr>
        <p:spPr bwMode="auto">
          <a:xfrm flipH="1">
            <a:off x="5029200" y="4876800"/>
            <a:ext cx="304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74" name="Line 47"/>
          <p:cNvSpPr>
            <a:spLocks noChangeShapeType="1"/>
          </p:cNvSpPr>
          <p:nvPr/>
        </p:nvSpPr>
        <p:spPr bwMode="auto">
          <a:xfrm flipH="1">
            <a:off x="5334000" y="5105400"/>
            <a:ext cx="8382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75" name="Line 48"/>
          <p:cNvSpPr>
            <a:spLocks noChangeShapeType="1"/>
          </p:cNvSpPr>
          <p:nvPr/>
        </p:nvSpPr>
        <p:spPr bwMode="auto">
          <a:xfrm>
            <a:off x="5357813" y="3733800"/>
            <a:ext cx="0" cy="1143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76" name="Line 49"/>
          <p:cNvSpPr>
            <a:spLocks noChangeShapeType="1"/>
          </p:cNvSpPr>
          <p:nvPr/>
        </p:nvSpPr>
        <p:spPr bwMode="auto">
          <a:xfrm>
            <a:off x="6178550" y="3733800"/>
            <a:ext cx="0" cy="1371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77" name="Line 50"/>
          <p:cNvSpPr>
            <a:spLocks noChangeShapeType="1"/>
          </p:cNvSpPr>
          <p:nvPr/>
        </p:nvSpPr>
        <p:spPr bwMode="auto">
          <a:xfrm>
            <a:off x="4876800" y="5867400"/>
            <a:ext cx="0" cy="228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78" name="Line 51"/>
          <p:cNvSpPr>
            <a:spLocks noChangeShapeType="1"/>
          </p:cNvSpPr>
          <p:nvPr/>
        </p:nvSpPr>
        <p:spPr bwMode="auto">
          <a:xfrm flipH="1">
            <a:off x="4876800" y="6096000"/>
            <a:ext cx="990600" cy="0"/>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79" name="Line 52"/>
          <p:cNvSpPr>
            <a:spLocks noChangeShapeType="1"/>
          </p:cNvSpPr>
          <p:nvPr/>
        </p:nvSpPr>
        <p:spPr bwMode="auto">
          <a:xfrm>
            <a:off x="3581400" y="1828800"/>
            <a:ext cx="0"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80" name="Line 53"/>
          <p:cNvSpPr>
            <a:spLocks noChangeShapeType="1"/>
          </p:cNvSpPr>
          <p:nvPr/>
        </p:nvSpPr>
        <p:spPr bwMode="auto">
          <a:xfrm flipH="1">
            <a:off x="1524000" y="2133600"/>
            <a:ext cx="20574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81" name="Line 54"/>
          <p:cNvSpPr>
            <a:spLocks noChangeShapeType="1"/>
          </p:cNvSpPr>
          <p:nvPr/>
        </p:nvSpPr>
        <p:spPr bwMode="auto">
          <a:xfrm>
            <a:off x="1752600" y="1828800"/>
            <a:ext cx="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82" name="Line 55"/>
          <p:cNvSpPr>
            <a:spLocks noChangeShapeType="1"/>
          </p:cNvSpPr>
          <p:nvPr/>
        </p:nvSpPr>
        <p:spPr bwMode="auto">
          <a:xfrm>
            <a:off x="1524000" y="2133600"/>
            <a:ext cx="0" cy="1524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83" name="Line 56"/>
          <p:cNvSpPr>
            <a:spLocks noChangeShapeType="1"/>
          </p:cNvSpPr>
          <p:nvPr/>
        </p:nvSpPr>
        <p:spPr bwMode="auto">
          <a:xfrm flipH="1">
            <a:off x="1524000" y="3657600"/>
            <a:ext cx="2286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84" name="Line 57"/>
          <p:cNvSpPr>
            <a:spLocks noChangeShapeType="1"/>
          </p:cNvSpPr>
          <p:nvPr/>
        </p:nvSpPr>
        <p:spPr bwMode="auto">
          <a:xfrm flipH="1">
            <a:off x="1066800" y="1981200"/>
            <a:ext cx="685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85" name="Line 58"/>
          <p:cNvSpPr>
            <a:spLocks noChangeShapeType="1"/>
          </p:cNvSpPr>
          <p:nvPr/>
        </p:nvSpPr>
        <p:spPr bwMode="auto">
          <a:xfrm>
            <a:off x="1066800" y="1981200"/>
            <a:ext cx="0" cy="2895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86" name="Line 59"/>
          <p:cNvSpPr>
            <a:spLocks noChangeShapeType="1"/>
          </p:cNvSpPr>
          <p:nvPr/>
        </p:nvSpPr>
        <p:spPr bwMode="auto">
          <a:xfrm flipH="1">
            <a:off x="1066800" y="4876800"/>
            <a:ext cx="762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87" name="Line 60"/>
          <p:cNvSpPr>
            <a:spLocks noChangeShapeType="1"/>
          </p:cNvSpPr>
          <p:nvPr/>
        </p:nvSpPr>
        <p:spPr bwMode="auto">
          <a:xfrm flipH="1">
            <a:off x="1752600" y="4876800"/>
            <a:ext cx="3810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88" name="Oval 61"/>
          <p:cNvSpPr>
            <a:spLocks noChangeArrowheads="1"/>
          </p:cNvSpPr>
          <p:nvPr/>
        </p:nvSpPr>
        <p:spPr bwMode="auto">
          <a:xfrm>
            <a:off x="1874838" y="3670300"/>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89" name="Oval 62"/>
          <p:cNvSpPr>
            <a:spLocks noChangeArrowheads="1"/>
          </p:cNvSpPr>
          <p:nvPr/>
        </p:nvSpPr>
        <p:spPr bwMode="auto">
          <a:xfrm>
            <a:off x="2403475" y="3670300"/>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90" name="Oval 63"/>
          <p:cNvSpPr>
            <a:spLocks noChangeArrowheads="1"/>
          </p:cNvSpPr>
          <p:nvPr/>
        </p:nvSpPr>
        <p:spPr bwMode="auto">
          <a:xfrm>
            <a:off x="3408363" y="3670300"/>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91" name="Oval 64"/>
          <p:cNvSpPr>
            <a:spLocks noChangeArrowheads="1"/>
          </p:cNvSpPr>
          <p:nvPr/>
        </p:nvSpPr>
        <p:spPr bwMode="auto">
          <a:xfrm>
            <a:off x="4295775" y="3670300"/>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92" name="Oval 65"/>
          <p:cNvSpPr>
            <a:spLocks noChangeArrowheads="1"/>
          </p:cNvSpPr>
          <p:nvPr/>
        </p:nvSpPr>
        <p:spPr bwMode="auto">
          <a:xfrm>
            <a:off x="5326063" y="3670300"/>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93" name="Oval 66"/>
          <p:cNvSpPr>
            <a:spLocks noChangeArrowheads="1"/>
          </p:cNvSpPr>
          <p:nvPr/>
        </p:nvSpPr>
        <p:spPr bwMode="auto">
          <a:xfrm>
            <a:off x="6146800" y="3670300"/>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94" name="Line 67"/>
          <p:cNvSpPr>
            <a:spLocks noChangeShapeType="1"/>
          </p:cNvSpPr>
          <p:nvPr/>
        </p:nvSpPr>
        <p:spPr bwMode="auto">
          <a:xfrm>
            <a:off x="1905000" y="4953000"/>
            <a:ext cx="0" cy="4572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95" name="Line 68"/>
          <p:cNvSpPr>
            <a:spLocks noChangeShapeType="1"/>
          </p:cNvSpPr>
          <p:nvPr/>
        </p:nvSpPr>
        <p:spPr bwMode="auto">
          <a:xfrm>
            <a:off x="5029200" y="1828800"/>
            <a:ext cx="0"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96" name="Line 69"/>
          <p:cNvSpPr>
            <a:spLocks noChangeShapeType="1"/>
          </p:cNvSpPr>
          <p:nvPr/>
        </p:nvSpPr>
        <p:spPr bwMode="auto">
          <a:xfrm flipH="1">
            <a:off x="5029200" y="2133600"/>
            <a:ext cx="2590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97" name="Line 70"/>
          <p:cNvSpPr>
            <a:spLocks noChangeShapeType="1"/>
          </p:cNvSpPr>
          <p:nvPr/>
        </p:nvSpPr>
        <p:spPr bwMode="auto">
          <a:xfrm>
            <a:off x="7620000" y="2133600"/>
            <a:ext cx="0" cy="3581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98" name="Line 71"/>
          <p:cNvSpPr>
            <a:spLocks noChangeShapeType="1"/>
          </p:cNvSpPr>
          <p:nvPr/>
        </p:nvSpPr>
        <p:spPr bwMode="auto">
          <a:xfrm flipH="1">
            <a:off x="5257800" y="5715000"/>
            <a:ext cx="2362200" cy="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099" name="Line 72"/>
          <p:cNvSpPr>
            <a:spLocks noChangeShapeType="1"/>
          </p:cNvSpPr>
          <p:nvPr/>
        </p:nvSpPr>
        <p:spPr bwMode="auto">
          <a:xfrm flipH="1">
            <a:off x="1143000" y="1905000"/>
            <a:ext cx="15240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100" name="Line 73"/>
          <p:cNvSpPr>
            <a:spLocks noChangeShapeType="1"/>
          </p:cNvSpPr>
          <p:nvPr/>
        </p:nvSpPr>
        <p:spPr bwMode="auto">
          <a:xfrm flipH="1">
            <a:off x="3200400" y="2057400"/>
            <a:ext cx="15240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101" name="Line 74"/>
          <p:cNvSpPr>
            <a:spLocks noChangeShapeType="1"/>
          </p:cNvSpPr>
          <p:nvPr/>
        </p:nvSpPr>
        <p:spPr bwMode="auto">
          <a:xfrm flipH="1">
            <a:off x="5715000" y="2057400"/>
            <a:ext cx="15240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102" name="Line 75"/>
          <p:cNvSpPr>
            <a:spLocks noChangeShapeType="1"/>
          </p:cNvSpPr>
          <p:nvPr/>
        </p:nvSpPr>
        <p:spPr bwMode="auto">
          <a:xfrm flipH="1">
            <a:off x="2362200" y="4343400"/>
            <a:ext cx="15240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103" name="Rectangle 76"/>
          <p:cNvSpPr>
            <a:spLocks noChangeArrowheads="1"/>
          </p:cNvSpPr>
          <p:nvPr/>
        </p:nvSpPr>
        <p:spPr bwMode="auto">
          <a:xfrm>
            <a:off x="1050925" y="2011363"/>
            <a:ext cx="373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t>
            </a:r>
          </a:p>
        </p:txBody>
      </p:sp>
      <p:sp>
        <p:nvSpPr>
          <p:cNvPr id="44104" name="Rectangle 77"/>
          <p:cNvSpPr>
            <a:spLocks noChangeArrowheads="1"/>
          </p:cNvSpPr>
          <p:nvPr/>
        </p:nvSpPr>
        <p:spPr bwMode="auto">
          <a:xfrm>
            <a:off x="3108325" y="2163763"/>
            <a:ext cx="42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k</a:t>
            </a:r>
          </a:p>
        </p:txBody>
      </p:sp>
      <p:sp>
        <p:nvSpPr>
          <p:cNvPr id="44105" name="Rectangle 78"/>
          <p:cNvSpPr>
            <a:spLocks noChangeArrowheads="1"/>
          </p:cNvSpPr>
          <p:nvPr/>
        </p:nvSpPr>
        <p:spPr bwMode="auto">
          <a:xfrm>
            <a:off x="5622925" y="2163763"/>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b</a:t>
            </a:r>
          </a:p>
        </p:txBody>
      </p:sp>
      <p:sp>
        <p:nvSpPr>
          <p:cNvPr id="44106" name="Rectangle 79"/>
          <p:cNvSpPr>
            <a:spLocks noChangeArrowheads="1"/>
          </p:cNvSpPr>
          <p:nvPr/>
        </p:nvSpPr>
        <p:spPr bwMode="auto">
          <a:xfrm>
            <a:off x="2498725" y="4297363"/>
            <a:ext cx="373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t>
            </a:r>
          </a:p>
        </p:txBody>
      </p:sp>
      <p:sp>
        <p:nvSpPr>
          <p:cNvPr id="44107" name="Rectangle 80"/>
          <p:cNvSpPr>
            <a:spLocks noChangeArrowheads="1"/>
          </p:cNvSpPr>
          <p:nvPr/>
        </p:nvSpPr>
        <p:spPr bwMode="auto">
          <a:xfrm>
            <a:off x="898525" y="5821363"/>
            <a:ext cx="63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HIT</a:t>
            </a:r>
          </a:p>
        </p:txBody>
      </p:sp>
      <p:sp>
        <p:nvSpPr>
          <p:cNvPr id="44108" name="Rectangle 81"/>
          <p:cNvSpPr>
            <a:spLocks noChangeArrowheads="1"/>
          </p:cNvSpPr>
          <p:nvPr/>
        </p:nvSpPr>
        <p:spPr bwMode="auto">
          <a:xfrm>
            <a:off x="5851525" y="5897563"/>
            <a:ext cx="25606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Data Word or Byte</a:t>
            </a:r>
          </a:p>
        </p:txBody>
      </p:sp>
      <p:sp>
        <p:nvSpPr>
          <p:cNvPr id="44109" name="Line 82"/>
          <p:cNvSpPr>
            <a:spLocks noChangeShapeType="1"/>
          </p:cNvSpPr>
          <p:nvPr/>
        </p:nvSpPr>
        <p:spPr bwMode="auto">
          <a:xfrm>
            <a:off x="6781800" y="2743200"/>
            <a:ext cx="0" cy="152400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4110" name="Rectangle 83"/>
          <p:cNvSpPr>
            <a:spLocks noChangeArrowheads="1"/>
          </p:cNvSpPr>
          <p:nvPr/>
        </p:nvSpPr>
        <p:spPr bwMode="auto">
          <a:xfrm>
            <a:off x="6765925" y="3306763"/>
            <a:ext cx="7683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2</a:t>
            </a:r>
            <a:r>
              <a:rPr lang="en-US" altLang="zh-CN" sz="2000" baseline="30000">
                <a:solidFill>
                  <a:schemeClr val="tx1"/>
                </a:solidFill>
                <a:latin typeface="Verdana" charset="0"/>
                <a:ea typeface="宋体" charset="0"/>
                <a:cs typeface="宋体" charset="0"/>
              </a:rPr>
              <a:t>k</a:t>
            </a:r>
          </a:p>
          <a:p>
            <a:pPr eaLnBrk="0" hangingPunct="0">
              <a:defRPr/>
            </a:pPr>
            <a:r>
              <a:rPr lang="en-US" altLang="zh-CN" sz="2000">
                <a:solidFill>
                  <a:schemeClr val="tx1"/>
                </a:solidFill>
                <a:latin typeface="Verdana" charset="0"/>
                <a:ea typeface="宋体" charset="0"/>
                <a:cs typeface="宋体" charset="0"/>
              </a:rPr>
              <a:t>lines</a:t>
            </a:r>
          </a:p>
        </p:txBody>
      </p:sp>
    </p:spTree>
  </p:cSld>
  <p:clrMapOvr>
    <a:masterClrMapping/>
  </p:clrMapOvr>
  <p:transition spd="slow">
    <p:split orient="ver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309563" y="342900"/>
            <a:ext cx="8624887" cy="862013"/>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800" smtClean="0">
                <a:ea typeface="宋体" pitchFamily="2" charset="-122"/>
              </a:rPr>
              <a:t>2-Way Set-Associative Cache</a:t>
            </a:r>
          </a:p>
        </p:txBody>
      </p:sp>
      <p:sp>
        <p:nvSpPr>
          <p:cNvPr id="45059" name="Line 3"/>
          <p:cNvSpPr>
            <a:spLocks noChangeShapeType="1"/>
          </p:cNvSpPr>
          <p:nvPr/>
        </p:nvSpPr>
        <p:spPr bwMode="auto">
          <a:xfrm>
            <a:off x="6324600" y="4800600"/>
            <a:ext cx="381000" cy="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60" name="Line 4"/>
          <p:cNvSpPr>
            <a:spLocks noChangeShapeType="1"/>
          </p:cNvSpPr>
          <p:nvPr/>
        </p:nvSpPr>
        <p:spPr bwMode="auto">
          <a:xfrm>
            <a:off x="6324600" y="5029200"/>
            <a:ext cx="381000" cy="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61" name="Line 5"/>
          <p:cNvSpPr>
            <a:spLocks noChangeShapeType="1"/>
          </p:cNvSpPr>
          <p:nvPr/>
        </p:nvSpPr>
        <p:spPr bwMode="auto">
          <a:xfrm>
            <a:off x="6324600" y="5257800"/>
            <a:ext cx="381000" cy="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62" name="Line 6"/>
          <p:cNvSpPr>
            <a:spLocks noChangeShapeType="1"/>
          </p:cNvSpPr>
          <p:nvPr/>
        </p:nvSpPr>
        <p:spPr bwMode="auto">
          <a:xfrm>
            <a:off x="6324600" y="5486400"/>
            <a:ext cx="381000" cy="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63" name="Line 7"/>
          <p:cNvSpPr>
            <a:spLocks noChangeShapeType="1"/>
          </p:cNvSpPr>
          <p:nvPr/>
        </p:nvSpPr>
        <p:spPr bwMode="auto">
          <a:xfrm>
            <a:off x="2286000" y="5181600"/>
            <a:ext cx="0"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64" name="Line 8"/>
          <p:cNvSpPr>
            <a:spLocks noChangeShapeType="1"/>
          </p:cNvSpPr>
          <p:nvPr/>
        </p:nvSpPr>
        <p:spPr bwMode="auto">
          <a:xfrm flipH="1">
            <a:off x="6934200" y="5105400"/>
            <a:ext cx="381000" cy="0"/>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65" name="Rectangle 9" descr="Large confetti"/>
          <p:cNvSpPr>
            <a:spLocks noChangeArrowheads="1"/>
          </p:cNvSpPr>
          <p:nvPr/>
        </p:nvSpPr>
        <p:spPr bwMode="auto">
          <a:xfrm>
            <a:off x="1606550" y="3435350"/>
            <a:ext cx="2349500" cy="292100"/>
          </a:xfrm>
          <a:prstGeom prst="rect">
            <a:avLst/>
          </a:prstGeom>
          <a:pattFill prst="lgConfetti">
            <a:fgClr>
              <a:schemeClr val="hlink"/>
            </a:fgClr>
            <a:bgClr>
              <a:srgbClr val="FFFFFF"/>
            </a:bgClr>
          </a:patt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66" name="Rectangle 10"/>
          <p:cNvSpPr>
            <a:spLocks noChangeArrowheads="1"/>
          </p:cNvSpPr>
          <p:nvPr/>
        </p:nvSpPr>
        <p:spPr bwMode="auto">
          <a:xfrm>
            <a:off x="1612900" y="2832100"/>
            <a:ext cx="2336800" cy="1193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67" name="Line 11"/>
          <p:cNvSpPr>
            <a:spLocks noChangeShapeType="1"/>
          </p:cNvSpPr>
          <p:nvPr/>
        </p:nvSpPr>
        <p:spPr bwMode="auto">
          <a:xfrm>
            <a:off x="1600200" y="3124200"/>
            <a:ext cx="23622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68" name="Line 12"/>
          <p:cNvSpPr>
            <a:spLocks noChangeShapeType="1"/>
          </p:cNvSpPr>
          <p:nvPr/>
        </p:nvSpPr>
        <p:spPr bwMode="auto">
          <a:xfrm>
            <a:off x="1600200" y="3429000"/>
            <a:ext cx="23622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69" name="Line 13"/>
          <p:cNvSpPr>
            <a:spLocks noChangeShapeType="1"/>
          </p:cNvSpPr>
          <p:nvPr/>
        </p:nvSpPr>
        <p:spPr bwMode="auto">
          <a:xfrm>
            <a:off x="1600200" y="3733800"/>
            <a:ext cx="23622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70" name="Line 14"/>
          <p:cNvSpPr>
            <a:spLocks noChangeShapeType="1"/>
          </p:cNvSpPr>
          <p:nvPr/>
        </p:nvSpPr>
        <p:spPr bwMode="auto">
          <a:xfrm>
            <a:off x="2590800" y="2667000"/>
            <a:ext cx="0" cy="1371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71" name="Line 15"/>
          <p:cNvSpPr>
            <a:spLocks noChangeShapeType="1"/>
          </p:cNvSpPr>
          <p:nvPr/>
        </p:nvSpPr>
        <p:spPr bwMode="auto">
          <a:xfrm>
            <a:off x="1905000" y="2667000"/>
            <a:ext cx="0" cy="1371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72" name="Rectangle 16"/>
          <p:cNvSpPr>
            <a:spLocks noChangeArrowheads="1"/>
          </p:cNvSpPr>
          <p:nvPr/>
        </p:nvSpPr>
        <p:spPr bwMode="auto">
          <a:xfrm>
            <a:off x="1736725" y="2468563"/>
            <a:ext cx="83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Tag</a:t>
            </a:r>
          </a:p>
        </p:txBody>
      </p:sp>
      <p:sp>
        <p:nvSpPr>
          <p:cNvPr id="45073" name="Rectangle 17"/>
          <p:cNvSpPr>
            <a:spLocks noChangeArrowheads="1"/>
          </p:cNvSpPr>
          <p:nvPr/>
        </p:nvSpPr>
        <p:spPr bwMode="auto">
          <a:xfrm>
            <a:off x="2574925" y="2468563"/>
            <a:ext cx="1555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Data Block</a:t>
            </a:r>
          </a:p>
        </p:txBody>
      </p:sp>
      <p:sp>
        <p:nvSpPr>
          <p:cNvPr id="45074" name="Rectangle 18"/>
          <p:cNvSpPr>
            <a:spLocks noChangeArrowheads="1"/>
          </p:cNvSpPr>
          <p:nvPr/>
        </p:nvSpPr>
        <p:spPr bwMode="auto">
          <a:xfrm>
            <a:off x="1431925" y="2468563"/>
            <a:ext cx="536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V</a:t>
            </a:r>
          </a:p>
        </p:txBody>
      </p:sp>
      <p:sp>
        <p:nvSpPr>
          <p:cNvPr id="45075" name="Rectangle 19"/>
          <p:cNvSpPr>
            <a:spLocks noChangeArrowheads="1"/>
          </p:cNvSpPr>
          <p:nvPr/>
        </p:nvSpPr>
        <p:spPr bwMode="auto">
          <a:xfrm>
            <a:off x="1003300" y="1308100"/>
            <a:ext cx="4241800"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nvGrpSpPr>
          <p:cNvPr id="46100" name="Group 20"/>
          <p:cNvGrpSpPr>
            <a:grpSpLocks/>
          </p:cNvGrpSpPr>
          <p:nvPr/>
        </p:nvGrpSpPr>
        <p:grpSpPr bwMode="auto">
          <a:xfrm>
            <a:off x="2436813" y="5416550"/>
            <a:ext cx="473075" cy="327025"/>
            <a:chOff x="1535" y="3412"/>
            <a:chExt cx="298" cy="206"/>
          </a:xfrm>
        </p:grpSpPr>
        <p:sp>
          <p:nvSpPr>
            <p:cNvPr id="45178" name="Line 21"/>
            <p:cNvSpPr>
              <a:spLocks noChangeShapeType="1"/>
            </p:cNvSpPr>
            <p:nvPr/>
          </p:nvSpPr>
          <p:spPr bwMode="auto">
            <a:xfrm>
              <a:off x="1535" y="3413"/>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79" name="Line 22"/>
            <p:cNvSpPr>
              <a:spLocks noChangeShapeType="1"/>
            </p:cNvSpPr>
            <p:nvPr/>
          </p:nvSpPr>
          <p:spPr bwMode="auto">
            <a:xfrm>
              <a:off x="1535" y="3615"/>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80" name="Line 23"/>
            <p:cNvSpPr>
              <a:spLocks noChangeShapeType="1"/>
            </p:cNvSpPr>
            <p:nvPr/>
          </p:nvSpPr>
          <p:spPr bwMode="auto">
            <a:xfrm>
              <a:off x="1537" y="3412"/>
              <a:ext cx="0" cy="20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05" name="Arc 24"/>
            <p:cNvSpPr>
              <a:spLocks/>
            </p:cNvSpPr>
            <p:nvPr/>
          </p:nvSpPr>
          <p:spPr bwMode="auto">
            <a:xfrm>
              <a:off x="1738" y="3413"/>
              <a:ext cx="94" cy="106"/>
            </a:xfrm>
            <a:custGeom>
              <a:avLst/>
              <a:gdLst>
                <a:gd name="T0" fmla="*/ 0 w 21599"/>
                <a:gd name="T1" fmla="*/ 0 h 21600"/>
                <a:gd name="T2" fmla="*/ 0 w 21599"/>
                <a:gd name="T3" fmla="*/ 0 h 21600"/>
                <a:gd name="T4" fmla="*/ 0 w 21599"/>
                <a:gd name="T5" fmla="*/ 0 h 21600"/>
                <a:gd name="T6" fmla="*/ 0 60000 65536"/>
                <a:gd name="T7" fmla="*/ 0 60000 65536"/>
                <a:gd name="T8" fmla="*/ 0 60000 65536"/>
              </a:gdLst>
              <a:ahLst/>
              <a:cxnLst>
                <a:cxn ang="T6">
                  <a:pos x="T0" y="T1"/>
                </a:cxn>
                <a:cxn ang="T7">
                  <a:pos x="T2" y="T3"/>
                </a:cxn>
                <a:cxn ang="T8">
                  <a:pos x="T4" y="T5"/>
                </a:cxn>
              </a:cxnLst>
              <a:rect l="0" t="0" r="r" b="b"/>
              <a:pathLst>
                <a:path w="21599" h="21600" fill="none" extrusionOk="0">
                  <a:moveTo>
                    <a:pt x="-1" y="0"/>
                  </a:moveTo>
                  <a:cubicBezTo>
                    <a:pt x="11849" y="0"/>
                    <a:pt x="21486" y="9546"/>
                    <a:pt x="21599" y="21394"/>
                  </a:cubicBezTo>
                </a:path>
                <a:path w="21599" h="21600" stroke="0" extrusionOk="0">
                  <a:moveTo>
                    <a:pt x="-1" y="0"/>
                  </a:moveTo>
                  <a:cubicBezTo>
                    <a:pt x="11849" y="0"/>
                    <a:pt x="21486" y="9546"/>
                    <a:pt x="21599" y="21394"/>
                  </a:cubicBezTo>
                  <a:lnTo>
                    <a:pt x="0" y="21600"/>
                  </a:lnTo>
                  <a:lnTo>
                    <a:pt x="-1"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206" name="Arc 25"/>
            <p:cNvSpPr>
              <a:spLocks/>
            </p:cNvSpPr>
            <p:nvPr/>
          </p:nvSpPr>
          <p:spPr bwMode="auto">
            <a:xfrm>
              <a:off x="1739" y="3511"/>
              <a:ext cx="94" cy="107"/>
            </a:xfrm>
            <a:custGeom>
              <a:avLst/>
              <a:gdLst>
                <a:gd name="T0" fmla="*/ 0 w 21600"/>
                <a:gd name="T1" fmla="*/ 0 h 21805"/>
                <a:gd name="T2" fmla="*/ 0 w 21600"/>
                <a:gd name="T3" fmla="*/ 0 h 21805"/>
                <a:gd name="T4" fmla="*/ 0 w 21600"/>
                <a:gd name="T5" fmla="*/ 0 h 21805"/>
                <a:gd name="T6" fmla="*/ 0 60000 65536"/>
                <a:gd name="T7" fmla="*/ 0 60000 65536"/>
                <a:gd name="T8" fmla="*/ 0 60000 65536"/>
              </a:gdLst>
              <a:ahLst/>
              <a:cxnLst>
                <a:cxn ang="T6">
                  <a:pos x="T0" y="T1"/>
                </a:cxn>
                <a:cxn ang="T7">
                  <a:pos x="T2" y="T3"/>
                </a:cxn>
                <a:cxn ang="T8">
                  <a:pos x="T4" y="T5"/>
                </a:cxn>
              </a:cxnLst>
              <a:rect l="0" t="0" r="r" b="b"/>
              <a:pathLst>
                <a:path w="21600" h="21805" fill="none" extrusionOk="0">
                  <a:moveTo>
                    <a:pt x="21599" y="-1"/>
                  </a:moveTo>
                  <a:cubicBezTo>
                    <a:pt x="21599" y="68"/>
                    <a:pt x="21600" y="136"/>
                    <a:pt x="21600" y="205"/>
                  </a:cubicBezTo>
                  <a:cubicBezTo>
                    <a:pt x="21600" y="12134"/>
                    <a:pt x="11929" y="21804"/>
                    <a:pt x="0" y="21805"/>
                  </a:cubicBezTo>
                </a:path>
                <a:path w="21600" h="21805" stroke="0" extrusionOk="0">
                  <a:moveTo>
                    <a:pt x="21599" y="-1"/>
                  </a:moveTo>
                  <a:cubicBezTo>
                    <a:pt x="21599" y="68"/>
                    <a:pt x="21600" y="136"/>
                    <a:pt x="21600" y="205"/>
                  </a:cubicBezTo>
                  <a:cubicBezTo>
                    <a:pt x="21600" y="12134"/>
                    <a:pt x="11929" y="21804"/>
                    <a:pt x="0" y="21805"/>
                  </a:cubicBezTo>
                  <a:lnTo>
                    <a:pt x="0" y="205"/>
                  </a:lnTo>
                  <a:lnTo>
                    <a:pt x="21599" y="-1"/>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77" name="Oval 26"/>
          <p:cNvSpPr>
            <a:spLocks noChangeArrowheads="1"/>
          </p:cNvSpPr>
          <p:nvPr/>
        </p:nvSpPr>
        <p:spPr bwMode="auto">
          <a:xfrm>
            <a:off x="2020888" y="4737100"/>
            <a:ext cx="508000" cy="508000"/>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78" name="Rectangle 27"/>
          <p:cNvSpPr>
            <a:spLocks noChangeArrowheads="1"/>
          </p:cNvSpPr>
          <p:nvPr/>
        </p:nvSpPr>
        <p:spPr bwMode="auto">
          <a:xfrm>
            <a:off x="2054225" y="4792663"/>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a:t>
            </a:r>
          </a:p>
        </p:txBody>
      </p:sp>
      <p:sp>
        <p:nvSpPr>
          <p:cNvPr id="45079" name="Rectangle 28"/>
          <p:cNvSpPr>
            <a:spLocks noChangeArrowheads="1"/>
          </p:cNvSpPr>
          <p:nvPr/>
        </p:nvSpPr>
        <p:spPr bwMode="auto">
          <a:xfrm>
            <a:off x="4479925" y="1293813"/>
            <a:ext cx="7937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a:solidFill>
                  <a:schemeClr val="tx1"/>
                </a:solidFill>
                <a:latin typeface="Verdana" charset="0"/>
                <a:ea typeface="宋体" charset="0"/>
                <a:cs typeface="宋体" charset="0"/>
              </a:rPr>
              <a:t>Block</a:t>
            </a:r>
          </a:p>
          <a:p>
            <a:pPr eaLnBrk="0" hangingPunct="0">
              <a:defRPr/>
            </a:pPr>
            <a:r>
              <a:rPr lang="en-US" altLang="zh-CN">
                <a:solidFill>
                  <a:schemeClr val="tx1"/>
                </a:solidFill>
                <a:latin typeface="Verdana" charset="0"/>
                <a:ea typeface="宋体" charset="0"/>
                <a:cs typeface="宋体" charset="0"/>
              </a:rPr>
              <a:t>Offset</a:t>
            </a:r>
          </a:p>
        </p:txBody>
      </p:sp>
      <p:sp>
        <p:nvSpPr>
          <p:cNvPr id="45080" name="Line 29"/>
          <p:cNvSpPr>
            <a:spLocks noChangeShapeType="1"/>
          </p:cNvSpPr>
          <p:nvPr/>
        </p:nvSpPr>
        <p:spPr bwMode="auto">
          <a:xfrm>
            <a:off x="4495800" y="1295400"/>
            <a:ext cx="0" cy="533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81" name="Line 30"/>
          <p:cNvSpPr>
            <a:spLocks noChangeShapeType="1"/>
          </p:cNvSpPr>
          <p:nvPr/>
        </p:nvSpPr>
        <p:spPr bwMode="auto">
          <a:xfrm>
            <a:off x="2362200" y="1295400"/>
            <a:ext cx="0" cy="533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82" name="Rectangle 31"/>
          <p:cNvSpPr>
            <a:spLocks noChangeArrowheads="1"/>
          </p:cNvSpPr>
          <p:nvPr/>
        </p:nvSpPr>
        <p:spPr bwMode="auto">
          <a:xfrm>
            <a:off x="1127125" y="1325563"/>
            <a:ext cx="83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Tag</a:t>
            </a:r>
          </a:p>
        </p:txBody>
      </p:sp>
      <p:sp>
        <p:nvSpPr>
          <p:cNvPr id="45083" name="Rectangle 32"/>
          <p:cNvSpPr>
            <a:spLocks noChangeArrowheads="1"/>
          </p:cNvSpPr>
          <p:nvPr/>
        </p:nvSpPr>
        <p:spPr bwMode="auto">
          <a:xfrm>
            <a:off x="2955925" y="1325563"/>
            <a:ext cx="911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Index</a:t>
            </a:r>
          </a:p>
        </p:txBody>
      </p:sp>
      <p:sp>
        <p:nvSpPr>
          <p:cNvPr id="45084" name="Line 33"/>
          <p:cNvSpPr>
            <a:spLocks noChangeShapeType="1"/>
          </p:cNvSpPr>
          <p:nvPr/>
        </p:nvSpPr>
        <p:spPr bwMode="auto">
          <a:xfrm>
            <a:off x="1752600" y="3581400"/>
            <a:ext cx="0" cy="8382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85" name="Line 34"/>
          <p:cNvSpPr>
            <a:spLocks noChangeShapeType="1"/>
          </p:cNvSpPr>
          <p:nvPr/>
        </p:nvSpPr>
        <p:spPr bwMode="auto">
          <a:xfrm>
            <a:off x="2286000" y="3581400"/>
            <a:ext cx="0" cy="8382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86" name="Line 35"/>
          <p:cNvSpPr>
            <a:spLocks noChangeShapeType="1"/>
          </p:cNvSpPr>
          <p:nvPr/>
        </p:nvSpPr>
        <p:spPr bwMode="auto">
          <a:xfrm>
            <a:off x="3252788" y="5627688"/>
            <a:ext cx="0" cy="304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87" name="Line 36"/>
          <p:cNvSpPr>
            <a:spLocks noChangeShapeType="1"/>
          </p:cNvSpPr>
          <p:nvPr/>
        </p:nvSpPr>
        <p:spPr bwMode="auto">
          <a:xfrm flipH="1">
            <a:off x="1752600" y="5638800"/>
            <a:ext cx="685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88" name="Line 37"/>
          <p:cNvSpPr>
            <a:spLocks noChangeShapeType="1"/>
          </p:cNvSpPr>
          <p:nvPr/>
        </p:nvSpPr>
        <p:spPr bwMode="auto">
          <a:xfrm>
            <a:off x="3429000" y="1828800"/>
            <a:ext cx="0"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89" name="Line 38"/>
          <p:cNvSpPr>
            <a:spLocks noChangeShapeType="1"/>
          </p:cNvSpPr>
          <p:nvPr/>
        </p:nvSpPr>
        <p:spPr bwMode="auto">
          <a:xfrm flipH="1">
            <a:off x="1371600" y="2133600"/>
            <a:ext cx="20574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90" name="Line 39"/>
          <p:cNvSpPr>
            <a:spLocks noChangeShapeType="1"/>
          </p:cNvSpPr>
          <p:nvPr/>
        </p:nvSpPr>
        <p:spPr bwMode="auto">
          <a:xfrm>
            <a:off x="1600200" y="1828800"/>
            <a:ext cx="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91" name="Line 40"/>
          <p:cNvSpPr>
            <a:spLocks noChangeShapeType="1"/>
          </p:cNvSpPr>
          <p:nvPr/>
        </p:nvSpPr>
        <p:spPr bwMode="auto">
          <a:xfrm>
            <a:off x="1371600" y="2133600"/>
            <a:ext cx="0" cy="1447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92" name="Line 41"/>
          <p:cNvSpPr>
            <a:spLocks noChangeShapeType="1"/>
          </p:cNvSpPr>
          <p:nvPr/>
        </p:nvSpPr>
        <p:spPr bwMode="auto">
          <a:xfrm flipH="1">
            <a:off x="1371600" y="3581400"/>
            <a:ext cx="2286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93" name="Line 42"/>
          <p:cNvSpPr>
            <a:spLocks noChangeShapeType="1"/>
          </p:cNvSpPr>
          <p:nvPr/>
        </p:nvSpPr>
        <p:spPr bwMode="auto">
          <a:xfrm flipH="1">
            <a:off x="990600" y="1981200"/>
            <a:ext cx="609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94" name="Line 43"/>
          <p:cNvSpPr>
            <a:spLocks noChangeShapeType="1"/>
          </p:cNvSpPr>
          <p:nvPr/>
        </p:nvSpPr>
        <p:spPr bwMode="auto">
          <a:xfrm>
            <a:off x="990600" y="1981200"/>
            <a:ext cx="0" cy="2971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95" name="Line 44"/>
          <p:cNvSpPr>
            <a:spLocks noChangeShapeType="1"/>
          </p:cNvSpPr>
          <p:nvPr/>
        </p:nvSpPr>
        <p:spPr bwMode="auto">
          <a:xfrm flipH="1">
            <a:off x="990600" y="4953000"/>
            <a:ext cx="685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96" name="Line 45"/>
          <p:cNvSpPr>
            <a:spLocks noChangeShapeType="1"/>
          </p:cNvSpPr>
          <p:nvPr/>
        </p:nvSpPr>
        <p:spPr bwMode="auto">
          <a:xfrm flipH="1">
            <a:off x="1600200" y="4953000"/>
            <a:ext cx="3810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97" name="Oval 46"/>
          <p:cNvSpPr>
            <a:spLocks noChangeArrowheads="1"/>
          </p:cNvSpPr>
          <p:nvPr/>
        </p:nvSpPr>
        <p:spPr bwMode="auto">
          <a:xfrm>
            <a:off x="1722438" y="35480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98" name="Oval 47"/>
          <p:cNvSpPr>
            <a:spLocks noChangeArrowheads="1"/>
          </p:cNvSpPr>
          <p:nvPr/>
        </p:nvSpPr>
        <p:spPr bwMode="auto">
          <a:xfrm>
            <a:off x="2257425" y="35480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099" name="Oval 48"/>
          <p:cNvSpPr>
            <a:spLocks noChangeArrowheads="1"/>
          </p:cNvSpPr>
          <p:nvPr/>
        </p:nvSpPr>
        <p:spPr bwMode="auto">
          <a:xfrm>
            <a:off x="3241675" y="35480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00" name="Line 49"/>
          <p:cNvSpPr>
            <a:spLocks noChangeShapeType="1"/>
          </p:cNvSpPr>
          <p:nvPr/>
        </p:nvSpPr>
        <p:spPr bwMode="auto">
          <a:xfrm>
            <a:off x="1752600" y="5029200"/>
            <a:ext cx="0" cy="609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01" name="Line 50"/>
          <p:cNvSpPr>
            <a:spLocks noChangeShapeType="1"/>
          </p:cNvSpPr>
          <p:nvPr/>
        </p:nvSpPr>
        <p:spPr bwMode="auto">
          <a:xfrm flipH="1">
            <a:off x="5257800" y="1524000"/>
            <a:ext cx="16002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02" name="Line 51"/>
          <p:cNvSpPr>
            <a:spLocks noChangeShapeType="1"/>
          </p:cNvSpPr>
          <p:nvPr/>
        </p:nvSpPr>
        <p:spPr bwMode="auto">
          <a:xfrm flipH="1">
            <a:off x="1066800" y="1905000"/>
            <a:ext cx="15240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03" name="Line 52"/>
          <p:cNvSpPr>
            <a:spLocks noChangeShapeType="1"/>
          </p:cNvSpPr>
          <p:nvPr/>
        </p:nvSpPr>
        <p:spPr bwMode="auto">
          <a:xfrm flipH="1">
            <a:off x="2590800" y="2057400"/>
            <a:ext cx="15240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04" name="Line 53"/>
          <p:cNvSpPr>
            <a:spLocks noChangeShapeType="1"/>
          </p:cNvSpPr>
          <p:nvPr/>
        </p:nvSpPr>
        <p:spPr bwMode="auto">
          <a:xfrm flipH="1">
            <a:off x="5562600" y="1447800"/>
            <a:ext cx="15240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05" name="Rectangle 54"/>
          <p:cNvSpPr>
            <a:spLocks noChangeArrowheads="1"/>
          </p:cNvSpPr>
          <p:nvPr/>
        </p:nvSpPr>
        <p:spPr bwMode="auto">
          <a:xfrm>
            <a:off x="974725" y="2011363"/>
            <a:ext cx="373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t>
            </a:r>
          </a:p>
        </p:txBody>
      </p:sp>
      <p:sp>
        <p:nvSpPr>
          <p:cNvPr id="45106" name="Rectangle 55"/>
          <p:cNvSpPr>
            <a:spLocks noChangeArrowheads="1"/>
          </p:cNvSpPr>
          <p:nvPr/>
        </p:nvSpPr>
        <p:spPr bwMode="auto">
          <a:xfrm>
            <a:off x="2574925" y="2163763"/>
            <a:ext cx="42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k</a:t>
            </a:r>
          </a:p>
        </p:txBody>
      </p:sp>
      <p:sp>
        <p:nvSpPr>
          <p:cNvPr id="45107" name="Rectangle 56"/>
          <p:cNvSpPr>
            <a:spLocks noChangeArrowheads="1"/>
          </p:cNvSpPr>
          <p:nvPr/>
        </p:nvSpPr>
        <p:spPr bwMode="auto">
          <a:xfrm>
            <a:off x="5470525" y="1554163"/>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b</a:t>
            </a:r>
          </a:p>
        </p:txBody>
      </p:sp>
      <p:sp>
        <p:nvSpPr>
          <p:cNvPr id="45108" name="Rectangle 57"/>
          <p:cNvSpPr>
            <a:spLocks noChangeArrowheads="1"/>
          </p:cNvSpPr>
          <p:nvPr/>
        </p:nvSpPr>
        <p:spPr bwMode="auto">
          <a:xfrm>
            <a:off x="7615238" y="6049963"/>
            <a:ext cx="63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HIT</a:t>
            </a:r>
          </a:p>
        </p:txBody>
      </p:sp>
      <p:sp>
        <p:nvSpPr>
          <p:cNvPr id="45109" name="Line 58"/>
          <p:cNvSpPr>
            <a:spLocks noChangeShapeType="1"/>
          </p:cNvSpPr>
          <p:nvPr/>
        </p:nvSpPr>
        <p:spPr bwMode="auto">
          <a:xfrm flipH="1">
            <a:off x="990600" y="4495800"/>
            <a:ext cx="31242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10" name="Line 59"/>
          <p:cNvSpPr>
            <a:spLocks noChangeShapeType="1"/>
          </p:cNvSpPr>
          <p:nvPr/>
        </p:nvSpPr>
        <p:spPr bwMode="auto">
          <a:xfrm>
            <a:off x="4114800" y="4495800"/>
            <a:ext cx="0" cy="4572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11" name="Rectangle 60" descr="Large confetti"/>
          <p:cNvSpPr>
            <a:spLocks noChangeArrowheads="1"/>
          </p:cNvSpPr>
          <p:nvPr/>
        </p:nvSpPr>
        <p:spPr bwMode="auto">
          <a:xfrm>
            <a:off x="4273550" y="3435350"/>
            <a:ext cx="2349500" cy="292100"/>
          </a:xfrm>
          <a:prstGeom prst="rect">
            <a:avLst/>
          </a:prstGeom>
          <a:pattFill prst="lgConfetti">
            <a:fgClr>
              <a:schemeClr val="hlink"/>
            </a:fgClr>
            <a:bgClr>
              <a:srgbClr val="FFFFFF"/>
            </a:bgClr>
          </a:patt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12" name="Rectangle 61"/>
          <p:cNvSpPr>
            <a:spLocks noChangeArrowheads="1"/>
          </p:cNvSpPr>
          <p:nvPr/>
        </p:nvSpPr>
        <p:spPr bwMode="auto">
          <a:xfrm>
            <a:off x="4279900" y="2832100"/>
            <a:ext cx="2336800" cy="1193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13" name="Line 62"/>
          <p:cNvSpPr>
            <a:spLocks noChangeShapeType="1"/>
          </p:cNvSpPr>
          <p:nvPr/>
        </p:nvSpPr>
        <p:spPr bwMode="auto">
          <a:xfrm>
            <a:off x="4267200" y="3124200"/>
            <a:ext cx="23622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14" name="Line 63"/>
          <p:cNvSpPr>
            <a:spLocks noChangeShapeType="1"/>
          </p:cNvSpPr>
          <p:nvPr/>
        </p:nvSpPr>
        <p:spPr bwMode="auto">
          <a:xfrm>
            <a:off x="4267200" y="3429000"/>
            <a:ext cx="23622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15" name="Line 64"/>
          <p:cNvSpPr>
            <a:spLocks noChangeShapeType="1"/>
          </p:cNvSpPr>
          <p:nvPr/>
        </p:nvSpPr>
        <p:spPr bwMode="auto">
          <a:xfrm>
            <a:off x="4267200" y="3733800"/>
            <a:ext cx="23622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16" name="Line 65"/>
          <p:cNvSpPr>
            <a:spLocks noChangeShapeType="1"/>
          </p:cNvSpPr>
          <p:nvPr/>
        </p:nvSpPr>
        <p:spPr bwMode="auto">
          <a:xfrm>
            <a:off x="5257800" y="2667000"/>
            <a:ext cx="0" cy="1371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17" name="Rectangle 66"/>
          <p:cNvSpPr>
            <a:spLocks noChangeArrowheads="1"/>
          </p:cNvSpPr>
          <p:nvPr/>
        </p:nvSpPr>
        <p:spPr bwMode="auto">
          <a:xfrm>
            <a:off x="4708525" y="3351213"/>
            <a:ext cx="255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a:solidFill>
                  <a:schemeClr val="tx1"/>
                </a:solidFill>
                <a:latin typeface="Verdana" charset="0"/>
                <a:ea typeface="宋体" charset="0"/>
                <a:cs typeface="宋体" charset="0"/>
              </a:rPr>
              <a:t> </a:t>
            </a:r>
          </a:p>
        </p:txBody>
      </p:sp>
      <p:sp>
        <p:nvSpPr>
          <p:cNvPr id="45118" name="Line 67"/>
          <p:cNvSpPr>
            <a:spLocks noChangeShapeType="1"/>
          </p:cNvSpPr>
          <p:nvPr/>
        </p:nvSpPr>
        <p:spPr bwMode="auto">
          <a:xfrm>
            <a:off x="4572000" y="2667000"/>
            <a:ext cx="0" cy="1371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19" name="Rectangle 68"/>
          <p:cNvSpPr>
            <a:spLocks noChangeArrowheads="1"/>
          </p:cNvSpPr>
          <p:nvPr/>
        </p:nvSpPr>
        <p:spPr bwMode="auto">
          <a:xfrm>
            <a:off x="4403725" y="2468563"/>
            <a:ext cx="83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Tag</a:t>
            </a:r>
          </a:p>
        </p:txBody>
      </p:sp>
      <p:sp>
        <p:nvSpPr>
          <p:cNvPr id="45120" name="Rectangle 69"/>
          <p:cNvSpPr>
            <a:spLocks noChangeArrowheads="1"/>
          </p:cNvSpPr>
          <p:nvPr/>
        </p:nvSpPr>
        <p:spPr bwMode="auto">
          <a:xfrm>
            <a:off x="5241925" y="2468563"/>
            <a:ext cx="1555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Data Block</a:t>
            </a:r>
          </a:p>
        </p:txBody>
      </p:sp>
      <p:sp>
        <p:nvSpPr>
          <p:cNvPr id="45121" name="Oval 70"/>
          <p:cNvSpPr>
            <a:spLocks noChangeArrowheads="1"/>
          </p:cNvSpPr>
          <p:nvPr/>
        </p:nvSpPr>
        <p:spPr bwMode="auto">
          <a:xfrm>
            <a:off x="4389438" y="35480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22" name="Oval 71"/>
          <p:cNvSpPr>
            <a:spLocks noChangeArrowheads="1"/>
          </p:cNvSpPr>
          <p:nvPr/>
        </p:nvSpPr>
        <p:spPr bwMode="auto">
          <a:xfrm>
            <a:off x="4911725" y="35480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23" name="Oval 72"/>
          <p:cNvSpPr>
            <a:spLocks noChangeArrowheads="1"/>
          </p:cNvSpPr>
          <p:nvPr/>
        </p:nvSpPr>
        <p:spPr bwMode="auto">
          <a:xfrm>
            <a:off x="5905500" y="35480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24" name="Rectangle 73"/>
          <p:cNvSpPr>
            <a:spLocks noChangeArrowheads="1"/>
          </p:cNvSpPr>
          <p:nvPr/>
        </p:nvSpPr>
        <p:spPr bwMode="auto">
          <a:xfrm>
            <a:off x="4098925" y="2468563"/>
            <a:ext cx="536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V</a:t>
            </a:r>
          </a:p>
        </p:txBody>
      </p:sp>
      <p:sp>
        <p:nvSpPr>
          <p:cNvPr id="45125" name="Line 74"/>
          <p:cNvSpPr>
            <a:spLocks noChangeShapeType="1"/>
          </p:cNvSpPr>
          <p:nvPr/>
        </p:nvSpPr>
        <p:spPr bwMode="auto">
          <a:xfrm>
            <a:off x="4419600" y="3581400"/>
            <a:ext cx="0" cy="685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26" name="Line 75"/>
          <p:cNvSpPr>
            <a:spLocks noChangeShapeType="1"/>
          </p:cNvSpPr>
          <p:nvPr/>
        </p:nvSpPr>
        <p:spPr bwMode="auto">
          <a:xfrm>
            <a:off x="4953000" y="3581400"/>
            <a:ext cx="0" cy="685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27" name="Line 76"/>
          <p:cNvSpPr>
            <a:spLocks noChangeShapeType="1"/>
          </p:cNvSpPr>
          <p:nvPr/>
        </p:nvSpPr>
        <p:spPr bwMode="auto">
          <a:xfrm>
            <a:off x="3276600" y="3581400"/>
            <a:ext cx="0" cy="1828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28" name="Line 77"/>
          <p:cNvSpPr>
            <a:spLocks noChangeShapeType="1"/>
          </p:cNvSpPr>
          <p:nvPr/>
        </p:nvSpPr>
        <p:spPr bwMode="auto">
          <a:xfrm>
            <a:off x="5943600" y="3581400"/>
            <a:ext cx="0" cy="1828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29" name="Line 78"/>
          <p:cNvSpPr>
            <a:spLocks noChangeShapeType="1"/>
          </p:cNvSpPr>
          <p:nvPr/>
        </p:nvSpPr>
        <p:spPr bwMode="auto">
          <a:xfrm flipH="1">
            <a:off x="3124200" y="5943600"/>
            <a:ext cx="3200400" cy="0"/>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54" name="AutoShape 79"/>
          <p:cNvSpPr>
            <a:spLocks noChangeArrowheads="1"/>
          </p:cNvSpPr>
          <p:nvPr/>
        </p:nvSpPr>
        <p:spPr bwMode="auto">
          <a:xfrm rot="5400000" flipV="1">
            <a:off x="6261101" y="4967287"/>
            <a:ext cx="1117600" cy="2762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31" name="Line 80"/>
          <p:cNvSpPr>
            <a:spLocks noChangeShapeType="1"/>
          </p:cNvSpPr>
          <p:nvPr/>
        </p:nvSpPr>
        <p:spPr bwMode="auto">
          <a:xfrm>
            <a:off x="6858000" y="1524000"/>
            <a:ext cx="0" cy="32004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32" name="Rectangle 81"/>
          <p:cNvSpPr>
            <a:spLocks noChangeArrowheads="1"/>
          </p:cNvSpPr>
          <p:nvPr/>
        </p:nvSpPr>
        <p:spPr bwMode="auto">
          <a:xfrm>
            <a:off x="7299325" y="4678363"/>
            <a:ext cx="11112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Data</a:t>
            </a:r>
          </a:p>
          <a:p>
            <a:pPr eaLnBrk="0" hangingPunct="0">
              <a:defRPr/>
            </a:pPr>
            <a:r>
              <a:rPr lang="en-US" altLang="zh-CN" sz="2000">
                <a:solidFill>
                  <a:schemeClr val="tx1"/>
                </a:solidFill>
                <a:latin typeface="Verdana" charset="0"/>
                <a:ea typeface="宋体" charset="0"/>
                <a:cs typeface="宋体" charset="0"/>
              </a:rPr>
              <a:t>Word</a:t>
            </a:r>
          </a:p>
          <a:p>
            <a:pPr eaLnBrk="0" hangingPunct="0">
              <a:defRPr/>
            </a:pPr>
            <a:r>
              <a:rPr lang="en-US" altLang="zh-CN" sz="2000">
                <a:solidFill>
                  <a:schemeClr val="tx1"/>
                </a:solidFill>
                <a:latin typeface="Verdana" charset="0"/>
                <a:ea typeface="宋体" charset="0"/>
                <a:cs typeface="宋体" charset="0"/>
              </a:rPr>
              <a:t>or Byte</a:t>
            </a:r>
          </a:p>
        </p:txBody>
      </p:sp>
      <p:sp>
        <p:nvSpPr>
          <p:cNvPr id="45133" name="Line 82"/>
          <p:cNvSpPr>
            <a:spLocks noChangeShapeType="1"/>
          </p:cNvSpPr>
          <p:nvPr/>
        </p:nvSpPr>
        <p:spPr bwMode="auto">
          <a:xfrm>
            <a:off x="1752600" y="4572000"/>
            <a:ext cx="0"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34" name="Line 83"/>
          <p:cNvSpPr>
            <a:spLocks noChangeShapeType="1"/>
          </p:cNvSpPr>
          <p:nvPr/>
        </p:nvSpPr>
        <p:spPr bwMode="auto">
          <a:xfrm>
            <a:off x="2286000" y="4572000"/>
            <a:ext cx="0" cy="1524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35" name="Line 84"/>
          <p:cNvSpPr>
            <a:spLocks noChangeShapeType="1"/>
          </p:cNvSpPr>
          <p:nvPr/>
        </p:nvSpPr>
        <p:spPr bwMode="auto">
          <a:xfrm>
            <a:off x="4419600" y="4191000"/>
            <a:ext cx="0" cy="685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36" name="Line 85"/>
          <p:cNvSpPr>
            <a:spLocks noChangeShapeType="1"/>
          </p:cNvSpPr>
          <p:nvPr/>
        </p:nvSpPr>
        <p:spPr bwMode="auto">
          <a:xfrm>
            <a:off x="4953000" y="4267200"/>
            <a:ext cx="0" cy="4572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nvGrpSpPr>
          <p:cNvPr id="46161" name="Group 86"/>
          <p:cNvGrpSpPr>
            <a:grpSpLocks/>
          </p:cNvGrpSpPr>
          <p:nvPr/>
        </p:nvGrpSpPr>
        <p:grpSpPr bwMode="auto">
          <a:xfrm>
            <a:off x="3100388" y="5434013"/>
            <a:ext cx="279400" cy="215900"/>
            <a:chOff x="1953" y="3423"/>
            <a:chExt cx="176" cy="136"/>
          </a:xfrm>
        </p:grpSpPr>
        <p:sp>
          <p:nvSpPr>
            <p:cNvPr id="45175" name="Line 87"/>
            <p:cNvSpPr>
              <a:spLocks noChangeShapeType="1"/>
            </p:cNvSpPr>
            <p:nvPr/>
          </p:nvSpPr>
          <p:spPr bwMode="auto">
            <a:xfrm flipH="1">
              <a:off x="2037" y="3426"/>
              <a:ext cx="92" cy="1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76" name="Line 88"/>
            <p:cNvSpPr>
              <a:spLocks noChangeShapeType="1"/>
            </p:cNvSpPr>
            <p:nvPr/>
          </p:nvSpPr>
          <p:spPr bwMode="auto">
            <a:xfrm>
              <a:off x="1953" y="3426"/>
              <a:ext cx="92" cy="1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77" name="Line 89"/>
            <p:cNvSpPr>
              <a:spLocks noChangeShapeType="1"/>
            </p:cNvSpPr>
            <p:nvPr/>
          </p:nvSpPr>
          <p:spPr bwMode="auto">
            <a:xfrm flipH="1">
              <a:off x="1958" y="3423"/>
              <a:ext cx="16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sp>
        <p:nvSpPr>
          <p:cNvPr id="45138" name="Line 90"/>
          <p:cNvSpPr>
            <a:spLocks noChangeShapeType="1"/>
          </p:cNvSpPr>
          <p:nvPr/>
        </p:nvSpPr>
        <p:spPr bwMode="auto">
          <a:xfrm flipH="1">
            <a:off x="2286000" y="5486400"/>
            <a:ext cx="1524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39" name="Line 91"/>
          <p:cNvSpPr>
            <a:spLocks noChangeShapeType="1"/>
          </p:cNvSpPr>
          <p:nvPr/>
        </p:nvSpPr>
        <p:spPr bwMode="auto">
          <a:xfrm flipH="1">
            <a:off x="2895600" y="5562600"/>
            <a:ext cx="3048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40" name="Line 92"/>
          <p:cNvSpPr>
            <a:spLocks noChangeShapeType="1"/>
          </p:cNvSpPr>
          <p:nvPr/>
        </p:nvSpPr>
        <p:spPr bwMode="auto">
          <a:xfrm>
            <a:off x="4953000" y="5181600"/>
            <a:ext cx="0"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nvGrpSpPr>
          <p:cNvPr id="46165" name="Group 93"/>
          <p:cNvGrpSpPr>
            <a:grpSpLocks/>
          </p:cNvGrpSpPr>
          <p:nvPr/>
        </p:nvGrpSpPr>
        <p:grpSpPr bwMode="auto">
          <a:xfrm>
            <a:off x="5103813" y="5416550"/>
            <a:ext cx="473075" cy="327025"/>
            <a:chOff x="3215" y="3412"/>
            <a:chExt cx="298" cy="206"/>
          </a:xfrm>
        </p:grpSpPr>
        <p:sp>
          <p:nvSpPr>
            <p:cNvPr id="45170" name="Line 94"/>
            <p:cNvSpPr>
              <a:spLocks noChangeShapeType="1"/>
            </p:cNvSpPr>
            <p:nvPr/>
          </p:nvSpPr>
          <p:spPr bwMode="auto">
            <a:xfrm>
              <a:off x="3215" y="3413"/>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71" name="Line 95"/>
            <p:cNvSpPr>
              <a:spLocks noChangeShapeType="1"/>
            </p:cNvSpPr>
            <p:nvPr/>
          </p:nvSpPr>
          <p:spPr bwMode="auto">
            <a:xfrm>
              <a:off x="3215" y="3615"/>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72" name="Line 96"/>
            <p:cNvSpPr>
              <a:spLocks noChangeShapeType="1"/>
            </p:cNvSpPr>
            <p:nvPr/>
          </p:nvSpPr>
          <p:spPr bwMode="auto">
            <a:xfrm>
              <a:off x="3217" y="3412"/>
              <a:ext cx="0" cy="20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97" name="Arc 97"/>
            <p:cNvSpPr>
              <a:spLocks/>
            </p:cNvSpPr>
            <p:nvPr/>
          </p:nvSpPr>
          <p:spPr bwMode="auto">
            <a:xfrm>
              <a:off x="3418" y="3413"/>
              <a:ext cx="94" cy="106"/>
            </a:xfrm>
            <a:custGeom>
              <a:avLst/>
              <a:gdLst>
                <a:gd name="T0" fmla="*/ 0 w 21599"/>
                <a:gd name="T1" fmla="*/ 0 h 21600"/>
                <a:gd name="T2" fmla="*/ 0 w 21599"/>
                <a:gd name="T3" fmla="*/ 0 h 21600"/>
                <a:gd name="T4" fmla="*/ 0 w 21599"/>
                <a:gd name="T5" fmla="*/ 0 h 21600"/>
                <a:gd name="T6" fmla="*/ 0 60000 65536"/>
                <a:gd name="T7" fmla="*/ 0 60000 65536"/>
                <a:gd name="T8" fmla="*/ 0 60000 65536"/>
              </a:gdLst>
              <a:ahLst/>
              <a:cxnLst>
                <a:cxn ang="T6">
                  <a:pos x="T0" y="T1"/>
                </a:cxn>
                <a:cxn ang="T7">
                  <a:pos x="T2" y="T3"/>
                </a:cxn>
                <a:cxn ang="T8">
                  <a:pos x="T4" y="T5"/>
                </a:cxn>
              </a:cxnLst>
              <a:rect l="0" t="0" r="r" b="b"/>
              <a:pathLst>
                <a:path w="21599" h="21600" fill="none" extrusionOk="0">
                  <a:moveTo>
                    <a:pt x="-1" y="0"/>
                  </a:moveTo>
                  <a:cubicBezTo>
                    <a:pt x="11849" y="0"/>
                    <a:pt x="21486" y="9546"/>
                    <a:pt x="21599" y="21394"/>
                  </a:cubicBezTo>
                </a:path>
                <a:path w="21599" h="21600" stroke="0" extrusionOk="0">
                  <a:moveTo>
                    <a:pt x="-1" y="0"/>
                  </a:moveTo>
                  <a:cubicBezTo>
                    <a:pt x="11849" y="0"/>
                    <a:pt x="21486" y="9546"/>
                    <a:pt x="21599" y="21394"/>
                  </a:cubicBezTo>
                  <a:lnTo>
                    <a:pt x="0" y="21600"/>
                  </a:lnTo>
                  <a:lnTo>
                    <a:pt x="-1"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98" name="Arc 98"/>
            <p:cNvSpPr>
              <a:spLocks/>
            </p:cNvSpPr>
            <p:nvPr/>
          </p:nvSpPr>
          <p:spPr bwMode="auto">
            <a:xfrm>
              <a:off x="3419" y="3511"/>
              <a:ext cx="94" cy="107"/>
            </a:xfrm>
            <a:custGeom>
              <a:avLst/>
              <a:gdLst>
                <a:gd name="T0" fmla="*/ 0 w 21600"/>
                <a:gd name="T1" fmla="*/ 0 h 21805"/>
                <a:gd name="T2" fmla="*/ 0 w 21600"/>
                <a:gd name="T3" fmla="*/ 0 h 21805"/>
                <a:gd name="T4" fmla="*/ 0 w 21600"/>
                <a:gd name="T5" fmla="*/ 0 h 21805"/>
                <a:gd name="T6" fmla="*/ 0 60000 65536"/>
                <a:gd name="T7" fmla="*/ 0 60000 65536"/>
                <a:gd name="T8" fmla="*/ 0 60000 65536"/>
              </a:gdLst>
              <a:ahLst/>
              <a:cxnLst>
                <a:cxn ang="T6">
                  <a:pos x="T0" y="T1"/>
                </a:cxn>
                <a:cxn ang="T7">
                  <a:pos x="T2" y="T3"/>
                </a:cxn>
                <a:cxn ang="T8">
                  <a:pos x="T4" y="T5"/>
                </a:cxn>
              </a:cxnLst>
              <a:rect l="0" t="0" r="r" b="b"/>
              <a:pathLst>
                <a:path w="21600" h="21805" fill="none" extrusionOk="0">
                  <a:moveTo>
                    <a:pt x="21599" y="-1"/>
                  </a:moveTo>
                  <a:cubicBezTo>
                    <a:pt x="21599" y="68"/>
                    <a:pt x="21600" y="136"/>
                    <a:pt x="21600" y="205"/>
                  </a:cubicBezTo>
                  <a:cubicBezTo>
                    <a:pt x="21600" y="12134"/>
                    <a:pt x="11929" y="21804"/>
                    <a:pt x="0" y="21805"/>
                  </a:cubicBezTo>
                </a:path>
                <a:path w="21600" h="21805" stroke="0" extrusionOk="0">
                  <a:moveTo>
                    <a:pt x="21599" y="-1"/>
                  </a:moveTo>
                  <a:cubicBezTo>
                    <a:pt x="21599" y="68"/>
                    <a:pt x="21600" y="136"/>
                    <a:pt x="21600" y="205"/>
                  </a:cubicBezTo>
                  <a:cubicBezTo>
                    <a:pt x="21600" y="12134"/>
                    <a:pt x="11929" y="21804"/>
                    <a:pt x="0" y="21805"/>
                  </a:cubicBezTo>
                  <a:lnTo>
                    <a:pt x="0" y="205"/>
                  </a:lnTo>
                  <a:lnTo>
                    <a:pt x="21599" y="-1"/>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142" name="Oval 99"/>
          <p:cNvSpPr>
            <a:spLocks noChangeArrowheads="1"/>
          </p:cNvSpPr>
          <p:nvPr/>
        </p:nvSpPr>
        <p:spPr bwMode="auto">
          <a:xfrm>
            <a:off x="4687888" y="4737100"/>
            <a:ext cx="508000" cy="508000"/>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43" name="Rectangle 100"/>
          <p:cNvSpPr>
            <a:spLocks noChangeArrowheads="1"/>
          </p:cNvSpPr>
          <p:nvPr/>
        </p:nvSpPr>
        <p:spPr bwMode="auto">
          <a:xfrm>
            <a:off x="4721225" y="4792663"/>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a:t>
            </a:r>
          </a:p>
        </p:txBody>
      </p:sp>
      <p:sp>
        <p:nvSpPr>
          <p:cNvPr id="45144" name="Line 101"/>
          <p:cNvSpPr>
            <a:spLocks noChangeShapeType="1"/>
          </p:cNvSpPr>
          <p:nvPr/>
        </p:nvSpPr>
        <p:spPr bwMode="auto">
          <a:xfrm>
            <a:off x="5919788" y="5638800"/>
            <a:ext cx="0" cy="304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45" name="Line 102"/>
          <p:cNvSpPr>
            <a:spLocks noChangeShapeType="1"/>
          </p:cNvSpPr>
          <p:nvPr/>
        </p:nvSpPr>
        <p:spPr bwMode="auto">
          <a:xfrm flipH="1">
            <a:off x="4419600" y="5638800"/>
            <a:ext cx="685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46" name="Line 103"/>
          <p:cNvSpPr>
            <a:spLocks noChangeShapeType="1"/>
          </p:cNvSpPr>
          <p:nvPr/>
        </p:nvSpPr>
        <p:spPr bwMode="auto">
          <a:xfrm flipH="1">
            <a:off x="4114800" y="4953000"/>
            <a:ext cx="5334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47" name="Line 104"/>
          <p:cNvSpPr>
            <a:spLocks noChangeShapeType="1"/>
          </p:cNvSpPr>
          <p:nvPr/>
        </p:nvSpPr>
        <p:spPr bwMode="auto">
          <a:xfrm>
            <a:off x="4419600" y="5029200"/>
            <a:ext cx="0" cy="609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nvGrpSpPr>
          <p:cNvPr id="46172" name="Group 105"/>
          <p:cNvGrpSpPr>
            <a:grpSpLocks/>
          </p:cNvGrpSpPr>
          <p:nvPr/>
        </p:nvGrpSpPr>
        <p:grpSpPr bwMode="auto">
          <a:xfrm>
            <a:off x="5767388" y="5434013"/>
            <a:ext cx="279400" cy="215900"/>
            <a:chOff x="3633" y="3423"/>
            <a:chExt cx="176" cy="136"/>
          </a:xfrm>
        </p:grpSpPr>
        <p:sp>
          <p:nvSpPr>
            <p:cNvPr id="45167" name="Line 106"/>
            <p:cNvSpPr>
              <a:spLocks noChangeShapeType="1"/>
            </p:cNvSpPr>
            <p:nvPr/>
          </p:nvSpPr>
          <p:spPr bwMode="auto">
            <a:xfrm flipH="1">
              <a:off x="3717" y="3426"/>
              <a:ext cx="92" cy="1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68" name="Line 107"/>
            <p:cNvSpPr>
              <a:spLocks noChangeShapeType="1"/>
            </p:cNvSpPr>
            <p:nvPr/>
          </p:nvSpPr>
          <p:spPr bwMode="auto">
            <a:xfrm>
              <a:off x="3633" y="3426"/>
              <a:ext cx="92" cy="1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69" name="Line 108"/>
            <p:cNvSpPr>
              <a:spLocks noChangeShapeType="1"/>
            </p:cNvSpPr>
            <p:nvPr/>
          </p:nvSpPr>
          <p:spPr bwMode="auto">
            <a:xfrm flipH="1">
              <a:off x="3638" y="3423"/>
              <a:ext cx="16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sp>
        <p:nvSpPr>
          <p:cNvPr id="45149" name="Line 109"/>
          <p:cNvSpPr>
            <a:spLocks noChangeShapeType="1"/>
          </p:cNvSpPr>
          <p:nvPr/>
        </p:nvSpPr>
        <p:spPr bwMode="auto">
          <a:xfrm flipH="1">
            <a:off x="4953000" y="5486400"/>
            <a:ext cx="1524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50" name="Line 110"/>
          <p:cNvSpPr>
            <a:spLocks noChangeShapeType="1"/>
          </p:cNvSpPr>
          <p:nvPr/>
        </p:nvSpPr>
        <p:spPr bwMode="auto">
          <a:xfrm flipH="1">
            <a:off x="5562600" y="5562600"/>
            <a:ext cx="3048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51" name="Line 111"/>
          <p:cNvSpPr>
            <a:spLocks noChangeShapeType="1"/>
          </p:cNvSpPr>
          <p:nvPr/>
        </p:nvSpPr>
        <p:spPr bwMode="auto">
          <a:xfrm flipV="1">
            <a:off x="6324600" y="4724400"/>
            <a:ext cx="0" cy="1219200"/>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52" name="Line 112"/>
          <p:cNvSpPr>
            <a:spLocks noChangeShapeType="1"/>
          </p:cNvSpPr>
          <p:nvPr/>
        </p:nvSpPr>
        <p:spPr bwMode="auto">
          <a:xfrm>
            <a:off x="2971800" y="5562600"/>
            <a:ext cx="0" cy="762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nvGrpSpPr>
          <p:cNvPr id="46177" name="Group 113"/>
          <p:cNvGrpSpPr>
            <a:grpSpLocks/>
          </p:cNvGrpSpPr>
          <p:nvPr/>
        </p:nvGrpSpPr>
        <p:grpSpPr bwMode="auto">
          <a:xfrm>
            <a:off x="6535738" y="6027738"/>
            <a:ext cx="758825" cy="476250"/>
            <a:chOff x="4117" y="3797"/>
            <a:chExt cx="478" cy="300"/>
          </a:xfrm>
        </p:grpSpPr>
        <p:sp>
          <p:nvSpPr>
            <p:cNvPr id="46187" name="Arc 114"/>
            <p:cNvSpPr>
              <a:spLocks/>
            </p:cNvSpPr>
            <p:nvPr/>
          </p:nvSpPr>
          <p:spPr bwMode="auto">
            <a:xfrm>
              <a:off x="4117" y="3797"/>
              <a:ext cx="7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88" name="Arc 115"/>
            <p:cNvSpPr>
              <a:spLocks/>
            </p:cNvSpPr>
            <p:nvPr/>
          </p:nvSpPr>
          <p:spPr bwMode="auto">
            <a:xfrm>
              <a:off x="4117" y="3797"/>
              <a:ext cx="478" cy="1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89" name="Arc 116"/>
            <p:cNvSpPr>
              <a:spLocks/>
            </p:cNvSpPr>
            <p:nvPr/>
          </p:nvSpPr>
          <p:spPr bwMode="auto">
            <a:xfrm>
              <a:off x="4141" y="3940"/>
              <a:ext cx="453" cy="1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90" name="Arc 117"/>
            <p:cNvSpPr>
              <a:spLocks/>
            </p:cNvSpPr>
            <p:nvPr/>
          </p:nvSpPr>
          <p:spPr bwMode="auto">
            <a:xfrm>
              <a:off x="4117" y="3940"/>
              <a:ext cx="70" cy="1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154" name="Line 118"/>
          <p:cNvSpPr>
            <a:spLocks noChangeShapeType="1"/>
          </p:cNvSpPr>
          <p:nvPr/>
        </p:nvSpPr>
        <p:spPr bwMode="auto">
          <a:xfrm flipH="1">
            <a:off x="7273925" y="6248400"/>
            <a:ext cx="381000" cy="0"/>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55" name="Line 119"/>
          <p:cNvSpPr>
            <a:spLocks noChangeShapeType="1"/>
          </p:cNvSpPr>
          <p:nvPr/>
        </p:nvSpPr>
        <p:spPr bwMode="auto">
          <a:xfrm>
            <a:off x="5638800" y="5562600"/>
            <a:ext cx="0"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56" name="Line 120"/>
          <p:cNvSpPr>
            <a:spLocks noChangeShapeType="1"/>
          </p:cNvSpPr>
          <p:nvPr/>
        </p:nvSpPr>
        <p:spPr bwMode="auto">
          <a:xfrm>
            <a:off x="5638800" y="6019800"/>
            <a:ext cx="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57" name="Line 121"/>
          <p:cNvSpPr>
            <a:spLocks noChangeShapeType="1"/>
          </p:cNvSpPr>
          <p:nvPr/>
        </p:nvSpPr>
        <p:spPr bwMode="auto">
          <a:xfrm flipH="1">
            <a:off x="5638800" y="6172200"/>
            <a:ext cx="990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58" name="Line 122"/>
          <p:cNvSpPr>
            <a:spLocks noChangeShapeType="1"/>
          </p:cNvSpPr>
          <p:nvPr/>
        </p:nvSpPr>
        <p:spPr bwMode="auto">
          <a:xfrm flipH="1">
            <a:off x="2971800" y="6324600"/>
            <a:ext cx="3657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59" name="Line 123"/>
          <p:cNvSpPr>
            <a:spLocks noChangeShapeType="1"/>
          </p:cNvSpPr>
          <p:nvPr/>
        </p:nvSpPr>
        <p:spPr bwMode="auto">
          <a:xfrm flipH="1">
            <a:off x="2197100" y="4154488"/>
            <a:ext cx="15240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60" name="Rectangle 124"/>
          <p:cNvSpPr>
            <a:spLocks noChangeArrowheads="1"/>
          </p:cNvSpPr>
          <p:nvPr/>
        </p:nvSpPr>
        <p:spPr bwMode="auto">
          <a:xfrm>
            <a:off x="2309813" y="4060825"/>
            <a:ext cx="373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t>
            </a:r>
          </a:p>
        </p:txBody>
      </p:sp>
      <p:sp>
        <p:nvSpPr>
          <p:cNvPr id="45161" name="Line 125"/>
          <p:cNvSpPr>
            <a:spLocks noChangeShapeType="1"/>
          </p:cNvSpPr>
          <p:nvPr/>
        </p:nvSpPr>
        <p:spPr bwMode="auto">
          <a:xfrm>
            <a:off x="3962400" y="3429000"/>
            <a:ext cx="304800" cy="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5162" name="Line 126"/>
          <p:cNvSpPr>
            <a:spLocks noChangeShapeType="1"/>
          </p:cNvSpPr>
          <p:nvPr/>
        </p:nvSpPr>
        <p:spPr bwMode="auto">
          <a:xfrm>
            <a:off x="3962400" y="3733800"/>
            <a:ext cx="304800" cy="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Tree>
  </p:cSld>
  <p:clrMapOvr>
    <a:masterClrMapping/>
  </p:clrMapOvr>
  <p:transition spd="slow">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pPr algn="ctr"/>
            <a:r>
              <a:rPr lang="en-US" altLang="zh-CN" sz="2800" smtClean="0"/>
              <a:t>What is Computer Architecture?</a:t>
            </a:r>
            <a:endParaRPr lang="en-US" altLang="zh-CN" sz="2800" b="0" smtClean="0"/>
          </a:p>
        </p:txBody>
      </p:sp>
      <p:pic>
        <p:nvPicPr>
          <p:cNvPr id="15363"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1316038"/>
            <a:ext cx="9144000" cy="51371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plit orient="ver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Line 2"/>
          <p:cNvSpPr>
            <a:spLocks noChangeShapeType="1"/>
          </p:cNvSpPr>
          <p:nvPr/>
        </p:nvSpPr>
        <p:spPr bwMode="auto">
          <a:xfrm flipH="1">
            <a:off x="5410200" y="5486400"/>
            <a:ext cx="4572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083" name="Line 3"/>
          <p:cNvSpPr>
            <a:spLocks noChangeShapeType="1"/>
          </p:cNvSpPr>
          <p:nvPr/>
        </p:nvSpPr>
        <p:spPr bwMode="auto">
          <a:xfrm flipH="1">
            <a:off x="5410200" y="4800600"/>
            <a:ext cx="4572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084" name="Line 4"/>
          <p:cNvSpPr>
            <a:spLocks noChangeShapeType="1"/>
          </p:cNvSpPr>
          <p:nvPr/>
        </p:nvSpPr>
        <p:spPr bwMode="auto">
          <a:xfrm flipH="1">
            <a:off x="5410200" y="5029200"/>
            <a:ext cx="4572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085" name="Line 5"/>
          <p:cNvSpPr>
            <a:spLocks noChangeShapeType="1"/>
          </p:cNvSpPr>
          <p:nvPr/>
        </p:nvSpPr>
        <p:spPr bwMode="auto">
          <a:xfrm flipH="1">
            <a:off x="5410200" y="5257800"/>
            <a:ext cx="4572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086" name="Line 6"/>
          <p:cNvSpPr>
            <a:spLocks noChangeShapeType="1"/>
          </p:cNvSpPr>
          <p:nvPr/>
        </p:nvSpPr>
        <p:spPr bwMode="auto">
          <a:xfrm flipH="1">
            <a:off x="6096000" y="5181600"/>
            <a:ext cx="685800" cy="0"/>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7111" name="Rectangle 7"/>
          <p:cNvSpPr>
            <a:spLocks noGrp="1" noChangeArrowheads="1"/>
          </p:cNvSpPr>
          <p:nvPr>
            <p:ph type="title" idx="4294967295"/>
          </p:nvPr>
        </p:nvSpPr>
        <p:spPr>
          <a:xfrm>
            <a:off x="990600" y="228600"/>
            <a:ext cx="7162800" cy="9144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800" smtClean="0">
                <a:ea typeface="宋体" pitchFamily="2" charset="-122"/>
              </a:rPr>
              <a:t>Fully Associative Cache</a:t>
            </a:r>
          </a:p>
        </p:txBody>
      </p:sp>
      <p:sp>
        <p:nvSpPr>
          <p:cNvPr id="46088" name="Rectangle 8" descr="Large confetti"/>
          <p:cNvSpPr>
            <a:spLocks noChangeArrowheads="1"/>
          </p:cNvSpPr>
          <p:nvPr/>
        </p:nvSpPr>
        <p:spPr bwMode="auto">
          <a:xfrm>
            <a:off x="2298700" y="1612900"/>
            <a:ext cx="2413000" cy="355600"/>
          </a:xfrm>
          <a:prstGeom prst="rect">
            <a:avLst/>
          </a:prstGeom>
          <a:pattFill prst="lgConfetti">
            <a:fgClr>
              <a:schemeClr val="hlink"/>
            </a:fgClr>
            <a:bgClr>
              <a:srgbClr val="FFFFFF"/>
            </a:bgClr>
          </a:patt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089" name="Line 9"/>
          <p:cNvSpPr>
            <a:spLocks noChangeShapeType="1"/>
          </p:cNvSpPr>
          <p:nvPr/>
        </p:nvSpPr>
        <p:spPr bwMode="auto">
          <a:xfrm>
            <a:off x="3276600" y="1447800"/>
            <a:ext cx="0" cy="533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090" name="Rectangle 10"/>
          <p:cNvSpPr>
            <a:spLocks noChangeArrowheads="1"/>
          </p:cNvSpPr>
          <p:nvPr/>
        </p:nvSpPr>
        <p:spPr bwMode="auto">
          <a:xfrm>
            <a:off x="2803525" y="2284413"/>
            <a:ext cx="265113"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a:solidFill>
                  <a:schemeClr val="tx1"/>
                </a:solidFill>
                <a:latin typeface="Verdana" charset="0"/>
                <a:ea typeface="宋体" charset="0"/>
                <a:cs typeface="宋体" charset="0"/>
              </a:rPr>
              <a:t> </a:t>
            </a:r>
          </a:p>
        </p:txBody>
      </p:sp>
      <p:sp>
        <p:nvSpPr>
          <p:cNvPr id="46091" name="Line 11"/>
          <p:cNvSpPr>
            <a:spLocks noChangeShapeType="1"/>
          </p:cNvSpPr>
          <p:nvPr/>
        </p:nvSpPr>
        <p:spPr bwMode="auto">
          <a:xfrm>
            <a:off x="2590800" y="1447800"/>
            <a:ext cx="0" cy="533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092" name="Rectangle 12"/>
          <p:cNvSpPr>
            <a:spLocks noChangeArrowheads="1"/>
          </p:cNvSpPr>
          <p:nvPr/>
        </p:nvSpPr>
        <p:spPr bwMode="auto">
          <a:xfrm>
            <a:off x="2422525" y="1249363"/>
            <a:ext cx="83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Tag</a:t>
            </a:r>
          </a:p>
        </p:txBody>
      </p:sp>
      <p:sp>
        <p:nvSpPr>
          <p:cNvPr id="46093" name="Rectangle 13"/>
          <p:cNvSpPr>
            <a:spLocks noChangeArrowheads="1"/>
          </p:cNvSpPr>
          <p:nvPr/>
        </p:nvSpPr>
        <p:spPr bwMode="auto">
          <a:xfrm>
            <a:off x="3336925" y="1249363"/>
            <a:ext cx="1555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Data Block</a:t>
            </a:r>
          </a:p>
        </p:txBody>
      </p:sp>
      <p:sp>
        <p:nvSpPr>
          <p:cNvPr id="46094" name="Rectangle 14"/>
          <p:cNvSpPr>
            <a:spLocks noChangeArrowheads="1"/>
          </p:cNvSpPr>
          <p:nvPr/>
        </p:nvSpPr>
        <p:spPr bwMode="auto">
          <a:xfrm>
            <a:off x="2117725" y="1249363"/>
            <a:ext cx="536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V</a:t>
            </a:r>
          </a:p>
        </p:txBody>
      </p:sp>
      <p:sp>
        <p:nvSpPr>
          <p:cNvPr id="46095" name="Rectangle 15"/>
          <p:cNvSpPr>
            <a:spLocks noChangeArrowheads="1"/>
          </p:cNvSpPr>
          <p:nvPr/>
        </p:nvSpPr>
        <p:spPr bwMode="auto">
          <a:xfrm>
            <a:off x="1079500" y="1460500"/>
            <a:ext cx="508000" cy="431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nvGrpSpPr>
          <p:cNvPr id="47120" name="Group 16"/>
          <p:cNvGrpSpPr>
            <a:grpSpLocks/>
          </p:cNvGrpSpPr>
          <p:nvPr/>
        </p:nvGrpSpPr>
        <p:grpSpPr bwMode="auto">
          <a:xfrm>
            <a:off x="3744913" y="2493963"/>
            <a:ext cx="473075" cy="327025"/>
            <a:chOff x="2359" y="1571"/>
            <a:chExt cx="298" cy="206"/>
          </a:xfrm>
        </p:grpSpPr>
        <p:sp>
          <p:nvSpPr>
            <p:cNvPr id="46217" name="Line 17"/>
            <p:cNvSpPr>
              <a:spLocks noChangeShapeType="1"/>
            </p:cNvSpPr>
            <p:nvPr/>
          </p:nvSpPr>
          <p:spPr bwMode="auto">
            <a:xfrm>
              <a:off x="2359" y="1572"/>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18" name="Line 18"/>
            <p:cNvSpPr>
              <a:spLocks noChangeShapeType="1"/>
            </p:cNvSpPr>
            <p:nvPr/>
          </p:nvSpPr>
          <p:spPr bwMode="auto">
            <a:xfrm>
              <a:off x="2359" y="1774"/>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19" name="Line 19"/>
            <p:cNvSpPr>
              <a:spLocks noChangeShapeType="1"/>
            </p:cNvSpPr>
            <p:nvPr/>
          </p:nvSpPr>
          <p:spPr bwMode="auto">
            <a:xfrm>
              <a:off x="2361" y="1571"/>
              <a:ext cx="0" cy="20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7244" name="Arc 20"/>
            <p:cNvSpPr>
              <a:spLocks/>
            </p:cNvSpPr>
            <p:nvPr/>
          </p:nvSpPr>
          <p:spPr bwMode="auto">
            <a:xfrm>
              <a:off x="2562" y="1572"/>
              <a:ext cx="94" cy="106"/>
            </a:xfrm>
            <a:custGeom>
              <a:avLst/>
              <a:gdLst>
                <a:gd name="T0" fmla="*/ 0 w 21599"/>
                <a:gd name="T1" fmla="*/ 0 h 21600"/>
                <a:gd name="T2" fmla="*/ 0 w 21599"/>
                <a:gd name="T3" fmla="*/ 0 h 21600"/>
                <a:gd name="T4" fmla="*/ 0 w 21599"/>
                <a:gd name="T5" fmla="*/ 0 h 21600"/>
                <a:gd name="T6" fmla="*/ 0 60000 65536"/>
                <a:gd name="T7" fmla="*/ 0 60000 65536"/>
                <a:gd name="T8" fmla="*/ 0 60000 65536"/>
              </a:gdLst>
              <a:ahLst/>
              <a:cxnLst>
                <a:cxn ang="T6">
                  <a:pos x="T0" y="T1"/>
                </a:cxn>
                <a:cxn ang="T7">
                  <a:pos x="T2" y="T3"/>
                </a:cxn>
                <a:cxn ang="T8">
                  <a:pos x="T4" y="T5"/>
                </a:cxn>
              </a:cxnLst>
              <a:rect l="0" t="0" r="r" b="b"/>
              <a:pathLst>
                <a:path w="21599" h="21600" fill="none" extrusionOk="0">
                  <a:moveTo>
                    <a:pt x="-1" y="0"/>
                  </a:moveTo>
                  <a:cubicBezTo>
                    <a:pt x="11849" y="0"/>
                    <a:pt x="21486" y="9546"/>
                    <a:pt x="21599" y="21394"/>
                  </a:cubicBezTo>
                </a:path>
                <a:path w="21599" h="21600" stroke="0" extrusionOk="0">
                  <a:moveTo>
                    <a:pt x="-1" y="0"/>
                  </a:moveTo>
                  <a:cubicBezTo>
                    <a:pt x="11849" y="0"/>
                    <a:pt x="21486" y="9546"/>
                    <a:pt x="21599" y="21394"/>
                  </a:cubicBezTo>
                  <a:lnTo>
                    <a:pt x="0" y="21600"/>
                  </a:lnTo>
                  <a:lnTo>
                    <a:pt x="-1"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45" name="Arc 21"/>
            <p:cNvSpPr>
              <a:spLocks/>
            </p:cNvSpPr>
            <p:nvPr/>
          </p:nvSpPr>
          <p:spPr bwMode="auto">
            <a:xfrm>
              <a:off x="2563" y="1670"/>
              <a:ext cx="94" cy="107"/>
            </a:xfrm>
            <a:custGeom>
              <a:avLst/>
              <a:gdLst>
                <a:gd name="T0" fmla="*/ 0 w 21600"/>
                <a:gd name="T1" fmla="*/ 0 h 21805"/>
                <a:gd name="T2" fmla="*/ 0 w 21600"/>
                <a:gd name="T3" fmla="*/ 0 h 21805"/>
                <a:gd name="T4" fmla="*/ 0 w 21600"/>
                <a:gd name="T5" fmla="*/ 0 h 21805"/>
                <a:gd name="T6" fmla="*/ 0 60000 65536"/>
                <a:gd name="T7" fmla="*/ 0 60000 65536"/>
                <a:gd name="T8" fmla="*/ 0 60000 65536"/>
              </a:gdLst>
              <a:ahLst/>
              <a:cxnLst>
                <a:cxn ang="T6">
                  <a:pos x="T0" y="T1"/>
                </a:cxn>
                <a:cxn ang="T7">
                  <a:pos x="T2" y="T3"/>
                </a:cxn>
                <a:cxn ang="T8">
                  <a:pos x="T4" y="T5"/>
                </a:cxn>
              </a:cxnLst>
              <a:rect l="0" t="0" r="r" b="b"/>
              <a:pathLst>
                <a:path w="21600" h="21805" fill="none" extrusionOk="0">
                  <a:moveTo>
                    <a:pt x="21599" y="-1"/>
                  </a:moveTo>
                  <a:cubicBezTo>
                    <a:pt x="21599" y="68"/>
                    <a:pt x="21600" y="136"/>
                    <a:pt x="21600" y="205"/>
                  </a:cubicBezTo>
                  <a:cubicBezTo>
                    <a:pt x="21600" y="12134"/>
                    <a:pt x="11929" y="21804"/>
                    <a:pt x="0" y="21805"/>
                  </a:cubicBezTo>
                </a:path>
                <a:path w="21600" h="21805" stroke="0" extrusionOk="0">
                  <a:moveTo>
                    <a:pt x="21599" y="-1"/>
                  </a:moveTo>
                  <a:cubicBezTo>
                    <a:pt x="21599" y="68"/>
                    <a:pt x="21600" y="136"/>
                    <a:pt x="21600" y="205"/>
                  </a:cubicBezTo>
                  <a:cubicBezTo>
                    <a:pt x="21600" y="12134"/>
                    <a:pt x="11929" y="21804"/>
                    <a:pt x="0" y="21805"/>
                  </a:cubicBezTo>
                  <a:lnTo>
                    <a:pt x="0" y="205"/>
                  </a:lnTo>
                  <a:lnTo>
                    <a:pt x="21599" y="-1"/>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097" name="Oval 22"/>
          <p:cNvSpPr>
            <a:spLocks noChangeArrowheads="1"/>
          </p:cNvSpPr>
          <p:nvPr/>
        </p:nvSpPr>
        <p:spPr bwMode="auto">
          <a:xfrm>
            <a:off x="2706688" y="2298700"/>
            <a:ext cx="508000" cy="508000"/>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098" name="Rectangle 23"/>
          <p:cNvSpPr>
            <a:spLocks noChangeArrowheads="1"/>
          </p:cNvSpPr>
          <p:nvPr/>
        </p:nvSpPr>
        <p:spPr bwMode="auto">
          <a:xfrm>
            <a:off x="2740025" y="2354263"/>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a:t>
            </a:r>
          </a:p>
        </p:txBody>
      </p:sp>
      <p:sp>
        <p:nvSpPr>
          <p:cNvPr id="46099" name="Rectangle 24"/>
          <p:cNvSpPr>
            <a:spLocks noChangeArrowheads="1"/>
          </p:cNvSpPr>
          <p:nvPr/>
        </p:nvSpPr>
        <p:spPr bwMode="auto">
          <a:xfrm rot="-5400000">
            <a:off x="950913" y="5081587"/>
            <a:ext cx="7937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a:solidFill>
                  <a:schemeClr val="tx1"/>
                </a:solidFill>
                <a:latin typeface="Verdana" charset="0"/>
                <a:ea typeface="宋体" charset="0"/>
                <a:cs typeface="宋体" charset="0"/>
              </a:rPr>
              <a:t>Block</a:t>
            </a:r>
          </a:p>
          <a:p>
            <a:pPr eaLnBrk="0" hangingPunct="0">
              <a:defRPr/>
            </a:pPr>
            <a:r>
              <a:rPr lang="en-US" altLang="zh-CN">
                <a:solidFill>
                  <a:schemeClr val="tx1"/>
                </a:solidFill>
                <a:latin typeface="Verdana" charset="0"/>
                <a:ea typeface="宋体" charset="0"/>
                <a:cs typeface="宋体" charset="0"/>
              </a:rPr>
              <a:t>Offset</a:t>
            </a:r>
          </a:p>
        </p:txBody>
      </p:sp>
      <p:sp>
        <p:nvSpPr>
          <p:cNvPr id="46100" name="Rectangle 25"/>
          <p:cNvSpPr>
            <a:spLocks noChangeArrowheads="1"/>
          </p:cNvSpPr>
          <p:nvPr/>
        </p:nvSpPr>
        <p:spPr bwMode="auto">
          <a:xfrm rot="-5400000">
            <a:off x="940594" y="3423444"/>
            <a:ext cx="83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Tag</a:t>
            </a:r>
          </a:p>
        </p:txBody>
      </p:sp>
      <p:sp>
        <p:nvSpPr>
          <p:cNvPr id="46101" name="Line 26"/>
          <p:cNvSpPr>
            <a:spLocks noChangeShapeType="1"/>
          </p:cNvSpPr>
          <p:nvPr/>
        </p:nvSpPr>
        <p:spPr bwMode="auto">
          <a:xfrm>
            <a:off x="2438400" y="1828800"/>
            <a:ext cx="0" cy="609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02" name="Line 27"/>
          <p:cNvSpPr>
            <a:spLocks noChangeShapeType="1"/>
          </p:cNvSpPr>
          <p:nvPr/>
        </p:nvSpPr>
        <p:spPr bwMode="auto">
          <a:xfrm>
            <a:off x="2971800" y="1828800"/>
            <a:ext cx="0" cy="4572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03" name="Line 28"/>
          <p:cNvSpPr>
            <a:spLocks noChangeShapeType="1"/>
          </p:cNvSpPr>
          <p:nvPr/>
        </p:nvSpPr>
        <p:spPr bwMode="auto">
          <a:xfrm>
            <a:off x="2057400" y="2514600"/>
            <a:ext cx="0" cy="3200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04" name="Line 29"/>
          <p:cNvSpPr>
            <a:spLocks noChangeShapeType="1"/>
          </p:cNvSpPr>
          <p:nvPr/>
        </p:nvSpPr>
        <p:spPr bwMode="auto">
          <a:xfrm flipH="1">
            <a:off x="2057400" y="2514600"/>
            <a:ext cx="6096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05" name="Oval 30"/>
          <p:cNvSpPr>
            <a:spLocks noChangeArrowheads="1"/>
          </p:cNvSpPr>
          <p:nvPr/>
        </p:nvSpPr>
        <p:spPr bwMode="auto">
          <a:xfrm>
            <a:off x="2408238" y="17954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06" name="Oval 31"/>
          <p:cNvSpPr>
            <a:spLocks noChangeArrowheads="1"/>
          </p:cNvSpPr>
          <p:nvPr/>
        </p:nvSpPr>
        <p:spPr bwMode="auto">
          <a:xfrm>
            <a:off x="2943225" y="17954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07" name="Oval 32"/>
          <p:cNvSpPr>
            <a:spLocks noChangeArrowheads="1"/>
          </p:cNvSpPr>
          <p:nvPr/>
        </p:nvSpPr>
        <p:spPr bwMode="auto">
          <a:xfrm>
            <a:off x="3775075" y="17954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08" name="Line 33"/>
          <p:cNvSpPr>
            <a:spLocks noChangeShapeType="1"/>
          </p:cNvSpPr>
          <p:nvPr/>
        </p:nvSpPr>
        <p:spPr bwMode="auto">
          <a:xfrm flipH="1">
            <a:off x="1752600" y="4038600"/>
            <a:ext cx="15240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09" name="Line 34"/>
          <p:cNvSpPr>
            <a:spLocks noChangeShapeType="1"/>
          </p:cNvSpPr>
          <p:nvPr/>
        </p:nvSpPr>
        <p:spPr bwMode="auto">
          <a:xfrm flipH="1">
            <a:off x="1219200" y="5943600"/>
            <a:ext cx="15240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10" name="Rectangle 35"/>
          <p:cNvSpPr>
            <a:spLocks noChangeArrowheads="1"/>
          </p:cNvSpPr>
          <p:nvPr/>
        </p:nvSpPr>
        <p:spPr bwMode="auto">
          <a:xfrm>
            <a:off x="1660525" y="3687763"/>
            <a:ext cx="373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t>
            </a:r>
          </a:p>
        </p:txBody>
      </p:sp>
      <p:sp>
        <p:nvSpPr>
          <p:cNvPr id="46111" name="Rectangle 36"/>
          <p:cNvSpPr>
            <a:spLocks noChangeArrowheads="1"/>
          </p:cNvSpPr>
          <p:nvPr/>
        </p:nvSpPr>
        <p:spPr bwMode="auto">
          <a:xfrm>
            <a:off x="1279525" y="5821363"/>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b</a:t>
            </a:r>
          </a:p>
        </p:txBody>
      </p:sp>
      <p:sp>
        <p:nvSpPr>
          <p:cNvPr id="46112" name="Rectangle 37"/>
          <p:cNvSpPr>
            <a:spLocks noChangeArrowheads="1"/>
          </p:cNvSpPr>
          <p:nvPr/>
        </p:nvSpPr>
        <p:spPr bwMode="auto">
          <a:xfrm>
            <a:off x="7756525" y="4449763"/>
            <a:ext cx="63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HIT</a:t>
            </a:r>
          </a:p>
        </p:txBody>
      </p:sp>
      <p:sp>
        <p:nvSpPr>
          <p:cNvPr id="46113" name="Line 38"/>
          <p:cNvSpPr>
            <a:spLocks noChangeShapeType="1"/>
          </p:cNvSpPr>
          <p:nvPr/>
        </p:nvSpPr>
        <p:spPr bwMode="auto">
          <a:xfrm flipH="1">
            <a:off x="5486400" y="2667000"/>
            <a:ext cx="16002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14" name="Rectangle 39"/>
          <p:cNvSpPr>
            <a:spLocks noChangeArrowheads="1"/>
          </p:cNvSpPr>
          <p:nvPr/>
        </p:nvSpPr>
        <p:spPr bwMode="auto">
          <a:xfrm>
            <a:off x="6240463" y="5211763"/>
            <a:ext cx="11112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en-US" altLang="zh-CN" sz="2000">
                <a:solidFill>
                  <a:schemeClr val="tx1"/>
                </a:solidFill>
                <a:latin typeface="Verdana" charset="0"/>
                <a:ea typeface="宋体" charset="0"/>
                <a:cs typeface="宋体" charset="0"/>
              </a:rPr>
              <a:t>Data</a:t>
            </a:r>
          </a:p>
          <a:p>
            <a:pPr eaLnBrk="0" hangingPunct="0">
              <a:defRPr/>
            </a:pPr>
            <a:r>
              <a:rPr lang="en-US" altLang="zh-CN" sz="2000">
                <a:solidFill>
                  <a:schemeClr val="tx1"/>
                </a:solidFill>
                <a:latin typeface="Verdana" charset="0"/>
                <a:ea typeface="宋体" charset="0"/>
                <a:cs typeface="宋体" charset="0"/>
              </a:rPr>
              <a:t>Word</a:t>
            </a:r>
          </a:p>
          <a:p>
            <a:pPr eaLnBrk="0" hangingPunct="0">
              <a:defRPr/>
            </a:pPr>
            <a:r>
              <a:rPr lang="en-US" altLang="zh-CN" sz="2000">
                <a:solidFill>
                  <a:schemeClr val="tx1"/>
                </a:solidFill>
                <a:latin typeface="Verdana" charset="0"/>
                <a:ea typeface="宋体" charset="0"/>
                <a:cs typeface="宋体" charset="0"/>
              </a:rPr>
              <a:t>or Byte</a:t>
            </a:r>
          </a:p>
        </p:txBody>
      </p:sp>
      <p:sp>
        <p:nvSpPr>
          <p:cNvPr id="46115" name="Line 40"/>
          <p:cNvSpPr>
            <a:spLocks noChangeShapeType="1"/>
          </p:cNvSpPr>
          <p:nvPr/>
        </p:nvSpPr>
        <p:spPr bwMode="auto">
          <a:xfrm flipH="1">
            <a:off x="3200400" y="2514600"/>
            <a:ext cx="304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16" name="Line 41"/>
          <p:cNvSpPr>
            <a:spLocks noChangeShapeType="1"/>
          </p:cNvSpPr>
          <p:nvPr/>
        </p:nvSpPr>
        <p:spPr bwMode="auto">
          <a:xfrm flipH="1">
            <a:off x="2438400" y="2895600"/>
            <a:ext cx="1066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17" name="Line 42"/>
          <p:cNvSpPr>
            <a:spLocks noChangeShapeType="1"/>
          </p:cNvSpPr>
          <p:nvPr/>
        </p:nvSpPr>
        <p:spPr bwMode="auto">
          <a:xfrm>
            <a:off x="2438400" y="2590800"/>
            <a:ext cx="0"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18" name="Line 43"/>
          <p:cNvSpPr>
            <a:spLocks noChangeShapeType="1"/>
          </p:cNvSpPr>
          <p:nvPr/>
        </p:nvSpPr>
        <p:spPr bwMode="auto">
          <a:xfrm>
            <a:off x="3505200" y="2514600"/>
            <a:ext cx="0" cy="762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19" name="Line 44"/>
          <p:cNvSpPr>
            <a:spLocks noChangeShapeType="1"/>
          </p:cNvSpPr>
          <p:nvPr/>
        </p:nvSpPr>
        <p:spPr bwMode="auto">
          <a:xfrm flipH="1">
            <a:off x="3505200" y="2590800"/>
            <a:ext cx="228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20" name="Line 45"/>
          <p:cNvSpPr>
            <a:spLocks noChangeShapeType="1"/>
          </p:cNvSpPr>
          <p:nvPr/>
        </p:nvSpPr>
        <p:spPr bwMode="auto">
          <a:xfrm flipH="1">
            <a:off x="3505200" y="2743200"/>
            <a:ext cx="228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21" name="Line 46"/>
          <p:cNvSpPr>
            <a:spLocks noChangeShapeType="1"/>
          </p:cNvSpPr>
          <p:nvPr/>
        </p:nvSpPr>
        <p:spPr bwMode="auto">
          <a:xfrm>
            <a:off x="3505200" y="2743200"/>
            <a:ext cx="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22" name="Rectangle 47" descr="Large confetti"/>
          <p:cNvSpPr>
            <a:spLocks noChangeArrowheads="1"/>
          </p:cNvSpPr>
          <p:nvPr/>
        </p:nvSpPr>
        <p:spPr bwMode="auto">
          <a:xfrm>
            <a:off x="2298700" y="3213100"/>
            <a:ext cx="2413000" cy="355600"/>
          </a:xfrm>
          <a:prstGeom prst="rect">
            <a:avLst/>
          </a:prstGeom>
          <a:pattFill prst="lgConfetti">
            <a:fgClr>
              <a:schemeClr val="hlink"/>
            </a:fgClr>
            <a:bgClr>
              <a:srgbClr val="FFFFFF"/>
            </a:bgClr>
          </a:patt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23" name="Rectangle 48"/>
          <p:cNvSpPr>
            <a:spLocks noChangeArrowheads="1"/>
          </p:cNvSpPr>
          <p:nvPr/>
        </p:nvSpPr>
        <p:spPr bwMode="auto">
          <a:xfrm>
            <a:off x="2803525" y="3884613"/>
            <a:ext cx="265113"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a:solidFill>
                  <a:schemeClr val="tx1"/>
                </a:solidFill>
                <a:latin typeface="Verdana" charset="0"/>
                <a:ea typeface="宋体" charset="0"/>
                <a:cs typeface="宋体" charset="0"/>
              </a:rPr>
              <a:t> </a:t>
            </a:r>
          </a:p>
        </p:txBody>
      </p:sp>
      <p:grpSp>
        <p:nvGrpSpPr>
          <p:cNvPr id="47148" name="Group 49"/>
          <p:cNvGrpSpPr>
            <a:grpSpLocks/>
          </p:cNvGrpSpPr>
          <p:nvPr/>
        </p:nvGrpSpPr>
        <p:grpSpPr bwMode="auto">
          <a:xfrm>
            <a:off x="3744913" y="4094163"/>
            <a:ext cx="473075" cy="327025"/>
            <a:chOff x="2359" y="2579"/>
            <a:chExt cx="298" cy="206"/>
          </a:xfrm>
        </p:grpSpPr>
        <p:sp>
          <p:nvSpPr>
            <p:cNvPr id="46212" name="Line 50"/>
            <p:cNvSpPr>
              <a:spLocks noChangeShapeType="1"/>
            </p:cNvSpPr>
            <p:nvPr/>
          </p:nvSpPr>
          <p:spPr bwMode="auto">
            <a:xfrm>
              <a:off x="2359" y="2580"/>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13" name="Line 51"/>
            <p:cNvSpPr>
              <a:spLocks noChangeShapeType="1"/>
            </p:cNvSpPr>
            <p:nvPr/>
          </p:nvSpPr>
          <p:spPr bwMode="auto">
            <a:xfrm>
              <a:off x="2359" y="2782"/>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14" name="Line 52"/>
            <p:cNvSpPr>
              <a:spLocks noChangeShapeType="1"/>
            </p:cNvSpPr>
            <p:nvPr/>
          </p:nvSpPr>
          <p:spPr bwMode="auto">
            <a:xfrm>
              <a:off x="2361" y="2579"/>
              <a:ext cx="0" cy="20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7239" name="Arc 53"/>
            <p:cNvSpPr>
              <a:spLocks/>
            </p:cNvSpPr>
            <p:nvPr/>
          </p:nvSpPr>
          <p:spPr bwMode="auto">
            <a:xfrm>
              <a:off x="2562" y="2580"/>
              <a:ext cx="94" cy="106"/>
            </a:xfrm>
            <a:custGeom>
              <a:avLst/>
              <a:gdLst>
                <a:gd name="T0" fmla="*/ 0 w 21599"/>
                <a:gd name="T1" fmla="*/ 0 h 21600"/>
                <a:gd name="T2" fmla="*/ 0 w 21599"/>
                <a:gd name="T3" fmla="*/ 0 h 21600"/>
                <a:gd name="T4" fmla="*/ 0 w 21599"/>
                <a:gd name="T5" fmla="*/ 0 h 21600"/>
                <a:gd name="T6" fmla="*/ 0 60000 65536"/>
                <a:gd name="T7" fmla="*/ 0 60000 65536"/>
                <a:gd name="T8" fmla="*/ 0 60000 65536"/>
              </a:gdLst>
              <a:ahLst/>
              <a:cxnLst>
                <a:cxn ang="T6">
                  <a:pos x="T0" y="T1"/>
                </a:cxn>
                <a:cxn ang="T7">
                  <a:pos x="T2" y="T3"/>
                </a:cxn>
                <a:cxn ang="T8">
                  <a:pos x="T4" y="T5"/>
                </a:cxn>
              </a:cxnLst>
              <a:rect l="0" t="0" r="r" b="b"/>
              <a:pathLst>
                <a:path w="21599" h="21600" fill="none" extrusionOk="0">
                  <a:moveTo>
                    <a:pt x="-1" y="0"/>
                  </a:moveTo>
                  <a:cubicBezTo>
                    <a:pt x="11849" y="0"/>
                    <a:pt x="21486" y="9546"/>
                    <a:pt x="21599" y="21394"/>
                  </a:cubicBezTo>
                </a:path>
                <a:path w="21599" h="21600" stroke="0" extrusionOk="0">
                  <a:moveTo>
                    <a:pt x="-1" y="0"/>
                  </a:moveTo>
                  <a:cubicBezTo>
                    <a:pt x="11849" y="0"/>
                    <a:pt x="21486" y="9546"/>
                    <a:pt x="21599" y="21394"/>
                  </a:cubicBezTo>
                  <a:lnTo>
                    <a:pt x="0" y="21600"/>
                  </a:lnTo>
                  <a:lnTo>
                    <a:pt x="-1"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40" name="Arc 54"/>
            <p:cNvSpPr>
              <a:spLocks/>
            </p:cNvSpPr>
            <p:nvPr/>
          </p:nvSpPr>
          <p:spPr bwMode="auto">
            <a:xfrm>
              <a:off x="2563" y="2678"/>
              <a:ext cx="94" cy="107"/>
            </a:xfrm>
            <a:custGeom>
              <a:avLst/>
              <a:gdLst>
                <a:gd name="T0" fmla="*/ 0 w 21600"/>
                <a:gd name="T1" fmla="*/ 0 h 21805"/>
                <a:gd name="T2" fmla="*/ 0 w 21600"/>
                <a:gd name="T3" fmla="*/ 0 h 21805"/>
                <a:gd name="T4" fmla="*/ 0 w 21600"/>
                <a:gd name="T5" fmla="*/ 0 h 21805"/>
                <a:gd name="T6" fmla="*/ 0 60000 65536"/>
                <a:gd name="T7" fmla="*/ 0 60000 65536"/>
                <a:gd name="T8" fmla="*/ 0 60000 65536"/>
              </a:gdLst>
              <a:ahLst/>
              <a:cxnLst>
                <a:cxn ang="T6">
                  <a:pos x="T0" y="T1"/>
                </a:cxn>
                <a:cxn ang="T7">
                  <a:pos x="T2" y="T3"/>
                </a:cxn>
                <a:cxn ang="T8">
                  <a:pos x="T4" y="T5"/>
                </a:cxn>
              </a:cxnLst>
              <a:rect l="0" t="0" r="r" b="b"/>
              <a:pathLst>
                <a:path w="21600" h="21805" fill="none" extrusionOk="0">
                  <a:moveTo>
                    <a:pt x="21599" y="-1"/>
                  </a:moveTo>
                  <a:cubicBezTo>
                    <a:pt x="21599" y="68"/>
                    <a:pt x="21600" y="136"/>
                    <a:pt x="21600" y="205"/>
                  </a:cubicBezTo>
                  <a:cubicBezTo>
                    <a:pt x="21600" y="12134"/>
                    <a:pt x="11929" y="21804"/>
                    <a:pt x="0" y="21805"/>
                  </a:cubicBezTo>
                </a:path>
                <a:path w="21600" h="21805" stroke="0" extrusionOk="0">
                  <a:moveTo>
                    <a:pt x="21599" y="-1"/>
                  </a:moveTo>
                  <a:cubicBezTo>
                    <a:pt x="21599" y="68"/>
                    <a:pt x="21600" y="136"/>
                    <a:pt x="21600" y="205"/>
                  </a:cubicBezTo>
                  <a:cubicBezTo>
                    <a:pt x="21600" y="12134"/>
                    <a:pt x="11929" y="21804"/>
                    <a:pt x="0" y="21805"/>
                  </a:cubicBezTo>
                  <a:lnTo>
                    <a:pt x="0" y="205"/>
                  </a:lnTo>
                  <a:lnTo>
                    <a:pt x="21599" y="-1"/>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125" name="Oval 55"/>
          <p:cNvSpPr>
            <a:spLocks noChangeArrowheads="1"/>
          </p:cNvSpPr>
          <p:nvPr/>
        </p:nvSpPr>
        <p:spPr bwMode="auto">
          <a:xfrm>
            <a:off x="2706688" y="3898900"/>
            <a:ext cx="508000" cy="508000"/>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26" name="Rectangle 56"/>
          <p:cNvSpPr>
            <a:spLocks noChangeArrowheads="1"/>
          </p:cNvSpPr>
          <p:nvPr/>
        </p:nvSpPr>
        <p:spPr bwMode="auto">
          <a:xfrm>
            <a:off x="2740025" y="3954463"/>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a:t>
            </a:r>
          </a:p>
        </p:txBody>
      </p:sp>
      <p:sp>
        <p:nvSpPr>
          <p:cNvPr id="46127" name="Line 57"/>
          <p:cNvSpPr>
            <a:spLocks noChangeShapeType="1"/>
          </p:cNvSpPr>
          <p:nvPr/>
        </p:nvSpPr>
        <p:spPr bwMode="auto">
          <a:xfrm>
            <a:off x="2438400" y="3429000"/>
            <a:ext cx="0" cy="609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28" name="Line 58"/>
          <p:cNvSpPr>
            <a:spLocks noChangeShapeType="1"/>
          </p:cNvSpPr>
          <p:nvPr/>
        </p:nvSpPr>
        <p:spPr bwMode="auto">
          <a:xfrm>
            <a:off x="2971800" y="3429000"/>
            <a:ext cx="0" cy="4572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29" name="Line 59"/>
          <p:cNvSpPr>
            <a:spLocks noChangeShapeType="1"/>
          </p:cNvSpPr>
          <p:nvPr/>
        </p:nvSpPr>
        <p:spPr bwMode="auto">
          <a:xfrm flipH="1">
            <a:off x="1600200" y="4114800"/>
            <a:ext cx="10668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30" name="Oval 60"/>
          <p:cNvSpPr>
            <a:spLocks noChangeArrowheads="1"/>
          </p:cNvSpPr>
          <p:nvPr/>
        </p:nvSpPr>
        <p:spPr bwMode="auto">
          <a:xfrm>
            <a:off x="2408238" y="33956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31" name="Oval 61"/>
          <p:cNvSpPr>
            <a:spLocks noChangeArrowheads="1"/>
          </p:cNvSpPr>
          <p:nvPr/>
        </p:nvSpPr>
        <p:spPr bwMode="auto">
          <a:xfrm>
            <a:off x="2943225" y="33956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32" name="Oval 62"/>
          <p:cNvSpPr>
            <a:spLocks noChangeArrowheads="1"/>
          </p:cNvSpPr>
          <p:nvPr/>
        </p:nvSpPr>
        <p:spPr bwMode="auto">
          <a:xfrm>
            <a:off x="3775075" y="33956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33" name="Line 63"/>
          <p:cNvSpPr>
            <a:spLocks noChangeShapeType="1"/>
          </p:cNvSpPr>
          <p:nvPr/>
        </p:nvSpPr>
        <p:spPr bwMode="auto">
          <a:xfrm flipH="1">
            <a:off x="5486400" y="4267200"/>
            <a:ext cx="1828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34" name="Line 64"/>
          <p:cNvSpPr>
            <a:spLocks noChangeShapeType="1"/>
          </p:cNvSpPr>
          <p:nvPr/>
        </p:nvSpPr>
        <p:spPr bwMode="auto">
          <a:xfrm flipH="1">
            <a:off x="3200400" y="4114800"/>
            <a:ext cx="304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35" name="Line 65"/>
          <p:cNvSpPr>
            <a:spLocks noChangeShapeType="1"/>
          </p:cNvSpPr>
          <p:nvPr/>
        </p:nvSpPr>
        <p:spPr bwMode="auto">
          <a:xfrm flipH="1">
            <a:off x="2438400" y="4495800"/>
            <a:ext cx="1066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36" name="Line 66"/>
          <p:cNvSpPr>
            <a:spLocks noChangeShapeType="1"/>
          </p:cNvSpPr>
          <p:nvPr/>
        </p:nvSpPr>
        <p:spPr bwMode="auto">
          <a:xfrm>
            <a:off x="2438400" y="4191000"/>
            <a:ext cx="0"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37" name="Line 67"/>
          <p:cNvSpPr>
            <a:spLocks noChangeShapeType="1"/>
          </p:cNvSpPr>
          <p:nvPr/>
        </p:nvSpPr>
        <p:spPr bwMode="auto">
          <a:xfrm>
            <a:off x="3505200" y="4114800"/>
            <a:ext cx="0" cy="762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38" name="Line 68"/>
          <p:cNvSpPr>
            <a:spLocks noChangeShapeType="1"/>
          </p:cNvSpPr>
          <p:nvPr/>
        </p:nvSpPr>
        <p:spPr bwMode="auto">
          <a:xfrm flipH="1">
            <a:off x="3505200" y="4191000"/>
            <a:ext cx="228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39" name="Line 69"/>
          <p:cNvSpPr>
            <a:spLocks noChangeShapeType="1"/>
          </p:cNvSpPr>
          <p:nvPr/>
        </p:nvSpPr>
        <p:spPr bwMode="auto">
          <a:xfrm flipH="1">
            <a:off x="3505200" y="4343400"/>
            <a:ext cx="228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40" name="Line 70"/>
          <p:cNvSpPr>
            <a:spLocks noChangeShapeType="1"/>
          </p:cNvSpPr>
          <p:nvPr/>
        </p:nvSpPr>
        <p:spPr bwMode="auto">
          <a:xfrm>
            <a:off x="3505200" y="4343400"/>
            <a:ext cx="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41" name="Line 71"/>
          <p:cNvSpPr>
            <a:spLocks noChangeShapeType="1"/>
          </p:cNvSpPr>
          <p:nvPr/>
        </p:nvSpPr>
        <p:spPr bwMode="auto">
          <a:xfrm>
            <a:off x="3276600" y="3200400"/>
            <a:ext cx="0" cy="381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42" name="Line 72"/>
          <p:cNvSpPr>
            <a:spLocks noChangeShapeType="1"/>
          </p:cNvSpPr>
          <p:nvPr/>
        </p:nvSpPr>
        <p:spPr bwMode="auto">
          <a:xfrm>
            <a:off x="2590800" y="3200400"/>
            <a:ext cx="0" cy="381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43" name="Rectangle 73" descr="Large confetti"/>
          <p:cNvSpPr>
            <a:spLocks noChangeArrowheads="1"/>
          </p:cNvSpPr>
          <p:nvPr/>
        </p:nvSpPr>
        <p:spPr bwMode="auto">
          <a:xfrm>
            <a:off x="2298700" y="4813300"/>
            <a:ext cx="2413000" cy="355600"/>
          </a:xfrm>
          <a:prstGeom prst="rect">
            <a:avLst/>
          </a:prstGeom>
          <a:pattFill prst="lgConfetti">
            <a:fgClr>
              <a:schemeClr val="hlink"/>
            </a:fgClr>
            <a:bgClr>
              <a:srgbClr val="FFFFFF"/>
            </a:bgClr>
          </a:patt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44" name="Rectangle 74"/>
          <p:cNvSpPr>
            <a:spLocks noChangeArrowheads="1"/>
          </p:cNvSpPr>
          <p:nvPr/>
        </p:nvSpPr>
        <p:spPr bwMode="auto">
          <a:xfrm>
            <a:off x="2803525" y="5484813"/>
            <a:ext cx="265113"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a:solidFill>
                  <a:schemeClr val="tx1"/>
                </a:solidFill>
                <a:latin typeface="Verdana" charset="0"/>
                <a:ea typeface="宋体" charset="0"/>
                <a:cs typeface="宋体" charset="0"/>
              </a:rPr>
              <a:t> </a:t>
            </a:r>
          </a:p>
        </p:txBody>
      </p:sp>
      <p:grpSp>
        <p:nvGrpSpPr>
          <p:cNvPr id="47169" name="Group 75"/>
          <p:cNvGrpSpPr>
            <a:grpSpLocks/>
          </p:cNvGrpSpPr>
          <p:nvPr/>
        </p:nvGrpSpPr>
        <p:grpSpPr bwMode="auto">
          <a:xfrm>
            <a:off x="3744913" y="5694363"/>
            <a:ext cx="473075" cy="327025"/>
            <a:chOff x="2359" y="3587"/>
            <a:chExt cx="298" cy="206"/>
          </a:xfrm>
        </p:grpSpPr>
        <p:sp>
          <p:nvSpPr>
            <p:cNvPr id="46207" name="Line 76"/>
            <p:cNvSpPr>
              <a:spLocks noChangeShapeType="1"/>
            </p:cNvSpPr>
            <p:nvPr/>
          </p:nvSpPr>
          <p:spPr bwMode="auto">
            <a:xfrm>
              <a:off x="2359" y="3588"/>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08" name="Line 77"/>
            <p:cNvSpPr>
              <a:spLocks noChangeShapeType="1"/>
            </p:cNvSpPr>
            <p:nvPr/>
          </p:nvSpPr>
          <p:spPr bwMode="auto">
            <a:xfrm>
              <a:off x="2359" y="3790"/>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09" name="Line 78"/>
            <p:cNvSpPr>
              <a:spLocks noChangeShapeType="1"/>
            </p:cNvSpPr>
            <p:nvPr/>
          </p:nvSpPr>
          <p:spPr bwMode="auto">
            <a:xfrm>
              <a:off x="2361" y="3587"/>
              <a:ext cx="0" cy="20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7234" name="Arc 79"/>
            <p:cNvSpPr>
              <a:spLocks/>
            </p:cNvSpPr>
            <p:nvPr/>
          </p:nvSpPr>
          <p:spPr bwMode="auto">
            <a:xfrm>
              <a:off x="2562" y="3588"/>
              <a:ext cx="94" cy="106"/>
            </a:xfrm>
            <a:custGeom>
              <a:avLst/>
              <a:gdLst>
                <a:gd name="T0" fmla="*/ 0 w 21599"/>
                <a:gd name="T1" fmla="*/ 0 h 21600"/>
                <a:gd name="T2" fmla="*/ 0 w 21599"/>
                <a:gd name="T3" fmla="*/ 0 h 21600"/>
                <a:gd name="T4" fmla="*/ 0 w 21599"/>
                <a:gd name="T5" fmla="*/ 0 h 21600"/>
                <a:gd name="T6" fmla="*/ 0 60000 65536"/>
                <a:gd name="T7" fmla="*/ 0 60000 65536"/>
                <a:gd name="T8" fmla="*/ 0 60000 65536"/>
              </a:gdLst>
              <a:ahLst/>
              <a:cxnLst>
                <a:cxn ang="T6">
                  <a:pos x="T0" y="T1"/>
                </a:cxn>
                <a:cxn ang="T7">
                  <a:pos x="T2" y="T3"/>
                </a:cxn>
                <a:cxn ang="T8">
                  <a:pos x="T4" y="T5"/>
                </a:cxn>
              </a:cxnLst>
              <a:rect l="0" t="0" r="r" b="b"/>
              <a:pathLst>
                <a:path w="21599" h="21600" fill="none" extrusionOk="0">
                  <a:moveTo>
                    <a:pt x="-1" y="0"/>
                  </a:moveTo>
                  <a:cubicBezTo>
                    <a:pt x="11849" y="0"/>
                    <a:pt x="21486" y="9546"/>
                    <a:pt x="21599" y="21394"/>
                  </a:cubicBezTo>
                </a:path>
                <a:path w="21599" h="21600" stroke="0" extrusionOk="0">
                  <a:moveTo>
                    <a:pt x="-1" y="0"/>
                  </a:moveTo>
                  <a:cubicBezTo>
                    <a:pt x="11849" y="0"/>
                    <a:pt x="21486" y="9546"/>
                    <a:pt x="21599" y="21394"/>
                  </a:cubicBezTo>
                  <a:lnTo>
                    <a:pt x="0" y="21600"/>
                  </a:lnTo>
                  <a:lnTo>
                    <a:pt x="-1"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35" name="Arc 80"/>
            <p:cNvSpPr>
              <a:spLocks/>
            </p:cNvSpPr>
            <p:nvPr/>
          </p:nvSpPr>
          <p:spPr bwMode="auto">
            <a:xfrm>
              <a:off x="2563" y="3686"/>
              <a:ext cx="94" cy="107"/>
            </a:xfrm>
            <a:custGeom>
              <a:avLst/>
              <a:gdLst>
                <a:gd name="T0" fmla="*/ 0 w 21600"/>
                <a:gd name="T1" fmla="*/ 0 h 21805"/>
                <a:gd name="T2" fmla="*/ 0 w 21600"/>
                <a:gd name="T3" fmla="*/ 0 h 21805"/>
                <a:gd name="T4" fmla="*/ 0 w 21600"/>
                <a:gd name="T5" fmla="*/ 0 h 21805"/>
                <a:gd name="T6" fmla="*/ 0 60000 65536"/>
                <a:gd name="T7" fmla="*/ 0 60000 65536"/>
                <a:gd name="T8" fmla="*/ 0 60000 65536"/>
              </a:gdLst>
              <a:ahLst/>
              <a:cxnLst>
                <a:cxn ang="T6">
                  <a:pos x="T0" y="T1"/>
                </a:cxn>
                <a:cxn ang="T7">
                  <a:pos x="T2" y="T3"/>
                </a:cxn>
                <a:cxn ang="T8">
                  <a:pos x="T4" y="T5"/>
                </a:cxn>
              </a:cxnLst>
              <a:rect l="0" t="0" r="r" b="b"/>
              <a:pathLst>
                <a:path w="21600" h="21805" fill="none" extrusionOk="0">
                  <a:moveTo>
                    <a:pt x="21599" y="-1"/>
                  </a:moveTo>
                  <a:cubicBezTo>
                    <a:pt x="21599" y="68"/>
                    <a:pt x="21600" y="136"/>
                    <a:pt x="21600" y="205"/>
                  </a:cubicBezTo>
                  <a:cubicBezTo>
                    <a:pt x="21600" y="12134"/>
                    <a:pt x="11929" y="21804"/>
                    <a:pt x="0" y="21805"/>
                  </a:cubicBezTo>
                </a:path>
                <a:path w="21600" h="21805" stroke="0" extrusionOk="0">
                  <a:moveTo>
                    <a:pt x="21599" y="-1"/>
                  </a:moveTo>
                  <a:cubicBezTo>
                    <a:pt x="21599" y="68"/>
                    <a:pt x="21600" y="136"/>
                    <a:pt x="21600" y="205"/>
                  </a:cubicBezTo>
                  <a:cubicBezTo>
                    <a:pt x="21600" y="12134"/>
                    <a:pt x="11929" y="21804"/>
                    <a:pt x="0" y="21805"/>
                  </a:cubicBezTo>
                  <a:lnTo>
                    <a:pt x="0" y="205"/>
                  </a:lnTo>
                  <a:lnTo>
                    <a:pt x="21599" y="-1"/>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146" name="Oval 81"/>
          <p:cNvSpPr>
            <a:spLocks noChangeArrowheads="1"/>
          </p:cNvSpPr>
          <p:nvPr/>
        </p:nvSpPr>
        <p:spPr bwMode="auto">
          <a:xfrm>
            <a:off x="2706688" y="5499100"/>
            <a:ext cx="508000" cy="508000"/>
          </a:xfrm>
          <a:prstGeom prst="ellipse">
            <a:avLst/>
          </a:prstGeom>
          <a:solidFill>
            <a:schemeClr val="bg1"/>
          </a:solidFill>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47" name="Rectangle 82"/>
          <p:cNvSpPr>
            <a:spLocks noChangeArrowheads="1"/>
          </p:cNvSpPr>
          <p:nvPr/>
        </p:nvSpPr>
        <p:spPr bwMode="auto">
          <a:xfrm>
            <a:off x="2740025" y="5554663"/>
            <a:ext cx="481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a:t>
            </a:r>
          </a:p>
        </p:txBody>
      </p:sp>
      <p:sp>
        <p:nvSpPr>
          <p:cNvPr id="46148" name="Line 83"/>
          <p:cNvSpPr>
            <a:spLocks noChangeShapeType="1"/>
          </p:cNvSpPr>
          <p:nvPr/>
        </p:nvSpPr>
        <p:spPr bwMode="auto">
          <a:xfrm>
            <a:off x="2438400" y="5029200"/>
            <a:ext cx="0" cy="6096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49" name="Line 84"/>
          <p:cNvSpPr>
            <a:spLocks noChangeShapeType="1"/>
          </p:cNvSpPr>
          <p:nvPr/>
        </p:nvSpPr>
        <p:spPr bwMode="auto">
          <a:xfrm>
            <a:off x="2971800" y="5029200"/>
            <a:ext cx="0" cy="4572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50" name="Line 85"/>
          <p:cNvSpPr>
            <a:spLocks noChangeShapeType="1"/>
          </p:cNvSpPr>
          <p:nvPr/>
        </p:nvSpPr>
        <p:spPr bwMode="auto">
          <a:xfrm flipH="1">
            <a:off x="2057400" y="5715000"/>
            <a:ext cx="6096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51" name="Oval 86"/>
          <p:cNvSpPr>
            <a:spLocks noChangeArrowheads="1"/>
          </p:cNvSpPr>
          <p:nvPr/>
        </p:nvSpPr>
        <p:spPr bwMode="auto">
          <a:xfrm>
            <a:off x="2408238" y="49958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52" name="Oval 87"/>
          <p:cNvSpPr>
            <a:spLocks noChangeArrowheads="1"/>
          </p:cNvSpPr>
          <p:nvPr/>
        </p:nvSpPr>
        <p:spPr bwMode="auto">
          <a:xfrm>
            <a:off x="2943225" y="49958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53" name="Oval 88"/>
          <p:cNvSpPr>
            <a:spLocks noChangeArrowheads="1"/>
          </p:cNvSpPr>
          <p:nvPr/>
        </p:nvSpPr>
        <p:spPr bwMode="auto">
          <a:xfrm>
            <a:off x="3775075" y="4995863"/>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54" name="Line 89"/>
          <p:cNvSpPr>
            <a:spLocks noChangeShapeType="1"/>
          </p:cNvSpPr>
          <p:nvPr/>
        </p:nvSpPr>
        <p:spPr bwMode="auto">
          <a:xfrm flipH="1">
            <a:off x="6096000" y="5867400"/>
            <a:ext cx="990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55" name="Line 90"/>
          <p:cNvSpPr>
            <a:spLocks noChangeShapeType="1"/>
          </p:cNvSpPr>
          <p:nvPr/>
        </p:nvSpPr>
        <p:spPr bwMode="auto">
          <a:xfrm flipH="1">
            <a:off x="3200400" y="5715000"/>
            <a:ext cx="304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56" name="Line 91"/>
          <p:cNvSpPr>
            <a:spLocks noChangeShapeType="1"/>
          </p:cNvSpPr>
          <p:nvPr/>
        </p:nvSpPr>
        <p:spPr bwMode="auto">
          <a:xfrm flipH="1">
            <a:off x="2438400" y="6096000"/>
            <a:ext cx="1066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57" name="Line 92"/>
          <p:cNvSpPr>
            <a:spLocks noChangeShapeType="1"/>
          </p:cNvSpPr>
          <p:nvPr/>
        </p:nvSpPr>
        <p:spPr bwMode="auto">
          <a:xfrm>
            <a:off x="2438400" y="5791200"/>
            <a:ext cx="0"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58" name="Line 93"/>
          <p:cNvSpPr>
            <a:spLocks noChangeShapeType="1"/>
          </p:cNvSpPr>
          <p:nvPr/>
        </p:nvSpPr>
        <p:spPr bwMode="auto">
          <a:xfrm>
            <a:off x="3505200" y="5715000"/>
            <a:ext cx="0" cy="762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59" name="Line 94"/>
          <p:cNvSpPr>
            <a:spLocks noChangeShapeType="1"/>
          </p:cNvSpPr>
          <p:nvPr/>
        </p:nvSpPr>
        <p:spPr bwMode="auto">
          <a:xfrm flipH="1">
            <a:off x="3505200" y="5791200"/>
            <a:ext cx="228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60" name="Line 95"/>
          <p:cNvSpPr>
            <a:spLocks noChangeShapeType="1"/>
          </p:cNvSpPr>
          <p:nvPr/>
        </p:nvSpPr>
        <p:spPr bwMode="auto">
          <a:xfrm flipH="1">
            <a:off x="3505200" y="5943600"/>
            <a:ext cx="228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61" name="Line 96"/>
          <p:cNvSpPr>
            <a:spLocks noChangeShapeType="1"/>
          </p:cNvSpPr>
          <p:nvPr/>
        </p:nvSpPr>
        <p:spPr bwMode="auto">
          <a:xfrm>
            <a:off x="3505200" y="5943600"/>
            <a:ext cx="0" cy="152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62" name="Line 97"/>
          <p:cNvSpPr>
            <a:spLocks noChangeShapeType="1"/>
          </p:cNvSpPr>
          <p:nvPr/>
        </p:nvSpPr>
        <p:spPr bwMode="auto">
          <a:xfrm>
            <a:off x="3276600" y="4800600"/>
            <a:ext cx="0" cy="381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63" name="Line 98"/>
          <p:cNvSpPr>
            <a:spLocks noChangeShapeType="1"/>
          </p:cNvSpPr>
          <p:nvPr/>
        </p:nvSpPr>
        <p:spPr bwMode="auto">
          <a:xfrm>
            <a:off x="2590800" y="4800600"/>
            <a:ext cx="0" cy="381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64" name="Line 99"/>
          <p:cNvSpPr>
            <a:spLocks noChangeShapeType="1"/>
          </p:cNvSpPr>
          <p:nvPr/>
        </p:nvSpPr>
        <p:spPr bwMode="auto">
          <a:xfrm>
            <a:off x="1066800" y="4953000"/>
            <a:ext cx="5334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65" name="Line 100"/>
          <p:cNvSpPr>
            <a:spLocks noChangeShapeType="1"/>
          </p:cNvSpPr>
          <p:nvPr/>
        </p:nvSpPr>
        <p:spPr bwMode="auto">
          <a:xfrm flipH="1">
            <a:off x="3810000" y="3429000"/>
            <a:ext cx="1143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66" name="Line 101"/>
          <p:cNvSpPr>
            <a:spLocks noChangeShapeType="1"/>
          </p:cNvSpPr>
          <p:nvPr/>
        </p:nvSpPr>
        <p:spPr bwMode="auto">
          <a:xfrm flipH="1">
            <a:off x="3810000" y="5029200"/>
            <a:ext cx="1143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67" name="Line 102"/>
          <p:cNvSpPr>
            <a:spLocks noChangeShapeType="1"/>
          </p:cNvSpPr>
          <p:nvPr/>
        </p:nvSpPr>
        <p:spPr bwMode="auto">
          <a:xfrm>
            <a:off x="5410200" y="1676400"/>
            <a:ext cx="0" cy="3886200"/>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7192" name="AutoShape 103"/>
          <p:cNvSpPr>
            <a:spLocks noChangeArrowheads="1"/>
          </p:cNvSpPr>
          <p:nvPr/>
        </p:nvSpPr>
        <p:spPr bwMode="auto">
          <a:xfrm rot="5400000" flipV="1">
            <a:off x="5422901" y="5043487"/>
            <a:ext cx="1117600" cy="2762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69" name="Line 104"/>
          <p:cNvSpPr>
            <a:spLocks noChangeShapeType="1"/>
          </p:cNvSpPr>
          <p:nvPr/>
        </p:nvSpPr>
        <p:spPr bwMode="auto">
          <a:xfrm>
            <a:off x="1295400" y="5791200"/>
            <a:ext cx="0" cy="5334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70" name="Line 105"/>
          <p:cNvSpPr>
            <a:spLocks noChangeShapeType="1"/>
          </p:cNvSpPr>
          <p:nvPr/>
        </p:nvSpPr>
        <p:spPr bwMode="auto">
          <a:xfrm>
            <a:off x="1295400" y="6324600"/>
            <a:ext cx="47244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71" name="Line 106"/>
          <p:cNvSpPr>
            <a:spLocks noChangeShapeType="1"/>
          </p:cNvSpPr>
          <p:nvPr/>
        </p:nvSpPr>
        <p:spPr bwMode="auto">
          <a:xfrm flipV="1">
            <a:off x="6019800" y="5562600"/>
            <a:ext cx="0" cy="7620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72" name="Line 107"/>
          <p:cNvSpPr>
            <a:spLocks noChangeShapeType="1"/>
          </p:cNvSpPr>
          <p:nvPr/>
        </p:nvSpPr>
        <p:spPr bwMode="auto">
          <a:xfrm flipH="1">
            <a:off x="3810000" y="1828800"/>
            <a:ext cx="1143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nvGrpSpPr>
          <p:cNvPr id="47197" name="Group 108"/>
          <p:cNvGrpSpPr>
            <a:grpSpLocks/>
          </p:cNvGrpSpPr>
          <p:nvPr/>
        </p:nvGrpSpPr>
        <p:grpSpPr bwMode="auto">
          <a:xfrm>
            <a:off x="4960938" y="3268663"/>
            <a:ext cx="215900" cy="279400"/>
            <a:chOff x="3125" y="2059"/>
            <a:chExt cx="136" cy="176"/>
          </a:xfrm>
        </p:grpSpPr>
        <p:sp>
          <p:nvSpPr>
            <p:cNvPr id="46204" name="Line 109"/>
            <p:cNvSpPr>
              <a:spLocks noChangeShapeType="1"/>
            </p:cNvSpPr>
            <p:nvPr/>
          </p:nvSpPr>
          <p:spPr bwMode="auto">
            <a:xfrm>
              <a:off x="3128" y="2059"/>
              <a:ext cx="133" cy="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05" name="Line 110"/>
            <p:cNvSpPr>
              <a:spLocks noChangeShapeType="1"/>
            </p:cNvSpPr>
            <p:nvPr/>
          </p:nvSpPr>
          <p:spPr bwMode="auto">
            <a:xfrm flipV="1">
              <a:off x="3128" y="2143"/>
              <a:ext cx="133" cy="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06" name="Line 111"/>
            <p:cNvSpPr>
              <a:spLocks noChangeShapeType="1"/>
            </p:cNvSpPr>
            <p:nvPr/>
          </p:nvSpPr>
          <p:spPr bwMode="auto">
            <a:xfrm>
              <a:off x="3125" y="2062"/>
              <a:ext cx="0" cy="16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grpSp>
        <p:nvGrpSpPr>
          <p:cNvPr id="47198" name="Group 112"/>
          <p:cNvGrpSpPr>
            <a:grpSpLocks/>
          </p:cNvGrpSpPr>
          <p:nvPr/>
        </p:nvGrpSpPr>
        <p:grpSpPr bwMode="auto">
          <a:xfrm>
            <a:off x="4960938" y="1668463"/>
            <a:ext cx="215900" cy="279400"/>
            <a:chOff x="3125" y="1051"/>
            <a:chExt cx="136" cy="176"/>
          </a:xfrm>
        </p:grpSpPr>
        <p:sp>
          <p:nvSpPr>
            <p:cNvPr id="46201" name="Line 113"/>
            <p:cNvSpPr>
              <a:spLocks noChangeShapeType="1"/>
            </p:cNvSpPr>
            <p:nvPr/>
          </p:nvSpPr>
          <p:spPr bwMode="auto">
            <a:xfrm>
              <a:off x="3128" y="1051"/>
              <a:ext cx="133" cy="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02" name="Line 114"/>
            <p:cNvSpPr>
              <a:spLocks noChangeShapeType="1"/>
            </p:cNvSpPr>
            <p:nvPr/>
          </p:nvSpPr>
          <p:spPr bwMode="auto">
            <a:xfrm flipV="1">
              <a:off x="3128" y="1135"/>
              <a:ext cx="133" cy="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03" name="Line 115"/>
            <p:cNvSpPr>
              <a:spLocks noChangeShapeType="1"/>
            </p:cNvSpPr>
            <p:nvPr/>
          </p:nvSpPr>
          <p:spPr bwMode="auto">
            <a:xfrm>
              <a:off x="3125" y="1054"/>
              <a:ext cx="0" cy="16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grpSp>
        <p:nvGrpSpPr>
          <p:cNvPr id="47199" name="Group 116"/>
          <p:cNvGrpSpPr>
            <a:grpSpLocks/>
          </p:cNvGrpSpPr>
          <p:nvPr/>
        </p:nvGrpSpPr>
        <p:grpSpPr bwMode="auto">
          <a:xfrm>
            <a:off x="4960938" y="4868863"/>
            <a:ext cx="215900" cy="279400"/>
            <a:chOff x="3125" y="3067"/>
            <a:chExt cx="136" cy="176"/>
          </a:xfrm>
        </p:grpSpPr>
        <p:sp>
          <p:nvSpPr>
            <p:cNvPr id="46198" name="Line 117"/>
            <p:cNvSpPr>
              <a:spLocks noChangeShapeType="1"/>
            </p:cNvSpPr>
            <p:nvPr/>
          </p:nvSpPr>
          <p:spPr bwMode="auto">
            <a:xfrm>
              <a:off x="3128" y="3067"/>
              <a:ext cx="133" cy="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99" name="Line 118"/>
            <p:cNvSpPr>
              <a:spLocks noChangeShapeType="1"/>
            </p:cNvSpPr>
            <p:nvPr/>
          </p:nvSpPr>
          <p:spPr bwMode="auto">
            <a:xfrm flipV="1">
              <a:off x="3128" y="3151"/>
              <a:ext cx="133" cy="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200" name="Line 119"/>
            <p:cNvSpPr>
              <a:spLocks noChangeShapeType="1"/>
            </p:cNvSpPr>
            <p:nvPr/>
          </p:nvSpPr>
          <p:spPr bwMode="auto">
            <a:xfrm>
              <a:off x="3125" y="3070"/>
              <a:ext cx="0" cy="16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sp>
        <p:nvSpPr>
          <p:cNvPr id="46176" name="Line 120"/>
          <p:cNvSpPr>
            <a:spLocks noChangeShapeType="1"/>
          </p:cNvSpPr>
          <p:nvPr/>
        </p:nvSpPr>
        <p:spPr bwMode="auto">
          <a:xfrm flipH="1">
            <a:off x="5181600" y="1804988"/>
            <a:ext cx="2286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77" name="Line 121"/>
          <p:cNvSpPr>
            <a:spLocks noChangeShapeType="1"/>
          </p:cNvSpPr>
          <p:nvPr/>
        </p:nvSpPr>
        <p:spPr bwMode="auto">
          <a:xfrm flipH="1">
            <a:off x="5168900" y="3405188"/>
            <a:ext cx="2286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78" name="Line 122"/>
          <p:cNvSpPr>
            <a:spLocks noChangeShapeType="1"/>
          </p:cNvSpPr>
          <p:nvPr/>
        </p:nvSpPr>
        <p:spPr bwMode="auto">
          <a:xfrm flipH="1">
            <a:off x="5181600" y="5005388"/>
            <a:ext cx="228600" cy="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79" name="Line 123"/>
          <p:cNvSpPr>
            <a:spLocks noChangeShapeType="1"/>
          </p:cNvSpPr>
          <p:nvPr/>
        </p:nvSpPr>
        <p:spPr bwMode="auto">
          <a:xfrm>
            <a:off x="5029200" y="1905000"/>
            <a:ext cx="0" cy="76200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80" name="Line 124"/>
          <p:cNvSpPr>
            <a:spLocks noChangeShapeType="1"/>
          </p:cNvSpPr>
          <p:nvPr/>
        </p:nvSpPr>
        <p:spPr bwMode="auto">
          <a:xfrm>
            <a:off x="5029200" y="3505200"/>
            <a:ext cx="0" cy="76200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81" name="Line 125"/>
          <p:cNvSpPr>
            <a:spLocks noChangeShapeType="1"/>
          </p:cNvSpPr>
          <p:nvPr/>
        </p:nvSpPr>
        <p:spPr bwMode="auto">
          <a:xfrm>
            <a:off x="5029200" y="5105400"/>
            <a:ext cx="0" cy="762000"/>
          </a:xfrm>
          <a:prstGeom prst="line">
            <a:avLst/>
          </a:prstGeom>
          <a:noFill/>
          <a:ln w="254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82" name="Line 126"/>
          <p:cNvSpPr>
            <a:spLocks noChangeShapeType="1"/>
          </p:cNvSpPr>
          <p:nvPr/>
        </p:nvSpPr>
        <p:spPr bwMode="auto">
          <a:xfrm flipH="1">
            <a:off x="4191000" y="4267200"/>
            <a:ext cx="1143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83" name="Line 127"/>
          <p:cNvSpPr>
            <a:spLocks noChangeShapeType="1"/>
          </p:cNvSpPr>
          <p:nvPr/>
        </p:nvSpPr>
        <p:spPr bwMode="auto">
          <a:xfrm flipH="1">
            <a:off x="4191000" y="2667000"/>
            <a:ext cx="1143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84" name="Line 128"/>
          <p:cNvSpPr>
            <a:spLocks noChangeShapeType="1"/>
          </p:cNvSpPr>
          <p:nvPr/>
        </p:nvSpPr>
        <p:spPr bwMode="auto">
          <a:xfrm flipH="1">
            <a:off x="4191000" y="5867400"/>
            <a:ext cx="1752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nvGrpSpPr>
          <p:cNvPr id="47209" name="Group 129"/>
          <p:cNvGrpSpPr>
            <a:grpSpLocks/>
          </p:cNvGrpSpPr>
          <p:nvPr/>
        </p:nvGrpSpPr>
        <p:grpSpPr bwMode="auto">
          <a:xfrm>
            <a:off x="7221538" y="4046538"/>
            <a:ext cx="758825" cy="476250"/>
            <a:chOff x="4549" y="2549"/>
            <a:chExt cx="478" cy="300"/>
          </a:xfrm>
        </p:grpSpPr>
        <p:sp>
          <p:nvSpPr>
            <p:cNvPr id="47218" name="Arc 130"/>
            <p:cNvSpPr>
              <a:spLocks/>
            </p:cNvSpPr>
            <p:nvPr/>
          </p:nvSpPr>
          <p:spPr bwMode="auto">
            <a:xfrm>
              <a:off x="4549" y="2549"/>
              <a:ext cx="7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9" name="Arc 131"/>
            <p:cNvSpPr>
              <a:spLocks/>
            </p:cNvSpPr>
            <p:nvPr/>
          </p:nvSpPr>
          <p:spPr bwMode="auto">
            <a:xfrm>
              <a:off x="4549" y="2549"/>
              <a:ext cx="478" cy="1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20" name="Arc 132"/>
            <p:cNvSpPr>
              <a:spLocks/>
            </p:cNvSpPr>
            <p:nvPr/>
          </p:nvSpPr>
          <p:spPr bwMode="auto">
            <a:xfrm>
              <a:off x="4573" y="2692"/>
              <a:ext cx="453" cy="1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21" name="Arc 133"/>
            <p:cNvSpPr>
              <a:spLocks/>
            </p:cNvSpPr>
            <p:nvPr/>
          </p:nvSpPr>
          <p:spPr bwMode="auto">
            <a:xfrm>
              <a:off x="4549" y="2692"/>
              <a:ext cx="70" cy="15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186" name="Line 134"/>
          <p:cNvSpPr>
            <a:spLocks noChangeShapeType="1"/>
          </p:cNvSpPr>
          <p:nvPr/>
        </p:nvSpPr>
        <p:spPr bwMode="auto">
          <a:xfrm>
            <a:off x="7086600" y="4419600"/>
            <a:ext cx="0" cy="1447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87" name="Line 135"/>
          <p:cNvSpPr>
            <a:spLocks noChangeShapeType="1"/>
          </p:cNvSpPr>
          <p:nvPr/>
        </p:nvSpPr>
        <p:spPr bwMode="auto">
          <a:xfrm flipH="1">
            <a:off x="7086600" y="4418013"/>
            <a:ext cx="212725" cy="158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88" name="Line 136"/>
          <p:cNvSpPr>
            <a:spLocks noChangeShapeType="1"/>
          </p:cNvSpPr>
          <p:nvPr/>
        </p:nvSpPr>
        <p:spPr bwMode="auto">
          <a:xfrm flipH="1" flipV="1">
            <a:off x="7086600" y="4114800"/>
            <a:ext cx="188913" cy="635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89" name="Line 137"/>
          <p:cNvSpPr>
            <a:spLocks noChangeShapeType="1"/>
          </p:cNvSpPr>
          <p:nvPr/>
        </p:nvSpPr>
        <p:spPr bwMode="auto">
          <a:xfrm>
            <a:off x="7086600" y="2667000"/>
            <a:ext cx="0" cy="1447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90" name="Line 138"/>
          <p:cNvSpPr>
            <a:spLocks noChangeShapeType="1"/>
          </p:cNvSpPr>
          <p:nvPr/>
        </p:nvSpPr>
        <p:spPr bwMode="auto">
          <a:xfrm flipH="1">
            <a:off x="7935913" y="4291013"/>
            <a:ext cx="381000" cy="0"/>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91" name="Oval 139"/>
          <p:cNvSpPr>
            <a:spLocks noChangeArrowheads="1"/>
          </p:cNvSpPr>
          <p:nvPr/>
        </p:nvSpPr>
        <p:spPr bwMode="auto">
          <a:xfrm>
            <a:off x="2024063" y="4083050"/>
            <a:ext cx="63500" cy="635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92" name="Line 140"/>
          <p:cNvSpPr>
            <a:spLocks noChangeShapeType="1"/>
          </p:cNvSpPr>
          <p:nvPr/>
        </p:nvSpPr>
        <p:spPr bwMode="auto">
          <a:xfrm flipH="1">
            <a:off x="2895600" y="2009775"/>
            <a:ext cx="152400" cy="12382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46193" name="Rectangle 141"/>
          <p:cNvSpPr>
            <a:spLocks noChangeArrowheads="1"/>
          </p:cNvSpPr>
          <p:nvPr/>
        </p:nvSpPr>
        <p:spPr bwMode="auto">
          <a:xfrm>
            <a:off x="2955925" y="1935163"/>
            <a:ext cx="373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defRPr/>
            </a:pPr>
            <a:r>
              <a:rPr lang="zh-CN" altLang="en-US" sz="2000">
                <a:solidFill>
                  <a:schemeClr val="tx1"/>
                </a:solidFill>
                <a:latin typeface="Verdana" charset="0"/>
                <a:ea typeface="宋体" charset="0"/>
                <a:cs typeface="宋体" charset="0"/>
              </a:rPr>
              <a:t> </a:t>
            </a:r>
            <a:r>
              <a:rPr lang="en-US" altLang="zh-CN" sz="2000">
                <a:solidFill>
                  <a:schemeClr val="tx1"/>
                </a:solidFill>
                <a:latin typeface="Verdana" charset="0"/>
                <a:ea typeface="宋体" charset="0"/>
                <a:cs typeface="宋体" charset="0"/>
              </a:rPr>
              <a:t>t</a:t>
            </a:r>
          </a:p>
        </p:txBody>
      </p:sp>
    </p:spTree>
  </p:cSld>
  <p:clrMapOvr>
    <a:masterClrMapping/>
  </p:clrMapOvr>
  <p:transition spd="slow">
    <p:split orient="ver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355600" y="279400"/>
            <a:ext cx="8407400" cy="939800"/>
          </a:xfrm>
          <a:noFill/>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algn="ctr"/>
            <a:r>
              <a:rPr lang="en-US" altLang="ko-KR" sz="2800" smtClean="0">
                <a:ea typeface="Gulim" pitchFamily="34" charset="-127"/>
              </a:rPr>
              <a:t>Causes for Cache Misses</a:t>
            </a:r>
          </a:p>
        </p:txBody>
      </p:sp>
      <p:sp>
        <p:nvSpPr>
          <p:cNvPr id="47107" name="Rectangle 3"/>
          <p:cNvSpPr>
            <a:spLocks noChangeArrowheads="1"/>
          </p:cNvSpPr>
          <p:nvPr/>
        </p:nvSpPr>
        <p:spPr bwMode="auto">
          <a:xfrm>
            <a:off x="355600" y="1320800"/>
            <a:ext cx="8572500" cy="4352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buFontTx/>
              <a:buChar char="•"/>
              <a:defRPr/>
            </a:pPr>
            <a:r>
              <a:rPr lang="ko-KR" altLang="en-US" sz="2400" b="1">
                <a:solidFill>
                  <a:schemeClr val="tx1"/>
                </a:solidFill>
                <a:ea typeface="Gulim" pitchFamily="34" charset="-127"/>
              </a:rPr>
              <a:t> </a:t>
            </a:r>
            <a:r>
              <a:rPr lang="en-US" altLang="ko-KR" sz="2200" i="1">
                <a:solidFill>
                  <a:schemeClr val="tx1"/>
                </a:solidFill>
                <a:latin typeface="Verdana" pitchFamily="34" charset="0"/>
                <a:ea typeface="Gulim" pitchFamily="34" charset="-127"/>
              </a:rPr>
              <a:t>Compulsory:  </a:t>
            </a:r>
            <a:r>
              <a:rPr lang="en-US" altLang="ko-KR" sz="2200">
                <a:solidFill>
                  <a:schemeClr val="tx1"/>
                </a:solidFill>
                <a:latin typeface="Verdana" pitchFamily="34" charset="0"/>
                <a:ea typeface="Gulim" pitchFamily="34" charset="-127"/>
              </a:rPr>
              <a:t>first-reference to a block </a:t>
            </a:r>
            <a:r>
              <a:rPr lang="en-US" altLang="ko-KR" sz="2200" i="1">
                <a:solidFill>
                  <a:schemeClr val="tx1"/>
                </a:solidFill>
                <a:latin typeface="Verdana" pitchFamily="34" charset="0"/>
                <a:ea typeface="Gulim" pitchFamily="34" charset="-127"/>
              </a:rPr>
              <a:t>a.k.a. </a:t>
            </a:r>
            <a:r>
              <a:rPr lang="en-US" altLang="ko-KR" sz="2200">
                <a:solidFill>
                  <a:schemeClr val="tx1"/>
                </a:solidFill>
                <a:latin typeface="Verdana" pitchFamily="34" charset="0"/>
                <a:ea typeface="Gulim" pitchFamily="34" charset="-127"/>
              </a:rPr>
              <a:t>cold</a:t>
            </a:r>
            <a:br>
              <a:rPr lang="en-US" altLang="ko-KR" sz="2200">
                <a:solidFill>
                  <a:schemeClr val="tx1"/>
                </a:solidFill>
                <a:latin typeface="Verdana" pitchFamily="34" charset="0"/>
                <a:ea typeface="Gulim" pitchFamily="34" charset="-127"/>
              </a:rPr>
            </a:br>
            <a:r>
              <a:rPr lang="en-US" altLang="ko-KR" sz="2200">
                <a:solidFill>
                  <a:schemeClr val="tx1"/>
                </a:solidFill>
                <a:latin typeface="Verdana" pitchFamily="34" charset="0"/>
                <a:ea typeface="Gulim" pitchFamily="34" charset="-127"/>
              </a:rPr>
              <a:t>           start misses</a:t>
            </a:r>
          </a:p>
          <a:p>
            <a:pPr eaLnBrk="0" hangingPunct="0">
              <a:defRPr/>
            </a:pPr>
            <a:r>
              <a:rPr lang="en-US" altLang="ko-KR" sz="2000">
                <a:solidFill>
                  <a:srgbClr val="56127A"/>
                </a:solidFill>
                <a:latin typeface="Verdana" pitchFamily="34" charset="0"/>
                <a:ea typeface="Gulim" pitchFamily="34" charset="-127"/>
              </a:rPr>
              <a:t>	- misses that would occur even with infinite cache</a:t>
            </a:r>
          </a:p>
          <a:p>
            <a:pPr eaLnBrk="0" hangingPunct="0">
              <a:defRPr/>
            </a:pPr>
            <a:endParaRPr lang="en-US" altLang="ko-KR" sz="2200">
              <a:solidFill>
                <a:schemeClr val="accent2"/>
              </a:solidFill>
              <a:latin typeface="Verdana" pitchFamily="34" charset="0"/>
              <a:ea typeface="Gulim" pitchFamily="34" charset="-127"/>
            </a:endParaRPr>
          </a:p>
          <a:p>
            <a:pPr eaLnBrk="0" hangingPunct="0">
              <a:buFontTx/>
              <a:buChar char="•"/>
              <a:defRPr/>
            </a:pPr>
            <a:r>
              <a:rPr lang="en-US" altLang="ko-KR" sz="2200">
                <a:solidFill>
                  <a:schemeClr val="tx1"/>
                </a:solidFill>
                <a:latin typeface="Verdana" pitchFamily="34" charset="0"/>
                <a:ea typeface="Gulim" pitchFamily="34" charset="-127"/>
              </a:rPr>
              <a:t> </a:t>
            </a:r>
            <a:r>
              <a:rPr lang="en-US" altLang="ko-KR" sz="2200" i="1">
                <a:solidFill>
                  <a:schemeClr val="tx1"/>
                </a:solidFill>
                <a:latin typeface="Verdana" pitchFamily="34" charset="0"/>
                <a:ea typeface="Gulim" pitchFamily="34" charset="-127"/>
              </a:rPr>
              <a:t>Capacity:</a:t>
            </a:r>
            <a:r>
              <a:rPr lang="en-US" altLang="ko-KR" sz="2200">
                <a:solidFill>
                  <a:schemeClr val="tx1"/>
                </a:solidFill>
                <a:latin typeface="Verdana" pitchFamily="34" charset="0"/>
                <a:ea typeface="Gulim" pitchFamily="34" charset="-127"/>
              </a:rPr>
              <a:t>  cache is too small to hold all data needed 		by the program</a:t>
            </a:r>
          </a:p>
          <a:p>
            <a:pPr eaLnBrk="0" hangingPunct="0">
              <a:defRPr/>
            </a:pPr>
            <a:r>
              <a:rPr lang="en-US" altLang="ko-KR" sz="2000">
                <a:solidFill>
                  <a:srgbClr val="56127A"/>
                </a:solidFill>
                <a:latin typeface="Verdana" pitchFamily="34" charset="0"/>
                <a:ea typeface="Gulim" pitchFamily="34" charset="-127"/>
              </a:rPr>
              <a:t>	- misses that would occur even under perfect</a:t>
            </a:r>
          </a:p>
          <a:p>
            <a:pPr eaLnBrk="0" hangingPunct="0">
              <a:defRPr/>
            </a:pPr>
            <a:r>
              <a:rPr lang="en-US" altLang="ko-KR" sz="2000">
                <a:solidFill>
                  <a:srgbClr val="56127A"/>
                </a:solidFill>
                <a:latin typeface="Verdana" pitchFamily="34" charset="0"/>
                <a:ea typeface="Gulim" pitchFamily="34" charset="-127"/>
              </a:rPr>
              <a:t>	  replacement policy</a:t>
            </a:r>
          </a:p>
          <a:p>
            <a:pPr eaLnBrk="0" hangingPunct="0">
              <a:defRPr/>
            </a:pPr>
            <a:endParaRPr lang="en-US" altLang="ko-KR" sz="2200">
              <a:solidFill>
                <a:schemeClr val="accent2"/>
              </a:solidFill>
              <a:latin typeface="Verdana" pitchFamily="34" charset="0"/>
              <a:ea typeface="Gulim" pitchFamily="34" charset="-127"/>
            </a:endParaRPr>
          </a:p>
          <a:p>
            <a:pPr eaLnBrk="0" hangingPunct="0">
              <a:buFontTx/>
              <a:buChar char="•"/>
              <a:defRPr/>
            </a:pPr>
            <a:r>
              <a:rPr lang="en-US" altLang="ko-KR" sz="2200">
                <a:solidFill>
                  <a:schemeClr val="tx1"/>
                </a:solidFill>
                <a:latin typeface="Verdana" pitchFamily="34" charset="0"/>
                <a:ea typeface="Gulim" pitchFamily="34" charset="-127"/>
              </a:rPr>
              <a:t> </a:t>
            </a:r>
            <a:r>
              <a:rPr lang="en-US" altLang="ko-KR" sz="2200" i="1">
                <a:solidFill>
                  <a:schemeClr val="tx1"/>
                </a:solidFill>
                <a:latin typeface="Verdana" pitchFamily="34" charset="0"/>
                <a:ea typeface="Gulim" pitchFamily="34" charset="-127"/>
              </a:rPr>
              <a:t>Conflict: </a:t>
            </a:r>
            <a:r>
              <a:rPr lang="en-US" altLang="ko-KR" sz="2200">
                <a:solidFill>
                  <a:schemeClr val="tx1"/>
                </a:solidFill>
                <a:latin typeface="Verdana" pitchFamily="34" charset="0"/>
                <a:ea typeface="Gulim" pitchFamily="34" charset="-127"/>
              </a:rPr>
              <a:t> misses that occur because of collisions</a:t>
            </a:r>
          </a:p>
          <a:p>
            <a:pPr eaLnBrk="0" hangingPunct="0">
              <a:defRPr/>
            </a:pPr>
            <a:r>
              <a:rPr lang="en-US" altLang="ko-KR" sz="2200">
                <a:solidFill>
                  <a:schemeClr val="tx1"/>
                </a:solidFill>
                <a:latin typeface="Verdana" pitchFamily="34" charset="0"/>
                <a:ea typeface="Gulim" pitchFamily="34" charset="-127"/>
              </a:rPr>
              <a:t> 	due to block-placement strategy</a:t>
            </a:r>
          </a:p>
          <a:p>
            <a:pPr lvl="2" eaLnBrk="0" hangingPunct="0">
              <a:buFontTx/>
              <a:buChar char="-"/>
              <a:defRPr/>
            </a:pPr>
            <a:r>
              <a:rPr lang="en-US" altLang="ko-KR" sz="2000">
                <a:solidFill>
                  <a:srgbClr val="56127A"/>
                </a:solidFill>
                <a:latin typeface="Verdana" pitchFamily="34" charset="0"/>
                <a:ea typeface="Gulim" pitchFamily="34" charset="-127"/>
              </a:rPr>
              <a:t>misses that would not occur with full associativity</a:t>
            </a:r>
            <a:endParaRPr lang="en-US" altLang="zh-CN" sz="2000">
              <a:solidFill>
                <a:srgbClr val="56127A"/>
              </a:solidFill>
              <a:latin typeface="Verdana" pitchFamily="34" charset="0"/>
              <a:ea typeface="Gulim" pitchFamily="34" charset="-127"/>
            </a:endParaRPr>
          </a:p>
          <a:p>
            <a:pPr eaLnBrk="0" hangingPunct="0">
              <a:buFontTx/>
              <a:buChar char="•"/>
              <a:defRPr/>
            </a:pPr>
            <a:r>
              <a:rPr lang="en-US" altLang="zh-CN" sz="2200">
                <a:solidFill>
                  <a:schemeClr val="tx1"/>
                </a:solidFill>
                <a:latin typeface="Verdana" pitchFamily="34" charset="0"/>
                <a:ea typeface="Gulim" pitchFamily="34" charset="-127"/>
              </a:rPr>
              <a:t>Coherence </a:t>
            </a:r>
            <a:endParaRPr lang="en-US" altLang="ko-KR" sz="2200">
              <a:solidFill>
                <a:schemeClr val="tx1"/>
              </a:solidFill>
              <a:latin typeface="Verdana" pitchFamily="34" charset="0"/>
              <a:ea typeface="Gulim" pitchFamily="34" charset="-127"/>
            </a:endParaRP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Line 2"/>
          <p:cNvSpPr>
            <a:spLocks noChangeShapeType="1"/>
          </p:cNvSpPr>
          <p:nvPr/>
        </p:nvSpPr>
        <p:spPr bwMode="auto">
          <a:xfrm>
            <a:off x="563563" y="2792413"/>
            <a:ext cx="7915275" cy="14287"/>
          </a:xfrm>
          <a:prstGeom prst="line">
            <a:avLst/>
          </a:prstGeom>
          <a:noFill/>
          <a:ln w="1143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zh-CN" altLang="en-US">
              <a:latin typeface="Arial" charset="0"/>
              <a:ea typeface="宋体" charset="0"/>
              <a:cs typeface="宋体" charset="0"/>
            </a:endParaRPr>
          </a:p>
        </p:txBody>
      </p:sp>
      <p:sp>
        <p:nvSpPr>
          <p:cNvPr id="48131" name="Text Box 3"/>
          <p:cNvSpPr txBox="1">
            <a:spLocks noChangeArrowheads="1"/>
          </p:cNvSpPr>
          <p:nvPr/>
        </p:nvSpPr>
        <p:spPr bwMode="auto">
          <a:xfrm>
            <a:off x="1762125" y="1219258"/>
            <a:ext cx="55181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cs typeface="宋体" charset="0"/>
              </a:defRPr>
            </a:lvl1pPr>
            <a:lvl2pPr marL="742950" indent="-28575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2pPr>
            <a:lvl3pPr marL="11430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3pPr>
            <a:lvl4pPr marL="16002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4pPr>
            <a:lvl5pPr marL="2057400" indent="-228600"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5pPr>
            <a:lvl6pPr marL="25146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6pPr>
            <a:lvl7pPr marL="29718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7pPr>
            <a:lvl8pPr marL="34290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8pPr>
            <a:lvl9pPr marL="3886200" indent="-228600" eaLnBrk="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chemeClr val="hlink"/>
                </a:solidFill>
                <a:latin typeface="Arial" charset="0"/>
                <a:ea typeface="宋体" charset="0"/>
              </a:defRPr>
            </a:lvl9pPr>
          </a:lstStyle>
          <a:p>
            <a:pPr algn="ctr" eaLnBrk="1" hangingPunct="1">
              <a:defRPr/>
            </a:pPr>
            <a:r>
              <a:rPr lang="en-US" altLang="zh-CN" sz="4800" dirty="0"/>
              <a:t>Lecture 10 </a:t>
            </a:r>
            <a:endParaRPr lang="en-US" altLang="zh-CN" sz="4800" dirty="0" smtClean="0"/>
          </a:p>
          <a:p>
            <a:pPr algn="ctr" eaLnBrk="1" hangingPunct="1">
              <a:defRPr/>
            </a:pPr>
            <a:r>
              <a:rPr lang="en-US" altLang="zh-CN" sz="4800" b="1" dirty="0" smtClean="0">
                <a:solidFill>
                  <a:srgbClr val="0000FF"/>
                </a:solidFill>
                <a:latin typeface="Helvetica" charset="0"/>
              </a:rPr>
              <a:t>Virtual Memory</a:t>
            </a: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Rectangle 2"/>
          <p:cNvSpPr>
            <a:spLocks noGrp="1" noChangeArrowheads="1"/>
          </p:cNvSpPr>
          <p:nvPr>
            <p:ph type="title"/>
          </p:nvPr>
        </p:nvSpPr>
        <p:spPr/>
        <p:txBody>
          <a:bodyPr/>
          <a:lstStyle/>
          <a:p>
            <a:r>
              <a:rPr lang="en-US" dirty="0"/>
              <a:t>Bare </a:t>
            </a:r>
            <a:r>
              <a:rPr lang="en-US" dirty="0" smtClean="0"/>
              <a:t>Machine</a:t>
            </a:r>
            <a:r>
              <a:rPr lang="zh-CN" altLang="en-US" dirty="0"/>
              <a:t>原始</a:t>
            </a:r>
            <a:r>
              <a:rPr lang="zh-CN" altLang="en-US" dirty="0" smtClean="0"/>
              <a:t>机</a:t>
            </a:r>
            <a:endParaRPr lang="en-US" dirty="0"/>
          </a:p>
        </p:txBody>
      </p:sp>
      <p:sp>
        <p:nvSpPr>
          <p:cNvPr id="42" name="Slide Number Placeholder 5"/>
          <p:cNvSpPr>
            <a:spLocks noGrp="1"/>
          </p:cNvSpPr>
          <p:nvPr>
            <p:ph type="sldNum" sz="quarter" idx="10"/>
          </p:nvPr>
        </p:nvSpPr>
        <p:spPr/>
        <p:txBody>
          <a:bodyPr/>
          <a:lstStyle/>
          <a:p>
            <a:fld id="{98A1785E-00C5-3543-9CC3-BD4A01458D9E}" type="slidenum">
              <a:rPr lang="en-US"/>
              <a:pPr/>
              <a:t>113</a:t>
            </a:fld>
            <a:endParaRPr lang="en-US" b="0">
              <a:solidFill>
                <a:srgbClr val="FBBA03"/>
              </a:solidFill>
            </a:endParaRPr>
          </a:p>
        </p:txBody>
      </p:sp>
      <p:sp>
        <p:nvSpPr>
          <p:cNvPr id="1743875" name="Rectangle 3"/>
          <p:cNvSpPr>
            <a:spLocks noGrp="1" noChangeArrowheads="1"/>
          </p:cNvSpPr>
          <p:nvPr>
            <p:ph idx="4294967295"/>
          </p:nvPr>
        </p:nvSpPr>
        <p:spPr>
          <a:xfrm>
            <a:off x="76200" y="4724400"/>
            <a:ext cx="9067800" cy="1371600"/>
          </a:xfrm>
        </p:spPr>
        <p:txBody>
          <a:bodyPr/>
          <a:lstStyle/>
          <a:p>
            <a:pPr marL="0" indent="0">
              <a:buNone/>
            </a:pPr>
            <a:r>
              <a:rPr lang="en-US" dirty="0"/>
              <a:t>In a bare machine, the only kind of address is a physical address, corresponding to address lines of actual hardware memory.</a:t>
            </a:r>
          </a:p>
        </p:txBody>
      </p:sp>
      <p:sp>
        <p:nvSpPr>
          <p:cNvPr id="1743907" name="Line 35"/>
          <p:cNvSpPr>
            <a:spLocks noChangeShapeType="1"/>
          </p:cNvSpPr>
          <p:nvPr/>
        </p:nvSpPr>
        <p:spPr bwMode="auto">
          <a:xfrm>
            <a:off x="5638800" y="1828800"/>
            <a:ext cx="1524000" cy="0"/>
          </a:xfrm>
          <a:prstGeom prst="line">
            <a:avLst/>
          </a:prstGeom>
          <a:noFill/>
          <a:ln w="28575">
            <a:solidFill>
              <a:schemeClr val="tx1"/>
            </a:solidFill>
            <a:round/>
            <a:headEnd/>
            <a:tailEnd type="triangle" w="med" len="me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sp>
        <p:nvSpPr>
          <p:cNvPr id="1743876" name="Line 4"/>
          <p:cNvSpPr>
            <a:spLocks noChangeShapeType="1"/>
          </p:cNvSpPr>
          <p:nvPr/>
        </p:nvSpPr>
        <p:spPr bwMode="auto">
          <a:xfrm>
            <a:off x="8077200" y="1828800"/>
            <a:ext cx="685800" cy="0"/>
          </a:xfrm>
          <a:prstGeom prst="line">
            <a:avLst/>
          </a:prstGeom>
          <a:noFill/>
          <a:ln w="28575">
            <a:solidFill>
              <a:schemeClr val="tx1"/>
            </a:solidFill>
            <a:round/>
            <a:headEnd/>
            <a:tailEnd type="triangle" w="med" len="me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sp>
        <p:nvSpPr>
          <p:cNvPr id="1743877" name="Line 5"/>
          <p:cNvSpPr>
            <a:spLocks noChangeShapeType="1"/>
          </p:cNvSpPr>
          <p:nvPr/>
        </p:nvSpPr>
        <p:spPr bwMode="auto">
          <a:xfrm>
            <a:off x="2895600" y="1828800"/>
            <a:ext cx="1905000" cy="0"/>
          </a:xfrm>
          <a:prstGeom prst="line">
            <a:avLst/>
          </a:prstGeom>
          <a:noFill/>
          <a:ln w="28575">
            <a:solidFill>
              <a:schemeClr val="tx1"/>
            </a:solidFill>
            <a:round/>
            <a:headEnd/>
            <a:tailEn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grpSp>
        <p:nvGrpSpPr>
          <p:cNvPr id="2" name="Group 6"/>
          <p:cNvGrpSpPr>
            <a:grpSpLocks/>
          </p:cNvGrpSpPr>
          <p:nvPr/>
        </p:nvGrpSpPr>
        <p:grpSpPr bwMode="auto">
          <a:xfrm>
            <a:off x="685800" y="1219200"/>
            <a:ext cx="304800" cy="1219200"/>
            <a:chOff x="336" y="1200"/>
            <a:chExt cx="144" cy="720"/>
          </a:xfrm>
          <a:solidFill>
            <a:schemeClr val="bg1"/>
          </a:solidFill>
        </p:grpSpPr>
        <p:sp>
          <p:nvSpPr>
            <p:cNvPr id="1743879" name="Rectangle 7"/>
            <p:cNvSpPr>
              <a:spLocks noChangeArrowheads="1"/>
            </p:cNvSpPr>
            <p:nvPr/>
          </p:nvSpPr>
          <p:spPr bwMode="auto">
            <a:xfrm>
              <a:off x="336" y="1200"/>
              <a:ext cx="144" cy="720"/>
            </a:xfrm>
            <a:prstGeom prst="rect">
              <a:avLst/>
            </a:prstGeom>
            <a:grpFill/>
            <a:ln w="28575" cmpd="sng">
              <a:solidFill>
                <a:schemeClr val="tx1"/>
              </a:solidFill>
              <a:miter lim="800000"/>
              <a:headEnd/>
              <a:tailEnd/>
            </a:ln>
            <a:effectLst/>
          </p:spPr>
          <p:txBody>
            <a:bodyPr wrap="none" anchor="ctr">
              <a:prstTxWarp prst="textNoShape">
                <a:avLst/>
              </a:prstTxWarp>
            </a:bodyPr>
            <a:lstStyle/>
            <a:p>
              <a:pPr algn="ctr" eaLnBrk="0" hangingPunct="0">
                <a:spcBef>
                  <a:spcPct val="50000"/>
                </a:spcBef>
              </a:pPr>
              <a:r>
                <a:rPr lang="en-US" sz="2000">
                  <a:solidFill>
                    <a:srgbClr val="000000"/>
                  </a:solidFill>
                  <a:latin typeface="Calibri"/>
                  <a:cs typeface="Calibri"/>
                </a:rPr>
                <a:t>PC</a:t>
              </a:r>
            </a:p>
          </p:txBody>
        </p:sp>
        <p:sp>
          <p:nvSpPr>
            <p:cNvPr id="1743880" name="Freeform 8"/>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grpFill/>
            <a:ln w="28575" cap="flat" cmpd="sng">
              <a:solidFill>
                <a:schemeClr val="tx1"/>
              </a:solidFill>
              <a:prstDash val="solid"/>
              <a:round/>
              <a:headEnd type="none" w="med" len="med"/>
              <a:tailEnd type="none" w="med" len="me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grpSp>
      <p:sp>
        <p:nvSpPr>
          <p:cNvPr id="1743882" name="Rectangle 10"/>
          <p:cNvSpPr>
            <a:spLocks noChangeArrowheads="1"/>
          </p:cNvSpPr>
          <p:nvPr/>
        </p:nvSpPr>
        <p:spPr bwMode="auto">
          <a:xfrm>
            <a:off x="1981200" y="1295400"/>
            <a:ext cx="914400" cy="99060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algn="ctr" eaLnBrk="0" hangingPunct="0">
              <a:spcBef>
                <a:spcPct val="50000"/>
              </a:spcBef>
            </a:pPr>
            <a:r>
              <a:rPr lang="en-US" sz="2000">
                <a:solidFill>
                  <a:srgbClr val="000000"/>
                </a:solidFill>
                <a:latin typeface="Calibri"/>
                <a:cs typeface="Calibri"/>
              </a:rPr>
              <a:t>Inst. Cache</a:t>
            </a:r>
          </a:p>
        </p:txBody>
      </p:sp>
      <p:grpSp>
        <p:nvGrpSpPr>
          <p:cNvPr id="3" name="Group 11"/>
          <p:cNvGrpSpPr>
            <a:grpSpLocks/>
          </p:cNvGrpSpPr>
          <p:nvPr/>
        </p:nvGrpSpPr>
        <p:grpSpPr bwMode="auto">
          <a:xfrm>
            <a:off x="3048000" y="1219200"/>
            <a:ext cx="304800" cy="1219200"/>
            <a:chOff x="336" y="1200"/>
            <a:chExt cx="144" cy="720"/>
          </a:xfrm>
          <a:solidFill>
            <a:srgbClr val="FFFFFF"/>
          </a:solidFill>
        </p:grpSpPr>
        <p:sp>
          <p:nvSpPr>
            <p:cNvPr id="1743884" name="Rectangle 12"/>
            <p:cNvSpPr>
              <a:spLocks noChangeArrowheads="1"/>
            </p:cNvSpPr>
            <p:nvPr/>
          </p:nvSpPr>
          <p:spPr bwMode="auto">
            <a:xfrm>
              <a:off x="336" y="1200"/>
              <a:ext cx="144" cy="720"/>
            </a:xfrm>
            <a:prstGeom prst="rect">
              <a:avLst/>
            </a:prstGeom>
            <a:grpFill/>
            <a:ln w="28575" cmpd="sng">
              <a:solidFill>
                <a:schemeClr val="tx1"/>
              </a:solidFill>
              <a:miter lim="800000"/>
              <a:headEnd/>
              <a:tailEnd/>
            </a:ln>
            <a:effectLst/>
          </p:spPr>
          <p:txBody>
            <a:bodyPr wrap="none" anchor="ctr">
              <a:prstTxWarp prst="textNoShape">
                <a:avLst/>
              </a:prstTxWarp>
            </a:bodyPr>
            <a:lstStyle/>
            <a:p>
              <a:pPr algn="ctr" eaLnBrk="0" hangingPunct="0">
                <a:spcBef>
                  <a:spcPct val="50000"/>
                </a:spcBef>
              </a:pPr>
              <a:r>
                <a:rPr lang="en-US" sz="2000">
                  <a:solidFill>
                    <a:srgbClr val="000000"/>
                  </a:solidFill>
                  <a:latin typeface="Calibri"/>
                  <a:cs typeface="Calibri"/>
                </a:rPr>
                <a:t>D</a:t>
              </a:r>
            </a:p>
          </p:txBody>
        </p:sp>
        <p:sp>
          <p:nvSpPr>
            <p:cNvPr id="1743885" name="Freeform 13"/>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grpFill/>
            <a:ln w="28575" cap="flat" cmpd="sng">
              <a:solidFill>
                <a:schemeClr val="tx1"/>
              </a:solidFill>
              <a:prstDash val="solid"/>
              <a:round/>
              <a:headEnd type="none" w="med" len="med"/>
              <a:tailEnd type="none" w="med" len="me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grpSp>
      <p:sp>
        <p:nvSpPr>
          <p:cNvPr id="1743886" name="Rectangle 14"/>
          <p:cNvSpPr>
            <a:spLocks noChangeArrowheads="1"/>
          </p:cNvSpPr>
          <p:nvPr/>
        </p:nvSpPr>
        <p:spPr bwMode="auto">
          <a:xfrm>
            <a:off x="3505200" y="1295400"/>
            <a:ext cx="1066800" cy="99060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algn="ctr" eaLnBrk="0" hangingPunct="0">
              <a:spcBef>
                <a:spcPct val="50000"/>
              </a:spcBef>
            </a:pPr>
            <a:r>
              <a:rPr lang="en-US" sz="2000">
                <a:solidFill>
                  <a:srgbClr val="000000"/>
                </a:solidFill>
                <a:latin typeface="Calibri"/>
                <a:cs typeface="Calibri"/>
              </a:rPr>
              <a:t>Decode</a:t>
            </a:r>
          </a:p>
        </p:txBody>
      </p:sp>
      <p:grpSp>
        <p:nvGrpSpPr>
          <p:cNvPr id="4" name="Group 15"/>
          <p:cNvGrpSpPr>
            <a:grpSpLocks/>
          </p:cNvGrpSpPr>
          <p:nvPr/>
        </p:nvGrpSpPr>
        <p:grpSpPr bwMode="auto">
          <a:xfrm>
            <a:off x="4800600" y="1219200"/>
            <a:ext cx="304800" cy="1219200"/>
            <a:chOff x="336" y="1200"/>
            <a:chExt cx="144" cy="720"/>
          </a:xfrm>
          <a:solidFill>
            <a:srgbClr val="FFFFFF"/>
          </a:solidFill>
        </p:grpSpPr>
        <p:sp>
          <p:nvSpPr>
            <p:cNvPr id="1743888" name="Rectangle 16"/>
            <p:cNvSpPr>
              <a:spLocks noChangeArrowheads="1"/>
            </p:cNvSpPr>
            <p:nvPr/>
          </p:nvSpPr>
          <p:spPr bwMode="auto">
            <a:xfrm>
              <a:off x="336" y="1200"/>
              <a:ext cx="144" cy="720"/>
            </a:xfrm>
            <a:prstGeom prst="rect">
              <a:avLst/>
            </a:prstGeom>
            <a:grpFill/>
            <a:ln w="28575" cmpd="sng">
              <a:solidFill>
                <a:schemeClr val="tx1"/>
              </a:solidFill>
              <a:miter lim="800000"/>
              <a:headEnd/>
              <a:tailEnd/>
            </a:ln>
            <a:effectLst/>
          </p:spPr>
          <p:txBody>
            <a:bodyPr wrap="none" anchor="ctr">
              <a:prstTxWarp prst="textNoShape">
                <a:avLst/>
              </a:prstTxWarp>
            </a:bodyPr>
            <a:lstStyle/>
            <a:p>
              <a:pPr algn="ctr" eaLnBrk="0" hangingPunct="0">
                <a:spcBef>
                  <a:spcPct val="50000"/>
                </a:spcBef>
              </a:pPr>
              <a:r>
                <a:rPr lang="en-US" sz="2000">
                  <a:solidFill>
                    <a:srgbClr val="000000"/>
                  </a:solidFill>
                  <a:latin typeface="Calibri"/>
                  <a:cs typeface="Calibri"/>
                </a:rPr>
                <a:t>E</a:t>
              </a:r>
            </a:p>
          </p:txBody>
        </p:sp>
        <p:sp>
          <p:nvSpPr>
            <p:cNvPr id="1743889" name="Freeform 17"/>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grpFill/>
            <a:ln w="28575" cap="flat" cmpd="sng">
              <a:solidFill>
                <a:schemeClr val="tx1"/>
              </a:solidFill>
              <a:prstDash val="solid"/>
              <a:round/>
              <a:headEnd type="none" w="med" len="med"/>
              <a:tailEnd type="none" w="med" len="me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grpSp>
      <p:sp>
        <p:nvSpPr>
          <p:cNvPr id="1743890" name="Freeform 18"/>
          <p:cNvSpPr>
            <a:spLocks/>
          </p:cNvSpPr>
          <p:nvPr/>
        </p:nvSpPr>
        <p:spPr bwMode="auto">
          <a:xfrm>
            <a:off x="5257800" y="1295400"/>
            <a:ext cx="381000" cy="1066800"/>
          </a:xfrm>
          <a:custGeom>
            <a:avLst/>
            <a:gdLst/>
            <a:ahLst/>
            <a:cxnLst>
              <a:cxn ang="0">
                <a:pos x="0" y="0"/>
              </a:cxn>
              <a:cxn ang="0">
                <a:pos x="0" y="288"/>
              </a:cxn>
              <a:cxn ang="0">
                <a:pos x="48" y="336"/>
              </a:cxn>
              <a:cxn ang="0">
                <a:pos x="0" y="384"/>
              </a:cxn>
              <a:cxn ang="0">
                <a:pos x="0" y="672"/>
              </a:cxn>
              <a:cxn ang="0">
                <a:pos x="240" y="480"/>
              </a:cxn>
              <a:cxn ang="0">
                <a:pos x="240" y="144"/>
              </a:cxn>
              <a:cxn ang="0">
                <a:pos x="0" y="0"/>
              </a:cxn>
            </a:cxnLst>
            <a:rect l="0" t="0" r="r" b="b"/>
            <a:pathLst>
              <a:path w="240" h="672">
                <a:moveTo>
                  <a:pt x="0" y="0"/>
                </a:moveTo>
                <a:lnTo>
                  <a:pt x="0" y="288"/>
                </a:lnTo>
                <a:lnTo>
                  <a:pt x="48" y="336"/>
                </a:lnTo>
                <a:lnTo>
                  <a:pt x="0" y="384"/>
                </a:lnTo>
                <a:lnTo>
                  <a:pt x="0" y="672"/>
                </a:lnTo>
                <a:lnTo>
                  <a:pt x="240" y="480"/>
                </a:lnTo>
                <a:lnTo>
                  <a:pt x="240" y="144"/>
                </a:lnTo>
                <a:lnTo>
                  <a:pt x="0" y="0"/>
                </a:lnTo>
                <a:close/>
              </a:path>
            </a:pathLst>
          </a:custGeom>
          <a:solidFill>
            <a:schemeClr val="bg1"/>
          </a:solidFill>
          <a:ln w="25400" cap="flat" cmpd="sng">
            <a:solidFill>
              <a:schemeClr val="tx1"/>
            </a:solidFill>
            <a:prstDash val="solid"/>
            <a:round/>
            <a:headEnd/>
            <a:tailEn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grpSp>
        <p:nvGrpSpPr>
          <p:cNvPr id="5" name="Group 19"/>
          <p:cNvGrpSpPr>
            <a:grpSpLocks/>
          </p:cNvGrpSpPr>
          <p:nvPr/>
        </p:nvGrpSpPr>
        <p:grpSpPr bwMode="auto">
          <a:xfrm>
            <a:off x="5791200" y="1219200"/>
            <a:ext cx="304800" cy="1219200"/>
            <a:chOff x="336" y="1200"/>
            <a:chExt cx="144" cy="720"/>
          </a:xfrm>
          <a:solidFill>
            <a:srgbClr val="FFFFFF"/>
          </a:solidFill>
        </p:grpSpPr>
        <p:sp>
          <p:nvSpPr>
            <p:cNvPr id="1743892" name="Rectangle 20"/>
            <p:cNvSpPr>
              <a:spLocks noChangeArrowheads="1"/>
            </p:cNvSpPr>
            <p:nvPr/>
          </p:nvSpPr>
          <p:spPr bwMode="auto">
            <a:xfrm>
              <a:off x="336" y="1200"/>
              <a:ext cx="144" cy="720"/>
            </a:xfrm>
            <a:prstGeom prst="rect">
              <a:avLst/>
            </a:prstGeom>
            <a:grpFill/>
            <a:ln w="28575" cmpd="sng">
              <a:solidFill>
                <a:schemeClr val="tx1"/>
              </a:solidFill>
              <a:miter lim="800000"/>
              <a:headEnd/>
              <a:tailEnd/>
            </a:ln>
            <a:effectLst/>
          </p:spPr>
          <p:txBody>
            <a:bodyPr wrap="none" anchor="ctr">
              <a:prstTxWarp prst="textNoShape">
                <a:avLst/>
              </a:prstTxWarp>
            </a:bodyPr>
            <a:lstStyle/>
            <a:p>
              <a:pPr algn="ctr" eaLnBrk="0" hangingPunct="0">
                <a:spcBef>
                  <a:spcPct val="50000"/>
                </a:spcBef>
              </a:pPr>
              <a:r>
                <a:rPr lang="en-US" sz="2000">
                  <a:solidFill>
                    <a:srgbClr val="000000"/>
                  </a:solidFill>
                  <a:latin typeface="Calibri"/>
                  <a:cs typeface="Calibri"/>
                </a:rPr>
                <a:t>M</a:t>
              </a:r>
            </a:p>
          </p:txBody>
        </p:sp>
        <p:sp>
          <p:nvSpPr>
            <p:cNvPr id="1743893" name="Freeform 21"/>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grpFill/>
            <a:ln w="28575" cap="flat" cmpd="sng">
              <a:solidFill>
                <a:schemeClr val="tx1"/>
              </a:solidFill>
              <a:prstDash val="solid"/>
              <a:round/>
              <a:headEnd type="none" w="med" len="med"/>
              <a:tailEnd type="none" w="med" len="me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grpSp>
      <p:sp>
        <p:nvSpPr>
          <p:cNvPr id="1743895" name="Rectangle 23"/>
          <p:cNvSpPr>
            <a:spLocks noChangeArrowheads="1"/>
          </p:cNvSpPr>
          <p:nvPr/>
        </p:nvSpPr>
        <p:spPr bwMode="auto">
          <a:xfrm>
            <a:off x="7162800" y="1295400"/>
            <a:ext cx="914400" cy="99060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algn="ctr" eaLnBrk="0" hangingPunct="0">
              <a:spcBef>
                <a:spcPct val="50000"/>
              </a:spcBef>
            </a:pPr>
            <a:r>
              <a:rPr lang="en-US" sz="2000">
                <a:solidFill>
                  <a:srgbClr val="000000"/>
                </a:solidFill>
                <a:latin typeface="Calibri"/>
                <a:cs typeface="Calibri"/>
              </a:rPr>
              <a:t>Data Cache</a:t>
            </a:r>
          </a:p>
        </p:txBody>
      </p:sp>
      <p:grpSp>
        <p:nvGrpSpPr>
          <p:cNvPr id="6" name="Group 24"/>
          <p:cNvGrpSpPr>
            <a:grpSpLocks/>
          </p:cNvGrpSpPr>
          <p:nvPr/>
        </p:nvGrpSpPr>
        <p:grpSpPr bwMode="auto">
          <a:xfrm>
            <a:off x="8229600" y="1219200"/>
            <a:ext cx="304800" cy="1219200"/>
            <a:chOff x="336" y="1200"/>
            <a:chExt cx="144" cy="720"/>
          </a:xfrm>
          <a:solidFill>
            <a:srgbClr val="FFFFFF"/>
          </a:solidFill>
        </p:grpSpPr>
        <p:sp>
          <p:nvSpPr>
            <p:cNvPr id="1743897" name="Rectangle 25"/>
            <p:cNvSpPr>
              <a:spLocks noChangeArrowheads="1"/>
            </p:cNvSpPr>
            <p:nvPr/>
          </p:nvSpPr>
          <p:spPr bwMode="auto">
            <a:xfrm>
              <a:off x="336" y="1200"/>
              <a:ext cx="144" cy="720"/>
            </a:xfrm>
            <a:prstGeom prst="rect">
              <a:avLst/>
            </a:prstGeom>
            <a:grpFill/>
            <a:ln w="28575" cmpd="sng">
              <a:solidFill>
                <a:schemeClr val="tx1"/>
              </a:solidFill>
              <a:miter lim="800000"/>
              <a:headEnd/>
              <a:tailEnd/>
            </a:ln>
            <a:effectLst/>
          </p:spPr>
          <p:txBody>
            <a:bodyPr wrap="none" anchor="ctr">
              <a:prstTxWarp prst="textNoShape">
                <a:avLst/>
              </a:prstTxWarp>
            </a:bodyPr>
            <a:lstStyle/>
            <a:p>
              <a:pPr algn="ctr" eaLnBrk="0" hangingPunct="0">
                <a:spcBef>
                  <a:spcPct val="50000"/>
                </a:spcBef>
              </a:pPr>
              <a:r>
                <a:rPr lang="en-US" sz="2000">
                  <a:solidFill>
                    <a:srgbClr val="000000"/>
                  </a:solidFill>
                  <a:latin typeface="Calibri"/>
                  <a:cs typeface="Calibri"/>
                </a:rPr>
                <a:t>W</a:t>
              </a:r>
            </a:p>
          </p:txBody>
        </p:sp>
        <p:sp>
          <p:nvSpPr>
            <p:cNvPr id="1743898" name="Freeform 26"/>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grpFill/>
            <a:ln w="28575" cap="flat" cmpd="sng">
              <a:solidFill>
                <a:schemeClr val="tx1"/>
              </a:solidFill>
              <a:prstDash val="solid"/>
              <a:round/>
              <a:headEnd type="none" w="med" len="med"/>
              <a:tailEnd type="none" w="med" len="me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grpSp>
      <p:sp>
        <p:nvSpPr>
          <p:cNvPr id="1743899" name="Line 27"/>
          <p:cNvSpPr>
            <a:spLocks noChangeShapeType="1"/>
          </p:cNvSpPr>
          <p:nvPr/>
        </p:nvSpPr>
        <p:spPr bwMode="auto">
          <a:xfrm>
            <a:off x="5105400" y="1524000"/>
            <a:ext cx="152400" cy="0"/>
          </a:xfrm>
          <a:prstGeom prst="line">
            <a:avLst/>
          </a:prstGeom>
          <a:noFill/>
          <a:ln w="28575">
            <a:solidFill>
              <a:schemeClr val="tx1"/>
            </a:solidFill>
            <a:round/>
            <a:headEnd/>
            <a:tailEn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sp>
        <p:nvSpPr>
          <p:cNvPr id="1743900" name="Line 28"/>
          <p:cNvSpPr>
            <a:spLocks noChangeShapeType="1"/>
          </p:cNvSpPr>
          <p:nvPr/>
        </p:nvSpPr>
        <p:spPr bwMode="auto">
          <a:xfrm>
            <a:off x="5105400" y="2133600"/>
            <a:ext cx="152400" cy="0"/>
          </a:xfrm>
          <a:prstGeom prst="line">
            <a:avLst/>
          </a:prstGeom>
          <a:noFill/>
          <a:ln w="28575">
            <a:solidFill>
              <a:schemeClr val="tx1"/>
            </a:solidFill>
            <a:round/>
            <a:headEnd/>
            <a:tailEn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sp>
        <p:nvSpPr>
          <p:cNvPr id="1743901" name="Text Box 29"/>
          <p:cNvSpPr txBox="1">
            <a:spLocks noChangeArrowheads="1"/>
          </p:cNvSpPr>
          <p:nvPr/>
        </p:nvSpPr>
        <p:spPr bwMode="auto">
          <a:xfrm>
            <a:off x="5329153" y="1644620"/>
            <a:ext cx="312906" cy="400110"/>
          </a:xfrm>
          <a:prstGeom prst="rect">
            <a:avLst/>
          </a:prstGeom>
          <a:noFill/>
          <a:ln w="25400">
            <a:noFill/>
            <a:miter lim="800000"/>
            <a:headEnd/>
            <a:tailEnd/>
          </a:ln>
          <a:effectLst/>
        </p:spPr>
        <p:txBody>
          <a:bodyPr wrap="none" anchor="ctr">
            <a:prstTxWarp prst="textNoShape">
              <a:avLst/>
            </a:prstTxWarp>
            <a:spAutoFit/>
          </a:bodyPr>
          <a:lstStyle/>
          <a:p>
            <a:pPr algn="ctr" eaLnBrk="0" hangingPunct="0">
              <a:spcBef>
                <a:spcPct val="50000"/>
              </a:spcBef>
            </a:pPr>
            <a:r>
              <a:rPr lang="en-US" sz="2000">
                <a:solidFill>
                  <a:srgbClr val="000000"/>
                </a:solidFill>
                <a:latin typeface="Calibri"/>
                <a:cs typeface="Calibri"/>
              </a:rPr>
              <a:t>+</a:t>
            </a:r>
          </a:p>
        </p:txBody>
      </p:sp>
      <p:sp>
        <p:nvSpPr>
          <p:cNvPr id="1743906" name="Line 34"/>
          <p:cNvSpPr>
            <a:spLocks noChangeShapeType="1"/>
          </p:cNvSpPr>
          <p:nvPr/>
        </p:nvSpPr>
        <p:spPr bwMode="auto">
          <a:xfrm>
            <a:off x="990600" y="1828800"/>
            <a:ext cx="990600" cy="0"/>
          </a:xfrm>
          <a:prstGeom prst="line">
            <a:avLst/>
          </a:prstGeom>
          <a:noFill/>
          <a:ln w="28575">
            <a:solidFill>
              <a:schemeClr val="tx1"/>
            </a:solidFill>
            <a:round/>
            <a:headEnd/>
            <a:tailEnd type="triangle" w="med" len="me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sp>
        <p:nvSpPr>
          <p:cNvPr id="1743908" name="Rectangle 36"/>
          <p:cNvSpPr>
            <a:spLocks noChangeArrowheads="1"/>
          </p:cNvSpPr>
          <p:nvPr/>
        </p:nvSpPr>
        <p:spPr bwMode="auto">
          <a:xfrm>
            <a:off x="3429000" y="3733800"/>
            <a:ext cx="3276600" cy="38100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algn="ctr" eaLnBrk="0" hangingPunct="0">
              <a:spcBef>
                <a:spcPct val="50000"/>
              </a:spcBef>
            </a:pPr>
            <a:r>
              <a:rPr lang="en-US" sz="2000">
                <a:solidFill>
                  <a:srgbClr val="000000"/>
                </a:solidFill>
                <a:latin typeface="Calibri"/>
                <a:cs typeface="Calibri"/>
              </a:rPr>
              <a:t>Main Memory (DRAM)</a:t>
            </a:r>
          </a:p>
        </p:txBody>
      </p:sp>
      <p:sp>
        <p:nvSpPr>
          <p:cNvPr id="1743909" name="Rectangle 37"/>
          <p:cNvSpPr>
            <a:spLocks noChangeArrowheads="1"/>
          </p:cNvSpPr>
          <p:nvPr/>
        </p:nvSpPr>
        <p:spPr bwMode="auto">
          <a:xfrm>
            <a:off x="3733800" y="2667000"/>
            <a:ext cx="2667000" cy="60960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algn="ctr" eaLnBrk="0" hangingPunct="0">
              <a:spcBef>
                <a:spcPct val="50000"/>
              </a:spcBef>
            </a:pPr>
            <a:r>
              <a:rPr lang="en-US" sz="2000">
                <a:solidFill>
                  <a:srgbClr val="000000"/>
                </a:solidFill>
                <a:latin typeface="Calibri"/>
                <a:cs typeface="Calibri"/>
              </a:rPr>
              <a:t>Memory Controller</a:t>
            </a:r>
          </a:p>
        </p:txBody>
      </p:sp>
      <p:sp>
        <p:nvSpPr>
          <p:cNvPr id="1743911" name="Freeform 39"/>
          <p:cNvSpPr>
            <a:spLocks/>
          </p:cNvSpPr>
          <p:nvPr/>
        </p:nvSpPr>
        <p:spPr bwMode="auto">
          <a:xfrm>
            <a:off x="6400800" y="2286000"/>
            <a:ext cx="1295400" cy="609600"/>
          </a:xfrm>
          <a:custGeom>
            <a:avLst/>
            <a:gdLst/>
            <a:ahLst/>
            <a:cxnLst>
              <a:cxn ang="0">
                <a:pos x="816" y="0"/>
              </a:cxn>
              <a:cxn ang="0">
                <a:pos x="816" y="384"/>
              </a:cxn>
              <a:cxn ang="0">
                <a:pos x="0" y="384"/>
              </a:cxn>
            </a:cxnLst>
            <a:rect l="0" t="0" r="r" b="b"/>
            <a:pathLst>
              <a:path w="816" h="384">
                <a:moveTo>
                  <a:pt x="816" y="0"/>
                </a:moveTo>
                <a:lnTo>
                  <a:pt x="816" y="384"/>
                </a:lnTo>
                <a:lnTo>
                  <a:pt x="0" y="384"/>
                </a:lnTo>
              </a:path>
            </a:pathLst>
          </a:custGeom>
          <a:noFill/>
          <a:ln w="28575" cap="flat" cmpd="sng">
            <a:solidFill>
              <a:schemeClr val="tx1"/>
            </a:solidFill>
            <a:prstDash val="solid"/>
            <a:round/>
            <a:headEnd type="triangle" w="med" len="med"/>
            <a:tailEnd type="triangle" w="med" len="me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sp>
        <p:nvSpPr>
          <p:cNvPr id="1743912" name="Freeform 40"/>
          <p:cNvSpPr>
            <a:spLocks/>
          </p:cNvSpPr>
          <p:nvPr/>
        </p:nvSpPr>
        <p:spPr bwMode="auto">
          <a:xfrm flipH="1">
            <a:off x="2438400" y="2286000"/>
            <a:ext cx="1295400" cy="609600"/>
          </a:xfrm>
          <a:custGeom>
            <a:avLst/>
            <a:gdLst/>
            <a:ahLst/>
            <a:cxnLst>
              <a:cxn ang="0">
                <a:pos x="816" y="0"/>
              </a:cxn>
              <a:cxn ang="0">
                <a:pos x="816" y="384"/>
              </a:cxn>
              <a:cxn ang="0">
                <a:pos x="0" y="384"/>
              </a:cxn>
            </a:cxnLst>
            <a:rect l="0" t="0" r="r" b="b"/>
            <a:pathLst>
              <a:path w="816" h="384">
                <a:moveTo>
                  <a:pt x="816" y="0"/>
                </a:moveTo>
                <a:lnTo>
                  <a:pt x="816" y="384"/>
                </a:lnTo>
                <a:lnTo>
                  <a:pt x="0" y="384"/>
                </a:lnTo>
              </a:path>
            </a:pathLst>
          </a:custGeom>
          <a:noFill/>
          <a:ln w="28575" cap="flat" cmpd="sng">
            <a:solidFill>
              <a:schemeClr val="tx1"/>
            </a:solidFill>
            <a:prstDash val="solid"/>
            <a:round/>
            <a:headEnd type="triangle" w="med" len="med"/>
            <a:tailEnd type="triangle" w="med" len="me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sp>
        <p:nvSpPr>
          <p:cNvPr id="1743913" name="Line 41"/>
          <p:cNvSpPr>
            <a:spLocks noChangeShapeType="1"/>
          </p:cNvSpPr>
          <p:nvPr/>
        </p:nvSpPr>
        <p:spPr bwMode="auto">
          <a:xfrm>
            <a:off x="5105400" y="3276600"/>
            <a:ext cx="0" cy="457200"/>
          </a:xfrm>
          <a:prstGeom prst="line">
            <a:avLst/>
          </a:prstGeom>
          <a:noFill/>
          <a:ln w="28575">
            <a:solidFill>
              <a:schemeClr val="tx1"/>
            </a:solidFill>
            <a:round/>
            <a:headEnd type="triangle" w="med" len="med"/>
            <a:tailEnd type="triangle" w="med" len="med"/>
          </a:ln>
          <a:effectLst/>
        </p:spPr>
        <p:txBody>
          <a:bodyPr wrap="none" anchor="ctr">
            <a:prstTxWarp prst="textNoShape">
              <a:avLst/>
            </a:prstTxWarp>
          </a:bodyPr>
          <a:lstStyle/>
          <a:p>
            <a:pPr algn="ctr" eaLnBrk="0" hangingPunct="0">
              <a:spcBef>
                <a:spcPct val="50000"/>
              </a:spcBef>
            </a:pPr>
            <a:endParaRPr lang="en-US" sz="2000">
              <a:solidFill>
                <a:srgbClr val="000000"/>
              </a:solidFill>
              <a:latin typeface="Calibri"/>
              <a:cs typeface="Calibri"/>
            </a:endParaRPr>
          </a:p>
        </p:txBody>
      </p:sp>
      <p:sp>
        <p:nvSpPr>
          <p:cNvPr id="1743914" name="Text Box 42"/>
          <p:cNvSpPr txBox="1">
            <a:spLocks noChangeArrowheads="1"/>
          </p:cNvSpPr>
          <p:nvPr/>
        </p:nvSpPr>
        <p:spPr bwMode="auto">
          <a:xfrm>
            <a:off x="914400" y="1109733"/>
            <a:ext cx="1116013" cy="707886"/>
          </a:xfrm>
          <a:prstGeom prst="rect">
            <a:avLst/>
          </a:prstGeom>
          <a:noFill/>
          <a:ln w="28575">
            <a:noFill/>
            <a:miter lim="800000"/>
            <a:headEnd/>
            <a:tailEnd/>
          </a:ln>
          <a:effectLst/>
        </p:spPr>
        <p:txBody>
          <a:bodyPr anchor="ctr">
            <a:prstTxWarp prst="textNoShape">
              <a:avLst/>
            </a:prstTxWarp>
            <a:spAutoFit/>
          </a:bodyPr>
          <a:lstStyle/>
          <a:p>
            <a:pPr algn="ctr" eaLnBrk="0" hangingPunct="0">
              <a:spcBef>
                <a:spcPct val="50000"/>
              </a:spcBef>
            </a:pPr>
            <a:r>
              <a:rPr lang="en-US" sz="2000">
                <a:solidFill>
                  <a:srgbClr val="000000"/>
                </a:solidFill>
                <a:latin typeface="Calibri"/>
                <a:cs typeface="Calibri"/>
              </a:rPr>
              <a:t>Physical Address</a:t>
            </a:r>
          </a:p>
        </p:txBody>
      </p:sp>
      <p:sp>
        <p:nvSpPr>
          <p:cNvPr id="1743915" name="Text Box 43"/>
          <p:cNvSpPr txBox="1">
            <a:spLocks noChangeArrowheads="1"/>
          </p:cNvSpPr>
          <p:nvPr/>
        </p:nvSpPr>
        <p:spPr bwMode="auto">
          <a:xfrm>
            <a:off x="6019800" y="1154183"/>
            <a:ext cx="1116013" cy="707886"/>
          </a:xfrm>
          <a:prstGeom prst="rect">
            <a:avLst/>
          </a:prstGeom>
          <a:noFill/>
          <a:ln w="28575">
            <a:noFill/>
            <a:miter lim="800000"/>
            <a:headEnd/>
            <a:tailEnd/>
          </a:ln>
          <a:effectLst/>
        </p:spPr>
        <p:txBody>
          <a:bodyPr anchor="ctr">
            <a:prstTxWarp prst="textNoShape">
              <a:avLst/>
            </a:prstTxWarp>
            <a:spAutoFit/>
          </a:bodyPr>
          <a:lstStyle/>
          <a:p>
            <a:pPr algn="ctr" eaLnBrk="0" hangingPunct="0">
              <a:spcBef>
                <a:spcPct val="50000"/>
              </a:spcBef>
            </a:pPr>
            <a:r>
              <a:rPr lang="en-US" sz="2000" dirty="0">
                <a:solidFill>
                  <a:srgbClr val="000000"/>
                </a:solidFill>
                <a:latin typeface="Calibri"/>
                <a:cs typeface="Calibri"/>
              </a:rPr>
              <a:t>Physical Address</a:t>
            </a:r>
          </a:p>
        </p:txBody>
      </p:sp>
      <p:sp>
        <p:nvSpPr>
          <p:cNvPr id="1743916" name="Text Box 44"/>
          <p:cNvSpPr txBox="1">
            <a:spLocks noChangeArrowheads="1"/>
          </p:cNvSpPr>
          <p:nvPr/>
        </p:nvSpPr>
        <p:spPr bwMode="auto">
          <a:xfrm>
            <a:off x="7113587" y="2873514"/>
            <a:ext cx="1116013" cy="707886"/>
          </a:xfrm>
          <a:prstGeom prst="rect">
            <a:avLst/>
          </a:prstGeom>
          <a:noFill/>
          <a:ln w="28575">
            <a:noFill/>
            <a:miter lim="800000"/>
            <a:headEnd/>
            <a:tailEnd/>
          </a:ln>
          <a:effectLst/>
        </p:spPr>
        <p:txBody>
          <a:bodyPr anchor="ctr">
            <a:prstTxWarp prst="textNoShape">
              <a:avLst/>
            </a:prstTxWarp>
            <a:spAutoFit/>
          </a:bodyPr>
          <a:lstStyle/>
          <a:p>
            <a:pPr algn="ctr" eaLnBrk="0" hangingPunct="0">
              <a:spcBef>
                <a:spcPct val="50000"/>
              </a:spcBef>
            </a:pPr>
            <a:r>
              <a:rPr lang="en-US" sz="2000" dirty="0">
                <a:solidFill>
                  <a:srgbClr val="000000"/>
                </a:solidFill>
                <a:latin typeface="Calibri"/>
                <a:cs typeface="Calibri"/>
              </a:rPr>
              <a:t>Physical Address</a:t>
            </a:r>
          </a:p>
        </p:txBody>
      </p:sp>
      <p:sp>
        <p:nvSpPr>
          <p:cNvPr id="1743917" name="Text Box 45"/>
          <p:cNvSpPr txBox="1">
            <a:spLocks noChangeArrowheads="1"/>
          </p:cNvSpPr>
          <p:nvPr/>
        </p:nvSpPr>
        <p:spPr bwMode="auto">
          <a:xfrm>
            <a:off x="1828800" y="2873514"/>
            <a:ext cx="1116013" cy="707886"/>
          </a:xfrm>
          <a:prstGeom prst="rect">
            <a:avLst/>
          </a:prstGeom>
          <a:noFill/>
          <a:ln w="28575">
            <a:noFill/>
            <a:miter lim="800000"/>
            <a:headEnd/>
            <a:tailEnd/>
          </a:ln>
          <a:effectLst/>
        </p:spPr>
        <p:txBody>
          <a:bodyPr anchor="ctr">
            <a:prstTxWarp prst="textNoShape">
              <a:avLst/>
            </a:prstTxWarp>
            <a:spAutoFit/>
          </a:bodyPr>
          <a:lstStyle/>
          <a:p>
            <a:pPr algn="ctr" eaLnBrk="0" hangingPunct="0">
              <a:spcBef>
                <a:spcPct val="50000"/>
              </a:spcBef>
            </a:pPr>
            <a:r>
              <a:rPr lang="en-US" sz="2000" dirty="0">
                <a:solidFill>
                  <a:srgbClr val="000000"/>
                </a:solidFill>
                <a:latin typeface="Calibri"/>
                <a:cs typeface="Calibri"/>
              </a:rPr>
              <a:t>Physical Address</a:t>
            </a:r>
          </a:p>
        </p:txBody>
      </p:sp>
      <p:sp>
        <p:nvSpPr>
          <p:cNvPr id="1743918" name="Text Box 46"/>
          <p:cNvSpPr txBox="1">
            <a:spLocks noChangeArrowheads="1"/>
          </p:cNvSpPr>
          <p:nvPr/>
        </p:nvSpPr>
        <p:spPr bwMode="auto">
          <a:xfrm>
            <a:off x="4800600" y="3274188"/>
            <a:ext cx="2438400" cy="400110"/>
          </a:xfrm>
          <a:prstGeom prst="rect">
            <a:avLst/>
          </a:prstGeom>
          <a:noFill/>
          <a:ln w="28575">
            <a:noFill/>
            <a:miter lim="800000"/>
            <a:headEnd/>
            <a:tailEnd/>
          </a:ln>
          <a:effectLst/>
        </p:spPr>
        <p:txBody>
          <a:bodyPr anchor="ctr">
            <a:prstTxWarp prst="textNoShape">
              <a:avLst/>
            </a:prstTxWarp>
            <a:spAutoFit/>
          </a:bodyPr>
          <a:lstStyle/>
          <a:p>
            <a:pPr algn="ctr" eaLnBrk="0" hangingPunct="0">
              <a:spcBef>
                <a:spcPct val="50000"/>
              </a:spcBef>
            </a:pPr>
            <a:r>
              <a:rPr lang="en-US" sz="2000" dirty="0">
                <a:solidFill>
                  <a:srgbClr val="000000"/>
                </a:solidFill>
                <a:latin typeface="Calibri"/>
                <a:cs typeface="Calibri"/>
              </a:rPr>
              <a:t>Physical Address</a:t>
            </a:r>
          </a:p>
        </p:txBody>
      </p:sp>
    </p:spTree>
    <p:extLst>
      <p:ext uri="{BB962C8B-B14F-4D97-AF65-F5344CB8AC3E}">
        <p14:creationId xmlns:p14="http://schemas.microsoft.com/office/powerpoint/2010/main" val="623119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42" name="Rectangle 2"/>
          <p:cNvSpPr>
            <a:spLocks noGrp="1" noChangeArrowheads="1"/>
          </p:cNvSpPr>
          <p:nvPr>
            <p:ph type="title"/>
          </p:nvPr>
        </p:nvSpPr>
        <p:spPr/>
        <p:txBody>
          <a:bodyPr/>
          <a:lstStyle/>
          <a:p>
            <a:r>
              <a:rPr lang="en-US" altLang="ko-KR"/>
              <a:t>Dynamic Address Translation</a:t>
            </a:r>
            <a:endParaRPr lang="en-US" altLang="ko-KR" dirty="0"/>
          </a:p>
        </p:txBody>
      </p:sp>
      <p:sp>
        <p:nvSpPr>
          <p:cNvPr id="21" name="Rectangle 3"/>
          <p:cNvSpPr>
            <a:spLocks noGrp="1" noChangeArrowheads="1"/>
          </p:cNvSpPr>
          <p:nvPr>
            <p:ph idx="1"/>
          </p:nvPr>
        </p:nvSpPr>
        <p:spPr>
          <a:xfrm>
            <a:off x="381000" y="1066800"/>
            <a:ext cx="6858000" cy="5054600"/>
          </a:xfrm>
        </p:spPr>
        <p:txBody>
          <a:bodyPr/>
          <a:lstStyle/>
          <a:p>
            <a:r>
              <a:rPr lang="en-US" altLang="ko-KR" dirty="0"/>
              <a:t>Motivation</a:t>
            </a:r>
          </a:p>
          <a:p>
            <a:pPr lvl="1"/>
            <a:r>
              <a:rPr lang="en-US" altLang="ko-KR" dirty="0">
                <a:solidFill>
                  <a:srgbClr val="0332B7"/>
                </a:solidFill>
              </a:rPr>
              <a:t>In early machines, I/O was slow and each </a:t>
            </a:r>
            <a:r>
              <a:rPr lang="en-US" altLang="ko-KR" b="1" i="1" dirty="0">
                <a:solidFill>
                  <a:srgbClr val="0332B7"/>
                </a:solidFill>
              </a:rPr>
              <a:t>I/O transfer </a:t>
            </a:r>
            <a:r>
              <a:rPr lang="en-US" altLang="ko-KR" dirty="0">
                <a:solidFill>
                  <a:srgbClr val="0332B7"/>
                </a:solidFill>
              </a:rPr>
              <a:t>involved the CPU (programmed I/O)</a:t>
            </a:r>
          </a:p>
          <a:p>
            <a:pPr lvl="1"/>
            <a:r>
              <a:rPr lang="en-US" altLang="ko-KR" dirty="0">
                <a:solidFill>
                  <a:srgbClr val="0332B7"/>
                </a:solidFill>
              </a:rPr>
              <a:t>Higher throughput possible if CPU and I/O of 2 or </a:t>
            </a:r>
            <a:r>
              <a:rPr lang="en-US" altLang="ko-KR" b="1" i="1" dirty="0">
                <a:solidFill>
                  <a:srgbClr val="0332B7"/>
                </a:solidFill>
              </a:rPr>
              <a:t>more programs</a:t>
            </a:r>
            <a:r>
              <a:rPr lang="en-US" altLang="ko-KR" dirty="0">
                <a:solidFill>
                  <a:srgbClr val="0332B7"/>
                </a:solidFill>
              </a:rPr>
              <a:t> were overlapped, how?</a:t>
            </a:r>
          </a:p>
          <a:p>
            <a:pPr marL="457200" lvl="1" indent="0">
              <a:buNone/>
            </a:pPr>
            <a:r>
              <a:rPr lang="en-US" altLang="ko-KR" dirty="0">
                <a:solidFill>
                  <a:srgbClr val="0332B7"/>
                </a:solidFill>
              </a:rPr>
              <a:t>→ multiprogramming with DMA I/O devices, interrupts</a:t>
            </a:r>
          </a:p>
          <a:p>
            <a:r>
              <a:rPr lang="en-US" altLang="ko-KR" dirty="0"/>
              <a:t>Location-independent programs</a:t>
            </a:r>
          </a:p>
          <a:p>
            <a:pPr lvl="1"/>
            <a:r>
              <a:rPr lang="en-US" altLang="ko-KR" dirty="0">
                <a:solidFill>
                  <a:srgbClr val="0332B7"/>
                </a:solidFill>
              </a:rPr>
              <a:t>Programming and storage management ease	</a:t>
            </a:r>
          </a:p>
          <a:p>
            <a:pPr marL="457200" lvl="1" indent="0">
              <a:buNone/>
            </a:pPr>
            <a:r>
              <a:rPr lang="en-US" altLang="ko-KR" dirty="0">
                <a:solidFill>
                  <a:srgbClr val="0332B7"/>
                </a:solidFill>
              </a:rPr>
              <a:t>→ need for a </a:t>
            </a:r>
            <a:r>
              <a:rPr lang="en-US" altLang="ko-KR" b="1" i="1" dirty="0">
                <a:solidFill>
                  <a:srgbClr val="0332B7"/>
                </a:solidFill>
              </a:rPr>
              <a:t>base</a:t>
            </a:r>
            <a:r>
              <a:rPr lang="en-US" altLang="ko-KR" dirty="0">
                <a:solidFill>
                  <a:srgbClr val="0332B7"/>
                </a:solidFill>
              </a:rPr>
              <a:t> register</a:t>
            </a:r>
          </a:p>
          <a:p>
            <a:r>
              <a:rPr lang="en-US" altLang="ko-KR" dirty="0"/>
              <a:t>Protection</a:t>
            </a:r>
          </a:p>
          <a:p>
            <a:pPr lvl="1"/>
            <a:r>
              <a:rPr lang="en-US" altLang="ko-KR" b="1" i="1" dirty="0">
                <a:solidFill>
                  <a:srgbClr val="0332B7"/>
                </a:solidFill>
              </a:rPr>
              <a:t>Independent programs </a:t>
            </a:r>
            <a:r>
              <a:rPr lang="en-US" altLang="ko-KR" dirty="0">
                <a:solidFill>
                  <a:srgbClr val="0332B7"/>
                </a:solidFill>
              </a:rPr>
              <a:t>should not affect each other inadvertently</a:t>
            </a:r>
          </a:p>
          <a:p>
            <a:pPr marL="457200" lvl="1" indent="0">
              <a:buNone/>
            </a:pPr>
            <a:r>
              <a:rPr lang="en-US" altLang="ko-KR" dirty="0">
                <a:solidFill>
                  <a:srgbClr val="0332B7"/>
                </a:solidFill>
              </a:rPr>
              <a:t>→ need for a </a:t>
            </a:r>
            <a:r>
              <a:rPr lang="en-US" altLang="ko-KR" b="1" i="1" dirty="0">
                <a:solidFill>
                  <a:srgbClr val="0332B7"/>
                </a:solidFill>
              </a:rPr>
              <a:t>bound</a:t>
            </a:r>
            <a:r>
              <a:rPr lang="en-US" altLang="ko-KR" dirty="0">
                <a:solidFill>
                  <a:srgbClr val="0332B7"/>
                </a:solidFill>
              </a:rPr>
              <a:t> register	</a:t>
            </a:r>
          </a:p>
          <a:p>
            <a:r>
              <a:rPr lang="en-US" altLang="ko-KR" dirty="0"/>
              <a:t>Multiprogramming drives requirement for resident </a:t>
            </a:r>
            <a:r>
              <a:rPr lang="en-US" altLang="ko-KR" b="1" i="1" dirty="0"/>
              <a:t>supervisor software </a:t>
            </a:r>
            <a:r>
              <a:rPr lang="en-US" altLang="ko-KR" dirty="0"/>
              <a:t>to manage context switches between multiple programs</a:t>
            </a:r>
          </a:p>
        </p:txBody>
      </p:sp>
      <p:sp>
        <p:nvSpPr>
          <p:cNvPr id="17" name="Slide Number Placeholder 5"/>
          <p:cNvSpPr>
            <a:spLocks noGrp="1"/>
          </p:cNvSpPr>
          <p:nvPr>
            <p:ph type="sldNum" sz="quarter" idx="4294967295"/>
          </p:nvPr>
        </p:nvSpPr>
        <p:spPr>
          <a:xfrm>
            <a:off x="7162800" y="6477000"/>
            <a:ext cx="1905000" cy="292100"/>
          </a:xfrm>
          <a:prstGeom prst="rect">
            <a:avLst/>
          </a:prstGeom>
        </p:spPr>
        <p:txBody>
          <a:bodyPr/>
          <a:lstStyle/>
          <a:p>
            <a:fld id="{23C15961-5CA6-CE41-B1FD-151766DC89AE}" type="slidenum">
              <a:rPr lang="en-US"/>
              <a:pPr/>
              <a:t>114</a:t>
            </a:fld>
            <a:endParaRPr lang="en-US" dirty="0"/>
          </a:p>
        </p:txBody>
      </p:sp>
      <p:grpSp>
        <p:nvGrpSpPr>
          <p:cNvPr id="2" name="Group 1"/>
          <p:cNvGrpSpPr/>
          <p:nvPr/>
        </p:nvGrpSpPr>
        <p:grpSpPr>
          <a:xfrm>
            <a:off x="7391400" y="1066800"/>
            <a:ext cx="1452265" cy="5029200"/>
            <a:chOff x="7391400" y="1066800"/>
            <a:chExt cx="1452265" cy="5029200"/>
          </a:xfrm>
        </p:grpSpPr>
        <p:sp>
          <p:nvSpPr>
            <p:cNvPr id="1648654" name="Text Box 14"/>
            <p:cNvSpPr txBox="1">
              <a:spLocks noChangeArrowheads="1"/>
            </p:cNvSpPr>
            <p:nvPr/>
          </p:nvSpPr>
          <p:spPr bwMode="auto">
            <a:xfrm rot="-5400000">
              <a:off x="7449694" y="3294506"/>
              <a:ext cx="2326278" cy="461665"/>
            </a:xfrm>
            <a:prstGeom prst="rect">
              <a:avLst/>
            </a:prstGeom>
            <a:noFill/>
            <a:ln w="25400">
              <a:noFill/>
              <a:miter lim="800000"/>
              <a:headEnd/>
              <a:tailEnd/>
            </a:ln>
            <a:effectLst/>
          </p:spPr>
          <p:txBody>
            <a:bodyPr wrap="none">
              <a:prstTxWarp prst="textNoShape">
                <a:avLst/>
              </a:prstTxWarp>
              <a:spAutoFit/>
            </a:bodyPr>
            <a:lstStyle/>
            <a:p>
              <a:pPr>
                <a:spcBef>
                  <a:spcPct val="0"/>
                </a:spcBef>
              </a:pPr>
              <a:r>
                <a:rPr lang="en-US" altLang="ko-KR" sz="2400" dirty="0">
                  <a:solidFill>
                    <a:srgbClr val="000000"/>
                  </a:solidFill>
                  <a:latin typeface="Calibri"/>
                  <a:ea typeface="굴림" charset="-127"/>
                  <a:cs typeface="Calibri"/>
                </a:rPr>
                <a:t>Physical Memory</a:t>
              </a:r>
            </a:p>
          </p:txBody>
        </p:sp>
        <p:sp>
          <p:nvSpPr>
            <p:cNvPr id="6" name="Rectangle 5"/>
            <p:cNvSpPr/>
            <p:nvPr/>
          </p:nvSpPr>
          <p:spPr>
            <a:xfrm>
              <a:off x="7391400" y="1905000"/>
              <a:ext cx="1066800" cy="533400"/>
            </a:xfrm>
            <a:prstGeom prst="rect">
              <a:avLst/>
            </a:prstGeom>
            <a:solidFill>
              <a:srgbClr val="FF6600"/>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srgbClr val="000000"/>
                  </a:solidFill>
                  <a:latin typeface="Calibri"/>
                  <a:cs typeface="Calibri"/>
                </a:rPr>
                <a:t>Program 1</a:t>
              </a:r>
            </a:p>
          </p:txBody>
        </p:sp>
        <p:sp>
          <p:nvSpPr>
            <p:cNvPr id="7" name="Rectangle 6"/>
            <p:cNvSpPr/>
            <p:nvPr/>
          </p:nvSpPr>
          <p:spPr>
            <a:xfrm>
              <a:off x="7391400" y="3733800"/>
              <a:ext cx="1066800" cy="762000"/>
            </a:xfrm>
            <a:prstGeom prst="rect">
              <a:avLst/>
            </a:prstGeom>
            <a:solidFill>
              <a:srgbClr val="FFFF00"/>
            </a:solidFill>
            <a:ln w="12700">
              <a:solidFill>
                <a:schemeClr val="tx1"/>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800" dirty="0">
                  <a:solidFill>
                    <a:srgbClr val="000000"/>
                  </a:solidFill>
                  <a:latin typeface="Calibri"/>
                  <a:cs typeface="Calibri"/>
                </a:rPr>
                <a:t>Program 2</a:t>
              </a:r>
            </a:p>
          </p:txBody>
        </p:sp>
        <p:sp>
          <p:nvSpPr>
            <p:cNvPr id="26" name="Rectangle 25"/>
            <p:cNvSpPr/>
            <p:nvPr/>
          </p:nvSpPr>
          <p:spPr>
            <a:xfrm>
              <a:off x="7391400" y="5334000"/>
              <a:ext cx="1066800" cy="762000"/>
            </a:xfrm>
            <a:prstGeom prst="rect">
              <a:avLst/>
            </a:prstGeom>
            <a:solidFill>
              <a:schemeClr val="accent6">
                <a:lumMod val="60000"/>
                <a:lumOff val="40000"/>
              </a:schemeClr>
            </a:solidFill>
            <a:ln w="12700">
              <a:solidFill>
                <a:schemeClr val="tx1"/>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800" dirty="0">
                  <a:solidFill>
                    <a:srgbClr val="000000"/>
                  </a:solidFill>
                  <a:latin typeface="Calibri"/>
                  <a:cs typeface="Calibri"/>
                </a:rPr>
                <a:t>OS</a:t>
              </a:r>
            </a:p>
          </p:txBody>
        </p:sp>
        <p:sp>
          <p:nvSpPr>
            <p:cNvPr id="12" name="Rectangle 11"/>
            <p:cNvSpPr/>
            <p:nvPr/>
          </p:nvSpPr>
          <p:spPr>
            <a:xfrm>
              <a:off x="7391400" y="1066800"/>
              <a:ext cx="1066800" cy="5029200"/>
            </a:xfrm>
            <a:prstGeom prst="rect">
              <a:avLst/>
            </a:prstGeom>
            <a:ln w="12700">
              <a:solidFill>
                <a:schemeClr val="tx1"/>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800" dirty="0">
                <a:solidFill>
                  <a:srgbClr val="000000"/>
                </a:solidFill>
                <a:latin typeface="Calibri"/>
                <a:cs typeface="Calibri"/>
              </a:endParaRPr>
            </a:p>
          </p:txBody>
        </p:sp>
      </p:grpSp>
    </p:spTree>
    <p:extLst>
      <p:ext uri="{BB962C8B-B14F-4D97-AF65-F5344CB8AC3E}">
        <p14:creationId xmlns:p14="http://schemas.microsoft.com/office/powerpoint/2010/main" val="2918775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a:lstStyle/>
          <a:p>
            <a:pPr algn="ctr"/>
            <a:r>
              <a:rPr lang="en-US" altLang="zh-CN" sz="2800" smtClean="0"/>
              <a:t>Motivation #1: Large Address Space for Each Executing Program</a:t>
            </a:r>
          </a:p>
        </p:txBody>
      </p:sp>
      <p:sp>
        <p:nvSpPr>
          <p:cNvPr id="50179" name="Rectangle 3"/>
          <p:cNvSpPr>
            <a:spLocks noGrp="1" noChangeArrowheads="1"/>
          </p:cNvSpPr>
          <p:nvPr>
            <p:ph type="body" sz="half" idx="4294967295"/>
          </p:nvPr>
        </p:nvSpPr>
        <p:spPr>
          <a:xfrm>
            <a:off x="457200" y="1193800"/>
            <a:ext cx="4076700" cy="4927600"/>
          </a:xfrm>
        </p:spPr>
        <p:txBody>
          <a:bodyPr/>
          <a:lstStyle/>
          <a:p>
            <a:r>
              <a:rPr lang="en-US" altLang="zh-CN" sz="2000" smtClean="0"/>
              <a:t>Each program thinks it has a ~2</a:t>
            </a:r>
            <a:r>
              <a:rPr lang="en-US" altLang="zh-CN" sz="2000" baseline="30000" smtClean="0"/>
              <a:t>32</a:t>
            </a:r>
            <a:r>
              <a:rPr lang="en-US" altLang="zh-CN" sz="2000" smtClean="0"/>
              <a:t> byte address space of its own</a:t>
            </a:r>
          </a:p>
          <a:p>
            <a:pPr lvl="1"/>
            <a:r>
              <a:rPr lang="en-US" altLang="zh-CN" b="1" smtClean="0">
                <a:solidFill>
                  <a:srgbClr val="0332B7"/>
                </a:solidFill>
              </a:rPr>
              <a:t>May not use it all though</a:t>
            </a:r>
          </a:p>
          <a:p>
            <a:pPr lvl="1"/>
            <a:endParaRPr lang="en-US" altLang="zh-CN" b="1" smtClean="0">
              <a:solidFill>
                <a:srgbClr val="0332B7"/>
              </a:solidFill>
            </a:endParaRPr>
          </a:p>
          <a:p>
            <a:r>
              <a:rPr lang="en-US" altLang="zh-CN" sz="2000" smtClean="0"/>
              <a:t>Available main memory may be much smaller</a:t>
            </a:r>
          </a:p>
        </p:txBody>
      </p:sp>
      <p:graphicFrame>
        <p:nvGraphicFramePr>
          <p:cNvPr id="50180" name="Object 4"/>
          <p:cNvGraphicFramePr>
            <a:graphicFrameLocks noGrp="1" noChangeAspect="1"/>
          </p:cNvGraphicFramePr>
          <p:nvPr>
            <p:ph sz="half" idx="4294967295"/>
          </p:nvPr>
        </p:nvGraphicFramePr>
        <p:xfrm>
          <a:off x="4922838" y="1487488"/>
          <a:ext cx="4068762" cy="4899025"/>
        </p:xfrm>
        <a:graphic>
          <a:graphicData uri="http://schemas.openxmlformats.org/presentationml/2006/ole">
            <mc:AlternateContent xmlns:mc="http://schemas.openxmlformats.org/markup-compatibility/2006">
              <mc:Choice xmlns:v="urn:schemas-microsoft-com:vml" Requires="v">
                <p:oleObj spid="_x0000_s106507" name="Visio" r:id="rId3" imgW="3902964" imgH="4700321" progId="Visio.Drawing.11">
                  <p:embed/>
                </p:oleObj>
              </mc:Choice>
              <mc:Fallback>
                <p:oleObj name="Visio" r:id="rId3" imgW="3902964" imgH="470032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838" y="1487488"/>
                        <a:ext cx="4068762"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2878119"/>
      </p:ext>
    </p:extLst>
  </p:cSld>
  <p:clrMapOvr>
    <a:masterClrMapping/>
  </p:clrMapOvr>
  <p:transition spd="slow">
    <p:split orient="ver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302" name="Rectangle 6"/>
          <p:cNvSpPr>
            <a:spLocks noGrp="1" noChangeArrowheads="1"/>
          </p:cNvSpPr>
          <p:nvPr>
            <p:ph type="title"/>
          </p:nvPr>
        </p:nvSpPr>
        <p:spPr/>
        <p:txBody>
          <a:bodyPr/>
          <a:lstStyle/>
          <a:p>
            <a:r>
              <a:rPr lang="en-US" altLang="ko-KR"/>
              <a:t>Simple Base and Bound Translation</a:t>
            </a:r>
          </a:p>
        </p:txBody>
      </p:sp>
      <p:sp>
        <p:nvSpPr>
          <p:cNvPr id="41" name="Slide Number Placeholder 5"/>
          <p:cNvSpPr>
            <a:spLocks noGrp="1"/>
          </p:cNvSpPr>
          <p:nvPr>
            <p:ph type="sldNum" sz="quarter" idx="4294967295"/>
          </p:nvPr>
        </p:nvSpPr>
        <p:spPr>
          <a:xfrm>
            <a:off x="7162800" y="6477000"/>
            <a:ext cx="1905000" cy="292100"/>
          </a:xfrm>
          <a:prstGeom prst="rect">
            <a:avLst/>
          </a:prstGeom>
        </p:spPr>
        <p:txBody>
          <a:bodyPr/>
          <a:lstStyle/>
          <a:p>
            <a:fld id="{233C6DB4-BDF0-6648-9566-36DDF6884643}" type="slidenum">
              <a:rPr lang="en-US">
                <a:solidFill>
                  <a:prstClr val="black"/>
                </a:solidFill>
              </a:rPr>
              <a:pPr/>
              <a:t>116</a:t>
            </a:fld>
            <a:endParaRPr lang="en-US">
              <a:solidFill>
                <a:prstClr val="black"/>
              </a:solidFill>
            </a:endParaRPr>
          </a:p>
        </p:txBody>
      </p:sp>
      <p:sp>
        <p:nvSpPr>
          <p:cNvPr id="1591298" name="Rectangle 2"/>
          <p:cNvSpPr>
            <a:spLocks noChangeArrowheads="1"/>
          </p:cNvSpPr>
          <p:nvPr/>
        </p:nvSpPr>
        <p:spPr bwMode="auto">
          <a:xfrm>
            <a:off x="7294562" y="1335087"/>
            <a:ext cx="1133475" cy="3213100"/>
          </a:xfrm>
          <a:prstGeom prst="rect">
            <a:avLst/>
          </a:prstGeom>
          <a:solidFill>
            <a:srgbClr val="CEFC6C"/>
          </a:solidFill>
          <a:ln w="25400">
            <a:noFill/>
            <a:miter lim="800000"/>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299" name="Freeform 3"/>
          <p:cNvSpPr>
            <a:spLocks/>
          </p:cNvSpPr>
          <p:nvPr/>
        </p:nvSpPr>
        <p:spPr bwMode="auto">
          <a:xfrm>
            <a:off x="3636962" y="1868487"/>
            <a:ext cx="914400" cy="76200"/>
          </a:xfrm>
          <a:custGeom>
            <a:avLst/>
            <a:gdLst/>
            <a:ahLst/>
            <a:cxnLst>
              <a:cxn ang="0">
                <a:pos x="0" y="0"/>
              </a:cxn>
              <a:cxn ang="0">
                <a:pos x="652" y="0"/>
              </a:cxn>
            </a:cxnLst>
            <a:rect l="0" t="0" r="r" b="b"/>
            <a:pathLst>
              <a:path w="653" h="1">
                <a:moveTo>
                  <a:pt x="0" y="0"/>
                </a:moveTo>
                <a:lnTo>
                  <a:pt x="652" y="0"/>
                </a:lnTo>
              </a:path>
            </a:pathLst>
          </a:custGeom>
          <a:noFill/>
          <a:ln w="25400" cap="rnd" cmpd="sng">
            <a:solidFill>
              <a:schemeClr val="tx1"/>
            </a:solidFill>
            <a:prstDash val="solid"/>
            <a:round/>
            <a:headEnd type="none" w="med" len="med"/>
            <a:tailEnd type="triangle" w="lg" len="lg"/>
          </a:ln>
          <a:effectLst/>
        </p:spPr>
        <p:txBody>
          <a:bodyP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00" name="Freeform 4"/>
          <p:cNvSpPr>
            <a:spLocks/>
          </p:cNvSpPr>
          <p:nvPr/>
        </p:nvSpPr>
        <p:spPr bwMode="auto">
          <a:xfrm>
            <a:off x="3713162" y="3316287"/>
            <a:ext cx="914400" cy="685800"/>
          </a:xfrm>
          <a:custGeom>
            <a:avLst/>
            <a:gdLst/>
            <a:ahLst/>
            <a:cxnLst>
              <a:cxn ang="0">
                <a:pos x="0" y="432"/>
              </a:cxn>
              <a:cxn ang="0">
                <a:pos x="432" y="432"/>
              </a:cxn>
              <a:cxn ang="0">
                <a:pos x="816" y="0"/>
              </a:cxn>
            </a:cxnLst>
            <a:rect l="0" t="0" r="r" b="b"/>
            <a:pathLst>
              <a:path w="816" h="432">
                <a:moveTo>
                  <a:pt x="0" y="432"/>
                </a:moveTo>
                <a:lnTo>
                  <a:pt x="432" y="432"/>
                </a:lnTo>
                <a:lnTo>
                  <a:pt x="816" y="0"/>
                </a:lnTo>
              </a:path>
            </a:pathLst>
          </a:custGeom>
          <a:noFill/>
          <a:ln w="25400" cap="flat" cmpd="sng">
            <a:solidFill>
              <a:schemeClr val="tx1"/>
            </a:solidFill>
            <a:prstDash val="solid"/>
            <a:round/>
            <a:headEnd type="none" w="med" len="med"/>
            <a:tailEnd type="triangle" w="lg" len="lg"/>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01" name="Freeform 5"/>
          <p:cNvSpPr>
            <a:spLocks/>
          </p:cNvSpPr>
          <p:nvPr/>
        </p:nvSpPr>
        <p:spPr bwMode="auto">
          <a:xfrm>
            <a:off x="3560762" y="4306887"/>
            <a:ext cx="3733800" cy="228600"/>
          </a:xfrm>
          <a:custGeom>
            <a:avLst/>
            <a:gdLst/>
            <a:ahLst/>
            <a:cxnLst>
              <a:cxn ang="0">
                <a:pos x="0" y="0"/>
              </a:cxn>
              <a:cxn ang="0">
                <a:pos x="0" y="144"/>
              </a:cxn>
              <a:cxn ang="0">
                <a:pos x="2352" y="144"/>
              </a:cxn>
            </a:cxnLst>
            <a:rect l="0" t="0" r="r" b="b"/>
            <a:pathLst>
              <a:path w="2352" h="144">
                <a:moveTo>
                  <a:pt x="0" y="0"/>
                </a:moveTo>
                <a:lnTo>
                  <a:pt x="0" y="144"/>
                </a:lnTo>
                <a:lnTo>
                  <a:pt x="2352" y="144"/>
                </a:lnTo>
              </a:path>
            </a:pathLst>
          </a:custGeom>
          <a:noFill/>
          <a:ln w="25400" cap="flat" cmpd="sng">
            <a:solidFill>
              <a:schemeClr val="tx2"/>
            </a:solidFill>
            <a:prstDash val="solid"/>
            <a:round/>
            <a:headEnd type="none" w="med" len="med"/>
            <a:tailEnd type="triangle" w="lg" len="lg"/>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03" name="Rectangle 7"/>
          <p:cNvSpPr>
            <a:spLocks noChangeArrowheads="1"/>
          </p:cNvSpPr>
          <p:nvPr/>
        </p:nvSpPr>
        <p:spPr bwMode="auto">
          <a:xfrm>
            <a:off x="990600" y="2895600"/>
            <a:ext cx="839974" cy="381514"/>
          </a:xfrm>
          <a:prstGeom prst="rect">
            <a:avLst/>
          </a:prstGeom>
          <a:noFill/>
          <a:ln w="25400">
            <a:noFill/>
            <a:miter lim="800000"/>
            <a:headEnd/>
            <a:tailEnd/>
          </a:ln>
          <a:effectLst/>
        </p:spPr>
        <p:txBody>
          <a:bodyPr wrap="none" lIns="73025" tIns="36512" rIns="73025" bIns="36512">
            <a:prstTxWarp prst="textNoShape">
              <a:avLst/>
            </a:prstTxWarp>
            <a:spAutoFit/>
          </a:bodyPr>
          <a:lstStyle/>
          <a:p>
            <a:pPr defTabSz="585788">
              <a:spcBef>
                <a:spcPct val="0"/>
              </a:spcBef>
            </a:pPr>
            <a:r>
              <a:rPr lang="en-US" altLang="ko-KR" sz="2000" dirty="0">
                <a:solidFill>
                  <a:srgbClr val="000000"/>
                </a:solidFill>
                <a:latin typeface="Calibri"/>
                <a:ea typeface="굴림" charset="-127"/>
                <a:cs typeface="Calibri"/>
              </a:rPr>
              <a:t>Load X</a:t>
            </a:r>
          </a:p>
        </p:txBody>
      </p:sp>
      <p:sp>
        <p:nvSpPr>
          <p:cNvPr id="1591304" name="Rectangle 8"/>
          <p:cNvSpPr>
            <a:spLocks noChangeArrowheads="1"/>
          </p:cNvSpPr>
          <p:nvPr/>
        </p:nvSpPr>
        <p:spPr bwMode="auto">
          <a:xfrm>
            <a:off x="685800" y="4419600"/>
            <a:ext cx="1157288" cy="997067"/>
          </a:xfrm>
          <a:prstGeom prst="rect">
            <a:avLst/>
          </a:prstGeom>
          <a:noFill/>
          <a:ln w="25400">
            <a:noFill/>
            <a:miter lim="800000"/>
            <a:headEnd/>
            <a:tailEnd/>
          </a:ln>
          <a:effectLst/>
        </p:spPr>
        <p:txBody>
          <a:bodyPr wrap="square" lIns="73025" tIns="36512" rIns="73025" bIns="36512">
            <a:prstTxWarp prst="textNoShape">
              <a:avLst/>
            </a:prstTxWarp>
            <a:spAutoFit/>
          </a:bodyPr>
          <a:lstStyle/>
          <a:p>
            <a:pPr defTabSz="585788">
              <a:spcBef>
                <a:spcPct val="0"/>
              </a:spcBef>
            </a:pPr>
            <a:r>
              <a:rPr lang="en-US" altLang="ko-KR" sz="2000" dirty="0">
                <a:solidFill>
                  <a:srgbClr val="000000"/>
                </a:solidFill>
                <a:latin typeface="Calibri"/>
                <a:ea typeface="굴림" charset="-127"/>
                <a:cs typeface="Calibri"/>
              </a:rPr>
              <a:t>Program Address Space</a:t>
            </a:r>
          </a:p>
        </p:txBody>
      </p:sp>
      <p:sp>
        <p:nvSpPr>
          <p:cNvPr id="1591305" name="Rectangle 9"/>
          <p:cNvSpPr>
            <a:spLocks noChangeArrowheads="1"/>
          </p:cNvSpPr>
          <p:nvPr/>
        </p:nvSpPr>
        <p:spPr bwMode="auto">
          <a:xfrm>
            <a:off x="2209800" y="1538287"/>
            <a:ext cx="1558925" cy="671513"/>
          </a:xfrm>
          <a:prstGeom prst="rect">
            <a:avLst/>
          </a:prstGeom>
          <a:solidFill>
            <a:schemeClr val="bg1"/>
          </a:solidFill>
          <a:ln w="25400">
            <a:solidFill>
              <a:srgbClr val="000000"/>
            </a:solidFill>
            <a:miter lim="800000"/>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06" name="Rectangle 10"/>
          <p:cNvSpPr>
            <a:spLocks noChangeArrowheads="1"/>
          </p:cNvSpPr>
          <p:nvPr/>
        </p:nvSpPr>
        <p:spPr bwMode="auto">
          <a:xfrm>
            <a:off x="2292350" y="1589087"/>
            <a:ext cx="958850" cy="560388"/>
          </a:xfrm>
          <a:prstGeom prst="rect">
            <a:avLst/>
          </a:prstGeom>
          <a:noFill/>
          <a:ln w="25400">
            <a:noFill/>
            <a:miter lim="800000"/>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07" name="Rectangle 11"/>
          <p:cNvSpPr>
            <a:spLocks noChangeArrowheads="1"/>
          </p:cNvSpPr>
          <p:nvPr/>
        </p:nvSpPr>
        <p:spPr bwMode="auto">
          <a:xfrm>
            <a:off x="2493841" y="1474787"/>
            <a:ext cx="997193" cy="689290"/>
          </a:xfrm>
          <a:prstGeom prst="rect">
            <a:avLst/>
          </a:prstGeom>
          <a:noFill/>
          <a:ln w="25400">
            <a:noFill/>
            <a:miter lim="800000"/>
            <a:headEnd/>
            <a:tailEnd/>
          </a:ln>
          <a:effectLst/>
        </p:spPr>
        <p:txBody>
          <a:bodyPr wrap="none" lIns="73025" tIns="36512" rIns="73025" bIns="36512">
            <a:prstTxWarp prst="textNoShape">
              <a:avLst/>
            </a:prstTxWarp>
            <a:spAutoFit/>
          </a:bodyPr>
          <a:lstStyle/>
          <a:p>
            <a:pPr algn="ctr" defTabSz="585788">
              <a:spcBef>
                <a:spcPct val="0"/>
              </a:spcBef>
            </a:pPr>
            <a:r>
              <a:rPr lang="en-US" altLang="ko-KR" sz="2000" dirty="0">
                <a:solidFill>
                  <a:srgbClr val="000000"/>
                </a:solidFill>
                <a:latin typeface="Calibri"/>
                <a:ea typeface="굴림" charset="-127"/>
                <a:cs typeface="Calibri"/>
              </a:rPr>
              <a:t>Bound</a:t>
            </a:r>
          </a:p>
          <a:p>
            <a:pPr algn="ctr" defTabSz="585788">
              <a:spcBef>
                <a:spcPct val="0"/>
              </a:spcBef>
            </a:pPr>
            <a:r>
              <a:rPr lang="en-US" altLang="ko-KR" sz="2000" dirty="0">
                <a:solidFill>
                  <a:srgbClr val="000000"/>
                </a:solidFill>
                <a:latin typeface="Calibri"/>
                <a:ea typeface="굴림" charset="-127"/>
                <a:cs typeface="Calibri"/>
              </a:rPr>
              <a:t>Register</a:t>
            </a:r>
          </a:p>
        </p:txBody>
      </p:sp>
      <p:sp>
        <p:nvSpPr>
          <p:cNvPr id="1591308" name="Rectangle 12"/>
          <p:cNvSpPr>
            <a:spLocks noChangeArrowheads="1"/>
          </p:cNvSpPr>
          <p:nvPr/>
        </p:nvSpPr>
        <p:spPr bwMode="auto">
          <a:xfrm>
            <a:off x="762000" y="1295400"/>
            <a:ext cx="1143000" cy="3200400"/>
          </a:xfrm>
          <a:prstGeom prst="rect">
            <a:avLst/>
          </a:prstGeom>
          <a:noFill/>
          <a:ln w="25400">
            <a:solidFill>
              <a:schemeClr val="tx1"/>
            </a:solidFill>
            <a:prstDash val="sysDot"/>
            <a:miter lim="800000"/>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10" name="Freeform 14"/>
          <p:cNvSpPr>
            <a:spLocks/>
          </p:cNvSpPr>
          <p:nvPr/>
        </p:nvSpPr>
        <p:spPr bwMode="auto">
          <a:xfrm>
            <a:off x="5027612" y="1828800"/>
            <a:ext cx="317500" cy="76200"/>
          </a:xfrm>
          <a:custGeom>
            <a:avLst/>
            <a:gdLst/>
            <a:ahLst/>
            <a:cxnLst>
              <a:cxn ang="0">
                <a:pos x="0" y="0"/>
              </a:cxn>
              <a:cxn ang="0">
                <a:pos x="343" y="0"/>
              </a:cxn>
            </a:cxnLst>
            <a:rect l="0" t="0" r="r" b="b"/>
            <a:pathLst>
              <a:path w="344" h="1">
                <a:moveTo>
                  <a:pt x="0" y="0"/>
                </a:moveTo>
                <a:lnTo>
                  <a:pt x="343" y="0"/>
                </a:lnTo>
              </a:path>
            </a:pathLst>
          </a:custGeom>
          <a:noFill/>
          <a:ln w="25400" cap="rnd" cmpd="sng">
            <a:solidFill>
              <a:schemeClr val="tx1"/>
            </a:solidFill>
            <a:prstDash val="solid"/>
            <a:round/>
            <a:headEnd type="none" w="med" len="med"/>
            <a:tailEnd type="triangle" w="lg" len="lg"/>
          </a:ln>
          <a:effectLst/>
        </p:spPr>
        <p:txBody>
          <a:bodyP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11" name="Rectangle 15"/>
          <p:cNvSpPr>
            <a:spLocks noChangeArrowheads="1"/>
          </p:cNvSpPr>
          <p:nvPr/>
        </p:nvSpPr>
        <p:spPr bwMode="auto">
          <a:xfrm>
            <a:off x="5313362" y="1487487"/>
            <a:ext cx="1200574" cy="689290"/>
          </a:xfrm>
          <a:prstGeom prst="rect">
            <a:avLst/>
          </a:prstGeom>
          <a:noFill/>
          <a:ln w="25400">
            <a:noFill/>
            <a:miter lim="800000"/>
            <a:headEnd/>
            <a:tailEnd/>
          </a:ln>
          <a:effectLst/>
        </p:spPr>
        <p:txBody>
          <a:bodyPr wrap="none" lIns="73025" tIns="36512" rIns="73025" bIns="36512">
            <a:prstTxWarp prst="textNoShape">
              <a:avLst/>
            </a:prstTxWarp>
            <a:spAutoFit/>
          </a:bodyPr>
          <a:lstStyle/>
          <a:p>
            <a:pPr defTabSz="585788">
              <a:spcBef>
                <a:spcPct val="0"/>
              </a:spcBef>
            </a:pPr>
            <a:r>
              <a:rPr lang="en-US" altLang="ko-KR" sz="2000">
                <a:solidFill>
                  <a:srgbClr val="000000"/>
                </a:solidFill>
                <a:latin typeface="Calibri"/>
                <a:ea typeface="굴림" charset="-127"/>
                <a:cs typeface="Calibri"/>
              </a:rPr>
              <a:t>Bounds</a:t>
            </a:r>
          </a:p>
          <a:p>
            <a:pPr defTabSz="585788">
              <a:spcBef>
                <a:spcPct val="0"/>
              </a:spcBef>
            </a:pPr>
            <a:r>
              <a:rPr lang="en-US" altLang="ko-KR" sz="2000">
                <a:solidFill>
                  <a:srgbClr val="000000"/>
                </a:solidFill>
                <a:latin typeface="Calibri"/>
                <a:ea typeface="굴림" charset="-127"/>
                <a:cs typeface="Calibri"/>
              </a:rPr>
              <a:t>Violation?</a:t>
            </a:r>
          </a:p>
        </p:txBody>
      </p:sp>
      <p:sp>
        <p:nvSpPr>
          <p:cNvPr id="1591312" name="Rectangle 16"/>
          <p:cNvSpPr>
            <a:spLocks noChangeArrowheads="1"/>
          </p:cNvSpPr>
          <p:nvPr/>
        </p:nvSpPr>
        <p:spPr bwMode="auto">
          <a:xfrm rot="16200000">
            <a:off x="7543050" y="2635966"/>
            <a:ext cx="2289088" cy="443069"/>
          </a:xfrm>
          <a:prstGeom prst="rect">
            <a:avLst/>
          </a:prstGeom>
          <a:noFill/>
          <a:ln w="25400">
            <a:noFill/>
            <a:miter lim="800000"/>
            <a:headEnd/>
            <a:tailEnd/>
          </a:ln>
          <a:effectLst/>
        </p:spPr>
        <p:txBody>
          <a:bodyPr wrap="none" lIns="73025" tIns="36512" rIns="73025" bIns="36512">
            <a:prstTxWarp prst="textNoShape">
              <a:avLst/>
            </a:prstTxWarp>
            <a:spAutoFit/>
          </a:bodyPr>
          <a:lstStyle/>
          <a:p>
            <a:pPr defTabSz="585788">
              <a:spcBef>
                <a:spcPct val="0"/>
              </a:spcBef>
            </a:pPr>
            <a:r>
              <a:rPr lang="en-US" altLang="ko-KR" sz="2400" dirty="0">
                <a:solidFill>
                  <a:srgbClr val="000000"/>
                </a:solidFill>
                <a:latin typeface="Calibri"/>
                <a:ea typeface="굴림" charset="-127"/>
                <a:cs typeface="Calibri"/>
              </a:rPr>
              <a:t>Physical Memory</a:t>
            </a:r>
          </a:p>
        </p:txBody>
      </p:sp>
      <p:sp>
        <p:nvSpPr>
          <p:cNvPr id="1591313" name="Line 17"/>
          <p:cNvSpPr>
            <a:spLocks noChangeShapeType="1"/>
          </p:cNvSpPr>
          <p:nvPr/>
        </p:nvSpPr>
        <p:spPr bwMode="auto">
          <a:xfrm>
            <a:off x="7294562" y="922337"/>
            <a:ext cx="0" cy="4222750"/>
          </a:xfrm>
          <a:prstGeom prst="line">
            <a:avLst/>
          </a:prstGeom>
          <a:noFill/>
          <a:ln w="25400">
            <a:solidFill>
              <a:schemeClr val="tx1"/>
            </a:solidFill>
            <a:round/>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14" name="Line 18"/>
          <p:cNvSpPr>
            <a:spLocks noChangeShapeType="1"/>
          </p:cNvSpPr>
          <p:nvPr/>
        </p:nvSpPr>
        <p:spPr bwMode="auto">
          <a:xfrm>
            <a:off x="8437562" y="865187"/>
            <a:ext cx="0" cy="4051300"/>
          </a:xfrm>
          <a:prstGeom prst="line">
            <a:avLst/>
          </a:prstGeom>
          <a:noFill/>
          <a:ln w="25400">
            <a:solidFill>
              <a:schemeClr val="tx1"/>
            </a:solidFill>
            <a:round/>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15" name="Line 19"/>
          <p:cNvSpPr>
            <a:spLocks noChangeShapeType="1"/>
          </p:cNvSpPr>
          <p:nvPr/>
        </p:nvSpPr>
        <p:spPr bwMode="auto">
          <a:xfrm>
            <a:off x="7307262" y="1335087"/>
            <a:ext cx="1117600" cy="0"/>
          </a:xfrm>
          <a:prstGeom prst="line">
            <a:avLst/>
          </a:prstGeom>
          <a:noFill/>
          <a:ln w="25400">
            <a:solidFill>
              <a:schemeClr val="tx1"/>
            </a:solidFill>
            <a:round/>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16" name="Line 20"/>
          <p:cNvSpPr>
            <a:spLocks noChangeShapeType="1"/>
          </p:cNvSpPr>
          <p:nvPr/>
        </p:nvSpPr>
        <p:spPr bwMode="auto">
          <a:xfrm>
            <a:off x="7292975" y="4549775"/>
            <a:ext cx="1117600" cy="0"/>
          </a:xfrm>
          <a:prstGeom prst="line">
            <a:avLst/>
          </a:prstGeom>
          <a:noFill/>
          <a:ln w="25400">
            <a:solidFill>
              <a:schemeClr val="tx1"/>
            </a:solidFill>
            <a:round/>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17" name="Rectangle 21"/>
          <p:cNvSpPr>
            <a:spLocks noChangeArrowheads="1"/>
          </p:cNvSpPr>
          <p:nvPr/>
        </p:nvSpPr>
        <p:spPr bwMode="auto">
          <a:xfrm>
            <a:off x="7311842" y="2509837"/>
            <a:ext cx="1102091" cy="705321"/>
          </a:xfrm>
          <a:prstGeom prst="rect">
            <a:avLst/>
          </a:prstGeom>
          <a:noFill/>
          <a:ln w="25400">
            <a:noFill/>
            <a:miter lim="800000"/>
            <a:headEnd/>
            <a:tailEnd/>
          </a:ln>
          <a:effectLst/>
        </p:spPr>
        <p:txBody>
          <a:bodyPr wrap="none" lIns="90488" tIns="44450" rIns="90488" bIns="44450">
            <a:prstTxWarp prst="textNoShape">
              <a:avLst/>
            </a:prstTxWarp>
            <a:spAutoFit/>
          </a:bodyPr>
          <a:lstStyle/>
          <a:p>
            <a:pPr algn="ctr">
              <a:spcBef>
                <a:spcPct val="0"/>
              </a:spcBef>
            </a:pPr>
            <a:r>
              <a:rPr lang="en-US" altLang="ko-KR" sz="2000" dirty="0">
                <a:solidFill>
                  <a:srgbClr val="000000"/>
                </a:solidFill>
                <a:latin typeface="Calibri"/>
                <a:ea typeface="굴림" charset="-127"/>
                <a:cs typeface="Calibri"/>
              </a:rPr>
              <a:t>Current</a:t>
            </a:r>
          </a:p>
          <a:p>
            <a:pPr algn="ctr">
              <a:spcBef>
                <a:spcPct val="0"/>
              </a:spcBef>
            </a:pPr>
            <a:r>
              <a:rPr lang="en-US" altLang="ko-KR" sz="2000" dirty="0">
                <a:solidFill>
                  <a:srgbClr val="000000"/>
                </a:solidFill>
                <a:latin typeface="Calibri"/>
                <a:ea typeface="굴림" charset="-127"/>
                <a:cs typeface="Calibri"/>
              </a:rPr>
              <a:t>Segment</a:t>
            </a:r>
          </a:p>
        </p:txBody>
      </p:sp>
      <p:sp>
        <p:nvSpPr>
          <p:cNvPr id="1591318" name="Rectangle 22"/>
          <p:cNvSpPr>
            <a:spLocks noChangeArrowheads="1"/>
          </p:cNvSpPr>
          <p:nvPr/>
        </p:nvSpPr>
        <p:spPr bwMode="auto">
          <a:xfrm>
            <a:off x="2168525" y="3787775"/>
            <a:ext cx="1590675" cy="531812"/>
          </a:xfrm>
          <a:prstGeom prst="rect">
            <a:avLst/>
          </a:prstGeom>
          <a:solidFill>
            <a:srgbClr val="FFFFFF"/>
          </a:solidFill>
          <a:ln w="25400">
            <a:solidFill>
              <a:srgbClr val="000000"/>
            </a:solidFill>
            <a:miter lim="800000"/>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19" name="Rectangle 23"/>
          <p:cNvSpPr>
            <a:spLocks noChangeArrowheads="1"/>
          </p:cNvSpPr>
          <p:nvPr/>
        </p:nvSpPr>
        <p:spPr bwMode="auto">
          <a:xfrm>
            <a:off x="2282825" y="3838575"/>
            <a:ext cx="958850" cy="560387"/>
          </a:xfrm>
          <a:prstGeom prst="rect">
            <a:avLst/>
          </a:prstGeom>
          <a:noFill/>
          <a:ln w="25400">
            <a:noFill/>
            <a:miter lim="800000"/>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20" name="Rectangle 24"/>
          <p:cNvSpPr>
            <a:spLocks noChangeArrowheads="1"/>
          </p:cNvSpPr>
          <p:nvPr/>
        </p:nvSpPr>
        <p:spPr bwMode="auto">
          <a:xfrm>
            <a:off x="2417641" y="3697287"/>
            <a:ext cx="997193" cy="689290"/>
          </a:xfrm>
          <a:prstGeom prst="rect">
            <a:avLst/>
          </a:prstGeom>
          <a:noFill/>
          <a:ln w="25400">
            <a:noFill/>
            <a:miter lim="800000"/>
            <a:headEnd/>
            <a:tailEnd/>
          </a:ln>
          <a:effectLst/>
        </p:spPr>
        <p:txBody>
          <a:bodyPr wrap="none" lIns="73025" tIns="36512" rIns="73025" bIns="36512">
            <a:prstTxWarp prst="textNoShape">
              <a:avLst/>
            </a:prstTxWarp>
            <a:spAutoFit/>
          </a:bodyPr>
          <a:lstStyle/>
          <a:p>
            <a:pPr algn="ctr" defTabSz="585788">
              <a:spcBef>
                <a:spcPct val="0"/>
              </a:spcBef>
            </a:pPr>
            <a:r>
              <a:rPr lang="en-US" altLang="ko-KR" sz="2000">
                <a:solidFill>
                  <a:srgbClr val="000000"/>
                </a:solidFill>
                <a:latin typeface="Calibri"/>
                <a:ea typeface="굴림" charset="-127"/>
                <a:cs typeface="Calibri"/>
              </a:rPr>
              <a:t>Base</a:t>
            </a:r>
          </a:p>
          <a:p>
            <a:pPr algn="ctr" defTabSz="585788">
              <a:spcBef>
                <a:spcPct val="0"/>
              </a:spcBef>
            </a:pPr>
            <a:r>
              <a:rPr lang="en-US" altLang="ko-KR" sz="2000">
                <a:solidFill>
                  <a:srgbClr val="000000"/>
                </a:solidFill>
                <a:latin typeface="Calibri"/>
                <a:ea typeface="굴림" charset="-127"/>
                <a:cs typeface="Calibri"/>
              </a:rPr>
              <a:t>Register</a:t>
            </a:r>
          </a:p>
        </p:txBody>
      </p:sp>
      <p:sp>
        <p:nvSpPr>
          <p:cNvPr id="1591321" name="Oval 25"/>
          <p:cNvSpPr>
            <a:spLocks noChangeArrowheads="1"/>
          </p:cNvSpPr>
          <p:nvPr/>
        </p:nvSpPr>
        <p:spPr bwMode="auto">
          <a:xfrm>
            <a:off x="4551362" y="2935287"/>
            <a:ext cx="463550" cy="461963"/>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algn="ctr">
              <a:spcBef>
                <a:spcPct val="0"/>
              </a:spcBef>
            </a:pPr>
            <a:r>
              <a:rPr lang="en-US" altLang="ko-KR" sz="2800" dirty="0">
                <a:solidFill>
                  <a:srgbClr val="000000"/>
                </a:solidFill>
                <a:latin typeface="Calibri"/>
                <a:ea typeface="굴림" charset="-127"/>
                <a:cs typeface="Calibri"/>
              </a:rPr>
              <a:t>+</a:t>
            </a:r>
          </a:p>
        </p:txBody>
      </p:sp>
      <p:sp>
        <p:nvSpPr>
          <p:cNvPr id="1591322" name="Rectangle 26"/>
          <p:cNvSpPr>
            <a:spLocks noChangeArrowheads="1"/>
          </p:cNvSpPr>
          <p:nvPr/>
        </p:nvSpPr>
        <p:spPr bwMode="auto">
          <a:xfrm>
            <a:off x="2133600" y="2438400"/>
            <a:ext cx="1590675" cy="531813"/>
          </a:xfrm>
          <a:prstGeom prst="rect">
            <a:avLst/>
          </a:prstGeom>
          <a:noFill/>
          <a:ln w="25400">
            <a:noFill/>
            <a:miter lim="800000"/>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23" name="Rectangle 27"/>
          <p:cNvSpPr>
            <a:spLocks noChangeArrowheads="1"/>
          </p:cNvSpPr>
          <p:nvPr/>
        </p:nvSpPr>
        <p:spPr bwMode="auto">
          <a:xfrm>
            <a:off x="2311400" y="2878137"/>
            <a:ext cx="958850" cy="560388"/>
          </a:xfrm>
          <a:prstGeom prst="rect">
            <a:avLst/>
          </a:prstGeom>
          <a:noFill/>
          <a:ln w="25400">
            <a:noFill/>
            <a:miter lim="800000"/>
            <a:headEnd/>
            <a:tailEn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24" name="Freeform 28"/>
          <p:cNvSpPr>
            <a:spLocks/>
          </p:cNvSpPr>
          <p:nvPr/>
        </p:nvSpPr>
        <p:spPr bwMode="auto">
          <a:xfrm flipV="1">
            <a:off x="5008562" y="3087687"/>
            <a:ext cx="2298700" cy="74613"/>
          </a:xfrm>
          <a:custGeom>
            <a:avLst/>
            <a:gdLst/>
            <a:ahLst/>
            <a:cxnLst>
              <a:cxn ang="0">
                <a:pos x="0" y="0"/>
              </a:cxn>
              <a:cxn ang="0">
                <a:pos x="1255" y="0"/>
              </a:cxn>
            </a:cxnLst>
            <a:rect l="0" t="0" r="r" b="b"/>
            <a:pathLst>
              <a:path w="1256" h="1">
                <a:moveTo>
                  <a:pt x="0" y="0"/>
                </a:moveTo>
                <a:lnTo>
                  <a:pt x="1255" y="0"/>
                </a:lnTo>
              </a:path>
            </a:pathLst>
          </a:custGeom>
          <a:noFill/>
          <a:ln w="25400" cap="rnd" cmpd="sng">
            <a:solidFill>
              <a:schemeClr val="tx1"/>
            </a:solidFill>
            <a:prstDash val="solid"/>
            <a:round/>
            <a:headEnd type="none" w="med" len="med"/>
            <a:tailEnd type="triangle" w="lg" len="lg"/>
          </a:ln>
          <a:effectLst/>
        </p:spPr>
        <p:txBody>
          <a:bodyP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25" name="Rectangle 29"/>
          <p:cNvSpPr>
            <a:spLocks noChangeArrowheads="1"/>
          </p:cNvSpPr>
          <p:nvPr/>
        </p:nvSpPr>
        <p:spPr bwMode="auto">
          <a:xfrm>
            <a:off x="5008562" y="2478087"/>
            <a:ext cx="983042" cy="689290"/>
          </a:xfrm>
          <a:prstGeom prst="rect">
            <a:avLst/>
          </a:prstGeom>
          <a:noFill/>
          <a:ln w="25400">
            <a:noFill/>
            <a:miter lim="800000"/>
            <a:headEnd/>
            <a:tailEnd/>
          </a:ln>
          <a:effectLst/>
        </p:spPr>
        <p:txBody>
          <a:bodyPr wrap="none" lIns="73025" tIns="36512" rIns="73025" bIns="36512">
            <a:prstTxWarp prst="textNoShape">
              <a:avLst/>
            </a:prstTxWarp>
            <a:spAutoFit/>
          </a:bodyPr>
          <a:lstStyle/>
          <a:p>
            <a:pPr defTabSz="585788">
              <a:spcBef>
                <a:spcPct val="0"/>
              </a:spcBef>
            </a:pPr>
            <a:r>
              <a:rPr lang="en-US" altLang="ko-KR" sz="2000">
                <a:solidFill>
                  <a:srgbClr val="000000"/>
                </a:solidFill>
                <a:latin typeface="Calibri"/>
                <a:ea typeface="굴림" charset="-127"/>
                <a:cs typeface="Calibri"/>
              </a:rPr>
              <a:t>Physical</a:t>
            </a:r>
          </a:p>
          <a:p>
            <a:pPr defTabSz="585788">
              <a:spcBef>
                <a:spcPct val="0"/>
              </a:spcBef>
            </a:pPr>
            <a:r>
              <a:rPr lang="en-US" altLang="ko-KR" sz="2000">
                <a:solidFill>
                  <a:srgbClr val="000000"/>
                </a:solidFill>
                <a:latin typeface="Calibri"/>
                <a:ea typeface="굴림" charset="-127"/>
                <a:cs typeface="Calibri"/>
              </a:rPr>
              <a:t>Address</a:t>
            </a:r>
          </a:p>
        </p:txBody>
      </p:sp>
      <p:sp>
        <p:nvSpPr>
          <p:cNvPr id="1591327" name="Freeform 31"/>
          <p:cNvSpPr>
            <a:spLocks/>
          </p:cNvSpPr>
          <p:nvPr/>
        </p:nvSpPr>
        <p:spPr bwMode="auto">
          <a:xfrm>
            <a:off x="1904999" y="3048000"/>
            <a:ext cx="2722563" cy="60324"/>
          </a:xfrm>
          <a:custGeom>
            <a:avLst/>
            <a:gdLst/>
            <a:ahLst/>
            <a:cxnLst>
              <a:cxn ang="0">
                <a:pos x="0" y="0"/>
              </a:cxn>
              <a:cxn ang="0">
                <a:pos x="652" y="0"/>
              </a:cxn>
            </a:cxnLst>
            <a:rect l="0" t="0" r="r" b="b"/>
            <a:pathLst>
              <a:path w="653" h="1">
                <a:moveTo>
                  <a:pt x="0" y="0"/>
                </a:moveTo>
                <a:lnTo>
                  <a:pt x="652" y="0"/>
                </a:lnTo>
              </a:path>
            </a:pathLst>
          </a:custGeom>
          <a:noFill/>
          <a:ln w="25400" cap="rnd" cmpd="sng">
            <a:solidFill>
              <a:schemeClr val="tx1"/>
            </a:solidFill>
            <a:prstDash val="solid"/>
            <a:round/>
            <a:headEnd type="none" w="med" len="med"/>
            <a:tailEnd type="triangle" w="lg" len="lg"/>
          </a:ln>
          <a:effectLst/>
        </p:spPr>
        <p:txBody>
          <a:bodyP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28" name="Rectangle 32"/>
          <p:cNvSpPr>
            <a:spLocks noChangeArrowheads="1"/>
          </p:cNvSpPr>
          <p:nvPr/>
        </p:nvSpPr>
        <p:spPr bwMode="auto">
          <a:xfrm>
            <a:off x="2514600" y="2362200"/>
            <a:ext cx="983042" cy="689290"/>
          </a:xfrm>
          <a:prstGeom prst="rect">
            <a:avLst/>
          </a:prstGeom>
          <a:noFill/>
          <a:ln w="25400">
            <a:noFill/>
            <a:miter lim="800000"/>
            <a:headEnd/>
            <a:tailEnd/>
          </a:ln>
          <a:effectLst/>
        </p:spPr>
        <p:txBody>
          <a:bodyPr wrap="none" lIns="73025" tIns="36512" rIns="73025" bIns="36512">
            <a:prstTxWarp prst="textNoShape">
              <a:avLst/>
            </a:prstTxWarp>
            <a:spAutoFit/>
          </a:bodyPr>
          <a:lstStyle/>
          <a:p>
            <a:pPr algn="ctr" defTabSz="585788">
              <a:spcBef>
                <a:spcPct val="0"/>
              </a:spcBef>
            </a:pPr>
            <a:r>
              <a:rPr lang="en-US" altLang="ko-KR" sz="2000" dirty="0">
                <a:solidFill>
                  <a:srgbClr val="000000"/>
                </a:solidFill>
                <a:latin typeface="Calibri"/>
                <a:ea typeface="굴림" charset="-127"/>
                <a:cs typeface="Calibri"/>
              </a:rPr>
              <a:t>Logical</a:t>
            </a:r>
          </a:p>
          <a:p>
            <a:pPr algn="ctr" defTabSz="585788">
              <a:spcBef>
                <a:spcPct val="0"/>
              </a:spcBef>
            </a:pPr>
            <a:r>
              <a:rPr lang="en-US" altLang="ko-KR" sz="2000" dirty="0">
                <a:solidFill>
                  <a:srgbClr val="000000"/>
                </a:solidFill>
                <a:latin typeface="Calibri"/>
                <a:ea typeface="굴림" charset="-127"/>
                <a:cs typeface="Calibri"/>
              </a:rPr>
              <a:t>Address</a:t>
            </a:r>
          </a:p>
        </p:txBody>
      </p:sp>
      <p:sp>
        <p:nvSpPr>
          <p:cNvPr id="1591329" name="Freeform 33"/>
          <p:cNvSpPr>
            <a:spLocks/>
          </p:cNvSpPr>
          <p:nvPr/>
        </p:nvSpPr>
        <p:spPr bwMode="auto">
          <a:xfrm flipH="1">
            <a:off x="4114800" y="2020886"/>
            <a:ext cx="512762" cy="1027113"/>
          </a:xfrm>
          <a:custGeom>
            <a:avLst/>
            <a:gdLst/>
            <a:ahLst/>
            <a:cxnLst>
              <a:cxn ang="0">
                <a:pos x="192" y="672"/>
              </a:cxn>
              <a:cxn ang="0">
                <a:pos x="192" y="336"/>
              </a:cxn>
              <a:cxn ang="0">
                <a:pos x="0" y="0"/>
              </a:cxn>
            </a:cxnLst>
            <a:rect l="0" t="0" r="r" b="b"/>
            <a:pathLst>
              <a:path w="192" h="672">
                <a:moveTo>
                  <a:pt x="192" y="672"/>
                </a:moveTo>
                <a:lnTo>
                  <a:pt x="192" y="336"/>
                </a:lnTo>
                <a:lnTo>
                  <a:pt x="0" y="0"/>
                </a:lnTo>
              </a:path>
            </a:pathLst>
          </a:custGeom>
          <a:noFill/>
          <a:ln w="25400" cap="flat" cmpd="sng">
            <a:solidFill>
              <a:schemeClr val="tx1"/>
            </a:solidFill>
            <a:prstDash val="solid"/>
            <a:round/>
            <a:headEnd type="none" w="med" len="med"/>
            <a:tailEnd type="triangle" w="lg" len="lg"/>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30" name="Text Box 34"/>
          <p:cNvSpPr txBox="1">
            <a:spLocks noChangeArrowheads="1"/>
          </p:cNvSpPr>
          <p:nvPr/>
        </p:nvSpPr>
        <p:spPr bwMode="auto">
          <a:xfrm>
            <a:off x="609600" y="5486400"/>
            <a:ext cx="8686800" cy="830997"/>
          </a:xfrm>
          <a:prstGeom prst="rect">
            <a:avLst/>
          </a:prstGeom>
          <a:noFill/>
          <a:ln w="25400">
            <a:noFill/>
            <a:miter lim="800000"/>
            <a:headEnd/>
            <a:tailEnd/>
          </a:ln>
          <a:effectLst/>
        </p:spPr>
        <p:txBody>
          <a:bodyPr>
            <a:prstTxWarp prst="textNoShape">
              <a:avLst/>
            </a:prstTxWarp>
            <a:spAutoFit/>
          </a:bodyPr>
          <a:lstStyle/>
          <a:p>
            <a:pPr algn="l">
              <a:spcBef>
                <a:spcPct val="0"/>
              </a:spcBef>
            </a:pPr>
            <a:r>
              <a:rPr lang="en-US" altLang="ko-KR" sz="2400" b="1" i="1" dirty="0">
                <a:solidFill>
                  <a:srgbClr val="000000"/>
                </a:solidFill>
                <a:latin typeface="Calibri"/>
                <a:ea typeface="굴림" charset="-127"/>
                <a:cs typeface="Calibri"/>
              </a:rPr>
              <a:t>Base</a:t>
            </a:r>
            <a:r>
              <a:rPr lang="en-US" altLang="ko-KR" sz="2400" dirty="0">
                <a:solidFill>
                  <a:srgbClr val="000000"/>
                </a:solidFill>
                <a:latin typeface="Calibri"/>
                <a:ea typeface="굴림" charset="-127"/>
                <a:cs typeface="Calibri"/>
              </a:rPr>
              <a:t> and </a:t>
            </a:r>
            <a:r>
              <a:rPr lang="en-US" altLang="ko-KR" sz="2400" b="1" i="1" dirty="0">
                <a:solidFill>
                  <a:srgbClr val="000000"/>
                </a:solidFill>
                <a:latin typeface="Calibri"/>
                <a:ea typeface="굴림" charset="-127"/>
                <a:cs typeface="Calibri"/>
              </a:rPr>
              <a:t>bounds</a:t>
            </a:r>
            <a:r>
              <a:rPr lang="en-US" altLang="ko-KR" sz="2400" dirty="0">
                <a:solidFill>
                  <a:srgbClr val="000000"/>
                </a:solidFill>
                <a:latin typeface="Calibri"/>
                <a:ea typeface="굴림" charset="-127"/>
                <a:cs typeface="Calibri"/>
              </a:rPr>
              <a:t> registers are visible/accessible only when processor is running in the </a:t>
            </a:r>
            <a:r>
              <a:rPr lang="en-US" altLang="ko-KR" sz="2400" i="1" dirty="0">
                <a:solidFill>
                  <a:srgbClr val="000000"/>
                </a:solidFill>
                <a:latin typeface="Calibri"/>
                <a:ea typeface="굴림" charset="-127"/>
                <a:cs typeface="Calibri"/>
              </a:rPr>
              <a:t>supervisor mode</a:t>
            </a:r>
            <a:endParaRPr lang="en-US" altLang="ko-KR" sz="2400" dirty="0">
              <a:solidFill>
                <a:srgbClr val="000000"/>
              </a:solidFill>
              <a:latin typeface="Calibri"/>
              <a:ea typeface="굴림" charset="-127"/>
              <a:cs typeface="Calibri"/>
            </a:endParaRPr>
          </a:p>
        </p:txBody>
      </p:sp>
      <p:sp>
        <p:nvSpPr>
          <p:cNvPr id="1591331" name="Line 35"/>
          <p:cNvSpPr>
            <a:spLocks noChangeShapeType="1"/>
          </p:cNvSpPr>
          <p:nvPr/>
        </p:nvSpPr>
        <p:spPr bwMode="auto">
          <a:xfrm flipV="1">
            <a:off x="6989762" y="1335087"/>
            <a:ext cx="0" cy="31242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32" name="Text Box 36"/>
          <p:cNvSpPr txBox="1">
            <a:spLocks noChangeArrowheads="1"/>
          </p:cNvSpPr>
          <p:nvPr/>
        </p:nvSpPr>
        <p:spPr bwMode="auto">
          <a:xfrm>
            <a:off x="4191000" y="4114800"/>
            <a:ext cx="2971800" cy="400110"/>
          </a:xfrm>
          <a:prstGeom prst="rect">
            <a:avLst/>
          </a:prstGeom>
          <a:noFill/>
          <a:ln w="25400">
            <a:noFill/>
            <a:miter lim="800000"/>
            <a:headEnd/>
            <a:tailEnd/>
          </a:ln>
          <a:effectLst/>
        </p:spPr>
        <p:txBody>
          <a:bodyPr>
            <a:prstTxWarp prst="textNoShape">
              <a:avLst/>
            </a:prstTxWarp>
            <a:spAutoFit/>
          </a:bodyPr>
          <a:lstStyle/>
          <a:p>
            <a:pPr>
              <a:spcBef>
                <a:spcPct val="0"/>
              </a:spcBef>
            </a:pPr>
            <a:r>
              <a:rPr lang="en-US" altLang="ko-KR" sz="2000">
                <a:solidFill>
                  <a:srgbClr val="000000"/>
                </a:solidFill>
                <a:latin typeface="Calibri"/>
                <a:ea typeface="굴림" charset="-127"/>
                <a:cs typeface="Calibri"/>
              </a:rPr>
              <a:t>Base Physical Address</a:t>
            </a:r>
          </a:p>
        </p:txBody>
      </p:sp>
      <p:sp>
        <p:nvSpPr>
          <p:cNvPr id="1591333" name="Freeform 37"/>
          <p:cNvSpPr>
            <a:spLocks/>
          </p:cNvSpPr>
          <p:nvPr/>
        </p:nvSpPr>
        <p:spPr bwMode="auto">
          <a:xfrm>
            <a:off x="4094162" y="1411287"/>
            <a:ext cx="2895600" cy="1219200"/>
          </a:xfrm>
          <a:custGeom>
            <a:avLst/>
            <a:gdLst/>
            <a:ahLst/>
            <a:cxnLst>
              <a:cxn ang="0">
                <a:pos x="0" y="288"/>
              </a:cxn>
              <a:cxn ang="0">
                <a:pos x="0" y="0"/>
              </a:cxn>
              <a:cxn ang="0">
                <a:pos x="1584" y="0"/>
              </a:cxn>
              <a:cxn ang="0">
                <a:pos x="1584" y="768"/>
              </a:cxn>
              <a:cxn ang="0">
                <a:pos x="1728" y="768"/>
              </a:cxn>
            </a:cxnLst>
            <a:rect l="0" t="0" r="r" b="b"/>
            <a:pathLst>
              <a:path w="1728" h="768">
                <a:moveTo>
                  <a:pt x="0" y="288"/>
                </a:moveTo>
                <a:lnTo>
                  <a:pt x="0" y="0"/>
                </a:lnTo>
                <a:lnTo>
                  <a:pt x="1584" y="0"/>
                </a:lnTo>
                <a:lnTo>
                  <a:pt x="1584" y="768"/>
                </a:lnTo>
                <a:lnTo>
                  <a:pt x="1728" y="768"/>
                </a:lnTo>
              </a:path>
            </a:pathLst>
          </a:custGeom>
          <a:noFill/>
          <a:ln w="25400" cap="flat" cmpd="sng">
            <a:solidFill>
              <a:schemeClr val="tx1"/>
            </a:solidFill>
            <a:prstDash val="solid"/>
            <a:round/>
            <a:headEnd type="none" w="med" len="med"/>
            <a:tailEnd type="none" w="med" len="med"/>
          </a:ln>
          <a:effectLst/>
        </p:spPr>
        <p:txBody>
          <a:bodyPr wrap="none" anchor="ctr">
            <a:prstTxWarp prst="textNoShape">
              <a:avLst/>
            </a:prstTxWarp>
          </a:bodyPr>
          <a:lstStyle/>
          <a:p>
            <a:pPr algn="ctr"/>
            <a:endParaRPr lang="en-US" sz="1800">
              <a:solidFill>
                <a:srgbClr val="000000"/>
              </a:solidFill>
              <a:latin typeface="Calibri"/>
              <a:ea typeface="ＭＳ Ｐゴシック"/>
              <a:cs typeface="Calibri"/>
            </a:endParaRPr>
          </a:p>
        </p:txBody>
      </p:sp>
      <p:sp>
        <p:nvSpPr>
          <p:cNvPr id="1591334" name="Text Box 38"/>
          <p:cNvSpPr txBox="1">
            <a:spLocks noChangeArrowheads="1"/>
          </p:cNvSpPr>
          <p:nvPr/>
        </p:nvSpPr>
        <p:spPr bwMode="auto">
          <a:xfrm>
            <a:off x="4170362" y="1062037"/>
            <a:ext cx="2209800" cy="400110"/>
          </a:xfrm>
          <a:prstGeom prst="rect">
            <a:avLst/>
          </a:prstGeom>
          <a:noFill/>
          <a:ln w="25400">
            <a:noFill/>
            <a:miter lim="800000"/>
            <a:headEnd/>
            <a:tailEnd/>
          </a:ln>
          <a:effectLst/>
        </p:spPr>
        <p:txBody>
          <a:bodyPr>
            <a:prstTxWarp prst="textNoShape">
              <a:avLst/>
            </a:prstTxWarp>
            <a:spAutoFit/>
          </a:bodyPr>
          <a:lstStyle/>
          <a:p>
            <a:pPr>
              <a:spcBef>
                <a:spcPct val="0"/>
              </a:spcBef>
            </a:pPr>
            <a:r>
              <a:rPr lang="en-US" altLang="ko-KR" sz="2000" dirty="0">
                <a:solidFill>
                  <a:srgbClr val="000000"/>
                </a:solidFill>
                <a:latin typeface="Calibri"/>
                <a:ea typeface="굴림" charset="-127"/>
                <a:cs typeface="Calibri"/>
              </a:rPr>
              <a:t>Segment Length</a:t>
            </a:r>
          </a:p>
        </p:txBody>
      </p:sp>
      <p:sp>
        <p:nvSpPr>
          <p:cNvPr id="45" name="Oval 25"/>
          <p:cNvSpPr>
            <a:spLocks noChangeArrowheads="1"/>
          </p:cNvSpPr>
          <p:nvPr/>
        </p:nvSpPr>
        <p:spPr bwMode="auto">
          <a:xfrm>
            <a:off x="4572000" y="1600200"/>
            <a:ext cx="463550" cy="461963"/>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algn="ctr">
              <a:spcBef>
                <a:spcPct val="0"/>
              </a:spcBef>
            </a:pPr>
            <a:r>
              <a:rPr lang="en-US" altLang="ko-KR" sz="2800" dirty="0">
                <a:solidFill>
                  <a:srgbClr val="000000"/>
                </a:solidFill>
                <a:latin typeface="Calibri"/>
                <a:ea typeface="굴림" charset="-127"/>
                <a:cs typeface="Calibri"/>
              </a:rPr>
              <a:t>≥</a:t>
            </a:r>
          </a:p>
        </p:txBody>
      </p:sp>
    </p:spTree>
    <p:extLst>
      <p:ext uri="{BB962C8B-B14F-4D97-AF65-F5344CB8AC3E}">
        <p14:creationId xmlns:p14="http://schemas.microsoft.com/office/powerpoint/2010/main" val="2766031437"/>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Rectangle 2"/>
          <p:cNvSpPr>
            <a:spLocks noGrp="1" noChangeArrowheads="1"/>
          </p:cNvSpPr>
          <p:nvPr>
            <p:ph type="title"/>
          </p:nvPr>
        </p:nvSpPr>
        <p:spPr>
          <a:xfrm>
            <a:off x="420977" y="71772"/>
            <a:ext cx="7942263" cy="736600"/>
          </a:xfrm>
          <a:noFill/>
          <a:ln/>
        </p:spPr>
        <p:txBody>
          <a:bodyPr lIns="90488" tIns="44450" rIns="90488" bIns="44450"/>
          <a:lstStyle/>
          <a:p>
            <a:r>
              <a:rPr lang="en-US" altLang="ko-KR" dirty="0">
                <a:ea typeface="굴림" charset="-127"/>
                <a:cs typeface="굴림" charset="-127"/>
              </a:rPr>
              <a:t>Separate Areas for Program and Data</a:t>
            </a:r>
          </a:p>
        </p:txBody>
      </p:sp>
      <p:sp>
        <p:nvSpPr>
          <p:cNvPr id="68" name="Slide Number Placeholder 5"/>
          <p:cNvSpPr>
            <a:spLocks noGrp="1"/>
          </p:cNvSpPr>
          <p:nvPr>
            <p:ph type="sldNum" sz="quarter" idx="4294967295"/>
          </p:nvPr>
        </p:nvSpPr>
        <p:spPr>
          <a:xfrm>
            <a:off x="7162800" y="6477000"/>
            <a:ext cx="1905000" cy="292100"/>
          </a:xfrm>
          <a:prstGeom prst="rect">
            <a:avLst/>
          </a:prstGeom>
        </p:spPr>
        <p:txBody>
          <a:bodyPr/>
          <a:lstStyle/>
          <a:p>
            <a:fld id="{4AADF4E4-ADBC-464E-A1BE-D91A3F71E638}" type="slidenum">
              <a:rPr lang="en-US">
                <a:solidFill>
                  <a:prstClr val="black"/>
                </a:solidFill>
              </a:rPr>
              <a:pPr/>
              <a:t>117</a:t>
            </a:fld>
            <a:endParaRPr lang="en-US">
              <a:solidFill>
                <a:srgbClr val="FBBA03"/>
              </a:solidFill>
            </a:endParaRPr>
          </a:p>
        </p:txBody>
      </p:sp>
      <p:sp>
        <p:nvSpPr>
          <p:cNvPr id="1593407" name="Text Box 63"/>
          <p:cNvSpPr txBox="1">
            <a:spLocks noChangeArrowheads="1"/>
          </p:cNvSpPr>
          <p:nvPr/>
        </p:nvSpPr>
        <p:spPr bwMode="auto">
          <a:xfrm>
            <a:off x="5486400" y="2439699"/>
            <a:ext cx="1116013" cy="584776"/>
          </a:xfrm>
          <a:prstGeom prst="rect">
            <a:avLst/>
          </a:prstGeom>
          <a:noFill/>
          <a:ln w="28575">
            <a:noFill/>
            <a:miter lim="800000"/>
            <a:headEnd/>
            <a:tailEnd/>
          </a:ln>
          <a:effectLst/>
        </p:spPr>
        <p:txBody>
          <a:bodyPr anchor="ctr">
            <a:prstTxWarp prst="textNoShape">
              <a:avLst/>
            </a:prstTxWarp>
            <a:spAutoFit/>
          </a:bodyPr>
          <a:lstStyle/>
          <a:p>
            <a:pPr algn="ctr"/>
            <a:r>
              <a:rPr lang="en-US" dirty="0">
                <a:solidFill>
                  <a:srgbClr val="000000"/>
                </a:solidFill>
                <a:latin typeface="Calibri"/>
                <a:ea typeface="ＭＳ Ｐゴシック"/>
                <a:cs typeface="ＭＳ Ｐゴシック"/>
              </a:rPr>
              <a:t>Physical Address</a:t>
            </a:r>
          </a:p>
        </p:txBody>
      </p:sp>
      <p:sp>
        <p:nvSpPr>
          <p:cNvPr id="1593408" name="Text Box 64"/>
          <p:cNvSpPr txBox="1">
            <a:spLocks noChangeArrowheads="1"/>
          </p:cNvSpPr>
          <p:nvPr/>
        </p:nvSpPr>
        <p:spPr bwMode="auto">
          <a:xfrm>
            <a:off x="5486400" y="4649499"/>
            <a:ext cx="1116013" cy="584776"/>
          </a:xfrm>
          <a:prstGeom prst="rect">
            <a:avLst/>
          </a:prstGeom>
          <a:noFill/>
          <a:ln w="28575">
            <a:noFill/>
            <a:miter lim="800000"/>
            <a:headEnd/>
            <a:tailEnd/>
          </a:ln>
          <a:effectLst/>
        </p:spPr>
        <p:txBody>
          <a:bodyPr anchor="ctr">
            <a:prstTxWarp prst="textNoShape">
              <a:avLst/>
            </a:prstTxWarp>
            <a:spAutoFit/>
          </a:bodyPr>
          <a:lstStyle/>
          <a:p>
            <a:pPr algn="ctr"/>
            <a:r>
              <a:rPr lang="en-US" dirty="0">
                <a:solidFill>
                  <a:srgbClr val="000000"/>
                </a:solidFill>
                <a:latin typeface="Calibri"/>
                <a:ea typeface="ＭＳ Ｐゴシック"/>
                <a:cs typeface="ＭＳ Ｐゴシック"/>
              </a:rPr>
              <a:t>Physical Address</a:t>
            </a:r>
          </a:p>
        </p:txBody>
      </p:sp>
      <p:sp>
        <p:nvSpPr>
          <p:cNvPr id="1593350" name="Rectangle 6"/>
          <p:cNvSpPr>
            <a:spLocks noChangeArrowheads="1"/>
          </p:cNvSpPr>
          <p:nvPr/>
        </p:nvSpPr>
        <p:spPr bwMode="auto">
          <a:xfrm>
            <a:off x="1981200" y="4719637"/>
            <a:ext cx="1677988" cy="466725"/>
          </a:xfrm>
          <a:prstGeom prst="rect">
            <a:avLst/>
          </a:prstGeom>
          <a:solidFill>
            <a:schemeClr val="accent1"/>
          </a:solidFill>
          <a:ln w="25400">
            <a:solidFill>
              <a:srgbClr val="FF0000"/>
            </a:solidFill>
            <a:miter lim="800000"/>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51" name="Rectangle 7"/>
          <p:cNvSpPr>
            <a:spLocks noChangeArrowheads="1"/>
          </p:cNvSpPr>
          <p:nvPr/>
        </p:nvSpPr>
        <p:spPr bwMode="auto">
          <a:xfrm>
            <a:off x="7291388" y="3368675"/>
            <a:ext cx="1133475" cy="1971675"/>
          </a:xfrm>
          <a:prstGeom prst="rect">
            <a:avLst/>
          </a:prstGeom>
          <a:solidFill>
            <a:schemeClr val="accent1"/>
          </a:solidFill>
          <a:ln w="25400">
            <a:noFill/>
            <a:miter lim="800000"/>
            <a:headEnd/>
            <a:tailEnd/>
          </a:ln>
          <a:effectLst/>
        </p:spPr>
        <p:txBody>
          <a:bodyPr wrap="none" anchor="ctr">
            <a:prstTxWarp prst="textNoShape">
              <a:avLst/>
            </a:prstTxWarp>
          </a:bodyPr>
          <a:lstStyle/>
          <a:p>
            <a:pPr algn="ctr" eaLnBrk="1" hangingPunct="1"/>
            <a:endParaRPr lang="ko-KR" altLang="en-US" sz="2000" dirty="0">
              <a:solidFill>
                <a:srgbClr val="56127A"/>
              </a:solidFill>
              <a:latin typeface="Calibri"/>
              <a:ea typeface="굴림" charset="-127"/>
              <a:cs typeface="굴림" charset="-127"/>
            </a:endParaRPr>
          </a:p>
        </p:txBody>
      </p:sp>
      <p:sp>
        <p:nvSpPr>
          <p:cNvPr id="1593352" name="Line 8"/>
          <p:cNvSpPr>
            <a:spLocks noChangeShapeType="1"/>
          </p:cNvSpPr>
          <p:nvPr/>
        </p:nvSpPr>
        <p:spPr bwMode="auto">
          <a:xfrm>
            <a:off x="7315200" y="5338762"/>
            <a:ext cx="1117600" cy="0"/>
          </a:xfrm>
          <a:prstGeom prst="line">
            <a:avLst/>
          </a:prstGeom>
          <a:noFill/>
          <a:ln w="25400">
            <a:solidFill>
              <a:schemeClr val="tx1"/>
            </a:solidFill>
            <a:round/>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53" name="Line 9"/>
          <p:cNvSpPr>
            <a:spLocks noChangeShapeType="1"/>
          </p:cNvSpPr>
          <p:nvPr/>
        </p:nvSpPr>
        <p:spPr bwMode="auto">
          <a:xfrm>
            <a:off x="7297738" y="3362325"/>
            <a:ext cx="1117600" cy="0"/>
          </a:xfrm>
          <a:prstGeom prst="line">
            <a:avLst/>
          </a:prstGeom>
          <a:noFill/>
          <a:ln w="25400">
            <a:solidFill>
              <a:schemeClr val="tx1"/>
            </a:solidFill>
            <a:round/>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54" name="Rectangle 10"/>
          <p:cNvSpPr>
            <a:spLocks noChangeArrowheads="1"/>
          </p:cNvSpPr>
          <p:nvPr/>
        </p:nvSpPr>
        <p:spPr bwMode="auto">
          <a:xfrm>
            <a:off x="7294563" y="1166812"/>
            <a:ext cx="1133475" cy="1979613"/>
          </a:xfrm>
          <a:prstGeom prst="rect">
            <a:avLst/>
          </a:prstGeom>
          <a:solidFill>
            <a:srgbClr val="CEFC6C"/>
          </a:solidFill>
          <a:ln w="25400">
            <a:noFill/>
            <a:miter lim="800000"/>
            <a:headEnd/>
            <a:tailEnd/>
          </a:ln>
          <a:effectLst/>
        </p:spPr>
        <p:txBody>
          <a:bodyPr wrap="none" anchor="ctr">
            <a:prstTxWarp prst="textNoShape">
              <a:avLst/>
            </a:prstTxWarp>
          </a:bodyPr>
          <a:lstStyle/>
          <a:p>
            <a:pPr algn="ctr" eaLnBrk="1" hangingPunct="1"/>
            <a:endParaRPr lang="ko-KR" altLang="en-US" sz="2000" dirty="0">
              <a:solidFill>
                <a:srgbClr val="56127A"/>
              </a:solidFill>
              <a:latin typeface="Calibri"/>
              <a:ea typeface="굴림" charset="-127"/>
              <a:cs typeface="굴림" charset="-127"/>
            </a:endParaRPr>
          </a:p>
        </p:txBody>
      </p:sp>
      <p:grpSp>
        <p:nvGrpSpPr>
          <p:cNvPr id="2" name="Group 11"/>
          <p:cNvGrpSpPr>
            <a:grpSpLocks/>
          </p:cNvGrpSpPr>
          <p:nvPr/>
        </p:nvGrpSpPr>
        <p:grpSpPr bwMode="auto">
          <a:xfrm>
            <a:off x="381000" y="1300162"/>
            <a:ext cx="1371600" cy="3054350"/>
            <a:chOff x="48" y="864"/>
            <a:chExt cx="864" cy="1924"/>
          </a:xfrm>
        </p:grpSpPr>
        <p:sp>
          <p:nvSpPr>
            <p:cNvPr id="1593356" name="Rectangle 12"/>
            <p:cNvSpPr>
              <a:spLocks noChangeArrowheads="1"/>
            </p:cNvSpPr>
            <p:nvPr/>
          </p:nvSpPr>
          <p:spPr bwMode="auto">
            <a:xfrm>
              <a:off x="192" y="1344"/>
              <a:ext cx="464" cy="211"/>
            </a:xfrm>
            <a:prstGeom prst="rect">
              <a:avLst/>
            </a:prstGeom>
            <a:noFill/>
            <a:ln w="25400">
              <a:noFill/>
              <a:miter lim="800000"/>
              <a:headEnd/>
              <a:tailEnd/>
            </a:ln>
            <a:effectLst/>
          </p:spPr>
          <p:txBody>
            <a:bodyPr wrap="none" lIns="73025" tIns="36512" rIns="73025" bIns="36512">
              <a:prstTxWarp prst="textNoShape">
                <a:avLst/>
              </a:prstTxWarp>
              <a:spAutoFit/>
            </a:bodyPr>
            <a:lstStyle/>
            <a:p>
              <a:pPr defTabSz="585788"/>
              <a:r>
                <a:rPr lang="en-US" altLang="ko-KR" sz="1700" dirty="0">
                  <a:solidFill>
                    <a:srgbClr val="000000"/>
                  </a:solidFill>
                  <a:latin typeface="Calibri"/>
                  <a:ea typeface="굴림" charset="-127"/>
                  <a:cs typeface="굴림" charset="-127"/>
                </a:rPr>
                <a:t>Load X</a:t>
              </a:r>
            </a:p>
          </p:txBody>
        </p:sp>
        <p:sp>
          <p:nvSpPr>
            <p:cNvPr id="1593357" name="Rectangle 13"/>
            <p:cNvSpPr>
              <a:spLocks noChangeArrowheads="1"/>
            </p:cNvSpPr>
            <p:nvPr/>
          </p:nvSpPr>
          <p:spPr bwMode="auto">
            <a:xfrm>
              <a:off x="48" y="2160"/>
              <a:ext cx="864" cy="628"/>
            </a:xfrm>
            <a:prstGeom prst="rect">
              <a:avLst/>
            </a:prstGeom>
            <a:noFill/>
            <a:ln w="25400">
              <a:noFill/>
              <a:miter lim="800000"/>
              <a:headEnd/>
              <a:tailEnd/>
            </a:ln>
            <a:effectLst/>
          </p:spPr>
          <p:txBody>
            <a:bodyPr wrap="square" lIns="73025" tIns="36512" rIns="73025" bIns="36512">
              <a:prstTxWarp prst="textNoShape">
                <a:avLst/>
              </a:prstTxWarp>
              <a:spAutoFit/>
            </a:bodyPr>
            <a:lstStyle/>
            <a:p>
              <a:pPr defTabSz="585788"/>
              <a:r>
                <a:rPr lang="en-US" altLang="ko-KR" sz="2000" dirty="0">
                  <a:solidFill>
                    <a:srgbClr val="000000"/>
                  </a:solidFill>
                  <a:latin typeface="Calibri"/>
                  <a:ea typeface="굴림" charset="-127"/>
                  <a:cs typeface="굴림" charset="-127"/>
                </a:rPr>
                <a:t>Program Address Space</a:t>
              </a:r>
            </a:p>
          </p:txBody>
        </p:sp>
        <p:sp>
          <p:nvSpPr>
            <p:cNvPr id="1593358" name="Rectangle 14"/>
            <p:cNvSpPr>
              <a:spLocks noChangeArrowheads="1"/>
            </p:cNvSpPr>
            <p:nvPr/>
          </p:nvSpPr>
          <p:spPr bwMode="auto">
            <a:xfrm>
              <a:off x="96" y="864"/>
              <a:ext cx="720" cy="1248"/>
            </a:xfrm>
            <a:prstGeom prst="rect">
              <a:avLst/>
            </a:prstGeom>
            <a:noFill/>
            <a:ln w="25400">
              <a:solidFill>
                <a:schemeClr val="tx1"/>
              </a:solidFill>
              <a:prstDash val="sysDot"/>
              <a:miter lim="800000"/>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grpSp>
      <p:sp>
        <p:nvSpPr>
          <p:cNvPr id="1593360" name="Rectangle 16"/>
          <p:cNvSpPr>
            <a:spLocks noChangeArrowheads="1"/>
          </p:cNvSpPr>
          <p:nvPr/>
        </p:nvSpPr>
        <p:spPr bwMode="auto">
          <a:xfrm rot="16200000">
            <a:off x="7720577" y="2780800"/>
            <a:ext cx="1853071" cy="366125"/>
          </a:xfrm>
          <a:prstGeom prst="rect">
            <a:avLst/>
          </a:prstGeom>
          <a:noFill/>
          <a:ln w="25400">
            <a:noFill/>
            <a:miter lim="800000"/>
            <a:headEnd/>
            <a:tailEnd/>
          </a:ln>
          <a:effectLst/>
        </p:spPr>
        <p:txBody>
          <a:bodyPr wrap="none" lIns="73025" tIns="36512" rIns="73025" bIns="36512">
            <a:prstTxWarp prst="textNoShape">
              <a:avLst/>
            </a:prstTxWarp>
            <a:spAutoFit/>
          </a:bodyPr>
          <a:lstStyle/>
          <a:p>
            <a:pPr defTabSz="585788"/>
            <a:r>
              <a:rPr lang="en-US" altLang="ko-KR" sz="1900" dirty="0">
                <a:solidFill>
                  <a:prstClr val="black"/>
                </a:solidFill>
                <a:latin typeface="Calibri"/>
                <a:ea typeface="굴림" charset="-127"/>
                <a:cs typeface="굴림" charset="-127"/>
              </a:rPr>
              <a:t>Physical Memory</a:t>
            </a:r>
          </a:p>
        </p:txBody>
      </p:sp>
      <p:sp>
        <p:nvSpPr>
          <p:cNvPr id="1593361" name="Line 17"/>
          <p:cNvSpPr>
            <a:spLocks noChangeShapeType="1"/>
          </p:cNvSpPr>
          <p:nvPr/>
        </p:nvSpPr>
        <p:spPr bwMode="auto">
          <a:xfrm>
            <a:off x="7275513" y="1071562"/>
            <a:ext cx="0" cy="4495800"/>
          </a:xfrm>
          <a:prstGeom prst="line">
            <a:avLst/>
          </a:prstGeom>
          <a:noFill/>
          <a:ln w="25400">
            <a:solidFill>
              <a:schemeClr val="tx1"/>
            </a:solidFill>
            <a:round/>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62" name="Line 18"/>
          <p:cNvSpPr>
            <a:spLocks noChangeShapeType="1"/>
          </p:cNvSpPr>
          <p:nvPr/>
        </p:nvSpPr>
        <p:spPr bwMode="auto">
          <a:xfrm>
            <a:off x="8418513" y="1071562"/>
            <a:ext cx="0" cy="4419600"/>
          </a:xfrm>
          <a:prstGeom prst="line">
            <a:avLst/>
          </a:prstGeom>
          <a:noFill/>
          <a:ln w="25400">
            <a:solidFill>
              <a:schemeClr val="tx1"/>
            </a:solidFill>
            <a:round/>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63" name="Line 19"/>
          <p:cNvSpPr>
            <a:spLocks noChangeShapeType="1"/>
          </p:cNvSpPr>
          <p:nvPr/>
        </p:nvSpPr>
        <p:spPr bwMode="auto">
          <a:xfrm>
            <a:off x="7288213" y="1147762"/>
            <a:ext cx="1117600" cy="0"/>
          </a:xfrm>
          <a:prstGeom prst="line">
            <a:avLst/>
          </a:prstGeom>
          <a:noFill/>
          <a:ln w="25400">
            <a:solidFill>
              <a:schemeClr val="tx1"/>
            </a:solidFill>
            <a:round/>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64" name="Rectangle 20"/>
          <p:cNvSpPr>
            <a:spLocks noChangeArrowheads="1"/>
          </p:cNvSpPr>
          <p:nvPr/>
        </p:nvSpPr>
        <p:spPr bwMode="auto">
          <a:xfrm>
            <a:off x="7391400" y="1754187"/>
            <a:ext cx="914400" cy="582211"/>
          </a:xfrm>
          <a:prstGeom prst="rect">
            <a:avLst/>
          </a:prstGeom>
          <a:noFill/>
          <a:ln w="25400">
            <a:noFill/>
            <a:miter lim="800000"/>
            <a:headEnd/>
            <a:tailEnd/>
          </a:ln>
          <a:effectLst/>
        </p:spPr>
        <p:txBody>
          <a:bodyPr wrap="square" lIns="90488" tIns="44450" rIns="90488" bIns="44450">
            <a:prstTxWarp prst="textNoShape">
              <a:avLst/>
            </a:prstTxWarp>
            <a:spAutoFit/>
          </a:bodyPr>
          <a:lstStyle/>
          <a:p>
            <a:pPr algn="ctr"/>
            <a:r>
              <a:rPr lang="en-US" altLang="ko-KR" dirty="0">
                <a:solidFill>
                  <a:srgbClr val="000000"/>
                </a:solidFill>
                <a:latin typeface="Calibri"/>
                <a:ea typeface="굴림" charset="-127"/>
                <a:cs typeface="굴림" charset="-127"/>
              </a:rPr>
              <a:t>Data Segment</a:t>
            </a:r>
          </a:p>
        </p:txBody>
      </p:sp>
      <p:sp>
        <p:nvSpPr>
          <p:cNvPr id="1593365" name="Line 21"/>
          <p:cNvSpPr>
            <a:spLocks noChangeShapeType="1"/>
          </p:cNvSpPr>
          <p:nvPr/>
        </p:nvSpPr>
        <p:spPr bwMode="auto">
          <a:xfrm>
            <a:off x="7288213" y="3154362"/>
            <a:ext cx="1117600" cy="0"/>
          </a:xfrm>
          <a:prstGeom prst="line">
            <a:avLst/>
          </a:prstGeom>
          <a:noFill/>
          <a:ln w="25400">
            <a:solidFill>
              <a:schemeClr val="tx1"/>
            </a:solidFill>
            <a:round/>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66" name="Rectangle 22"/>
          <p:cNvSpPr>
            <a:spLocks noChangeArrowheads="1"/>
          </p:cNvSpPr>
          <p:nvPr/>
        </p:nvSpPr>
        <p:spPr bwMode="auto">
          <a:xfrm>
            <a:off x="1981200" y="1425575"/>
            <a:ext cx="1663700" cy="4572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67" name="Rectangle 23"/>
          <p:cNvSpPr>
            <a:spLocks noChangeArrowheads="1"/>
          </p:cNvSpPr>
          <p:nvPr/>
        </p:nvSpPr>
        <p:spPr bwMode="auto">
          <a:xfrm>
            <a:off x="1981200" y="1438275"/>
            <a:ext cx="958850" cy="560387"/>
          </a:xfrm>
          <a:prstGeom prst="rect">
            <a:avLst/>
          </a:prstGeom>
          <a:noFill/>
          <a:ln w="25400">
            <a:noFill/>
            <a:miter lim="800000"/>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68" name="Rectangle 24"/>
          <p:cNvSpPr>
            <a:spLocks noChangeArrowheads="1"/>
          </p:cNvSpPr>
          <p:nvPr/>
        </p:nvSpPr>
        <p:spPr bwMode="auto">
          <a:xfrm>
            <a:off x="1981200" y="1420812"/>
            <a:ext cx="1676399" cy="498469"/>
          </a:xfrm>
          <a:prstGeom prst="rect">
            <a:avLst/>
          </a:prstGeom>
          <a:noFill/>
          <a:ln w="25400">
            <a:noFill/>
            <a:miter lim="800000"/>
            <a:headEnd/>
            <a:tailEnd/>
          </a:ln>
          <a:effectLst/>
        </p:spPr>
        <p:txBody>
          <a:bodyPr wrap="square" lIns="73025" tIns="36512" rIns="73025" bIns="36512">
            <a:prstTxWarp prst="textNoShape">
              <a:avLst/>
            </a:prstTxWarp>
            <a:spAutoFit/>
          </a:bodyPr>
          <a:lstStyle/>
          <a:p>
            <a:pPr algn="ctr" defTabSz="585788">
              <a:lnSpc>
                <a:spcPct val="85000"/>
              </a:lnSpc>
            </a:pPr>
            <a:r>
              <a:rPr lang="en-US" altLang="ko-KR" dirty="0">
                <a:solidFill>
                  <a:srgbClr val="000000"/>
                </a:solidFill>
                <a:latin typeface="Calibri"/>
                <a:ea typeface="굴림" charset="-127"/>
                <a:cs typeface="굴림" charset="-127"/>
              </a:rPr>
              <a:t>Data Bound Register</a:t>
            </a:r>
          </a:p>
        </p:txBody>
      </p:sp>
      <p:sp>
        <p:nvSpPr>
          <p:cNvPr id="1593369" name="Rectangle 25"/>
          <p:cNvSpPr>
            <a:spLocks noChangeArrowheads="1"/>
          </p:cNvSpPr>
          <p:nvPr/>
        </p:nvSpPr>
        <p:spPr bwMode="auto">
          <a:xfrm>
            <a:off x="1981200" y="2498725"/>
            <a:ext cx="958850" cy="560387"/>
          </a:xfrm>
          <a:prstGeom prst="rect">
            <a:avLst/>
          </a:prstGeom>
          <a:noFill/>
          <a:ln w="25400">
            <a:noFill/>
            <a:miter lim="800000"/>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72" name="Rectangle 28"/>
          <p:cNvSpPr>
            <a:spLocks noChangeArrowheads="1"/>
          </p:cNvSpPr>
          <p:nvPr/>
        </p:nvSpPr>
        <p:spPr bwMode="auto">
          <a:xfrm>
            <a:off x="1981200" y="2519362"/>
            <a:ext cx="1663700" cy="4572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73" name="Rectangle 29"/>
          <p:cNvSpPr>
            <a:spLocks noChangeArrowheads="1"/>
          </p:cNvSpPr>
          <p:nvPr/>
        </p:nvSpPr>
        <p:spPr bwMode="auto">
          <a:xfrm>
            <a:off x="2057401" y="2519362"/>
            <a:ext cx="1600200" cy="498469"/>
          </a:xfrm>
          <a:prstGeom prst="rect">
            <a:avLst/>
          </a:prstGeom>
          <a:noFill/>
          <a:ln w="25400">
            <a:noFill/>
            <a:miter lim="800000"/>
            <a:headEnd/>
            <a:tailEnd/>
          </a:ln>
          <a:effectLst/>
        </p:spPr>
        <p:txBody>
          <a:bodyPr wrap="square" lIns="73025" tIns="36512" rIns="73025" bIns="36512">
            <a:prstTxWarp prst="textNoShape">
              <a:avLst/>
            </a:prstTxWarp>
            <a:spAutoFit/>
          </a:bodyPr>
          <a:lstStyle/>
          <a:p>
            <a:pPr algn="ctr" defTabSz="585788">
              <a:lnSpc>
                <a:spcPct val="85000"/>
              </a:lnSpc>
            </a:pPr>
            <a:r>
              <a:rPr lang="en-US" altLang="ko-KR" dirty="0">
                <a:solidFill>
                  <a:srgbClr val="000000"/>
                </a:solidFill>
                <a:latin typeface="Calibri"/>
                <a:ea typeface="굴림" charset="-127"/>
                <a:cs typeface="굴림" charset="-127"/>
              </a:rPr>
              <a:t>Data Base Register</a:t>
            </a:r>
          </a:p>
        </p:txBody>
      </p:sp>
      <p:sp>
        <p:nvSpPr>
          <p:cNvPr id="1593375" name="Freeform 31"/>
          <p:cNvSpPr>
            <a:spLocks/>
          </p:cNvSpPr>
          <p:nvPr/>
        </p:nvSpPr>
        <p:spPr bwMode="auto">
          <a:xfrm flipV="1">
            <a:off x="3644900" y="1528762"/>
            <a:ext cx="1192213" cy="76200"/>
          </a:xfrm>
          <a:custGeom>
            <a:avLst/>
            <a:gdLst/>
            <a:ahLst/>
            <a:cxnLst>
              <a:cxn ang="0">
                <a:pos x="0" y="0"/>
              </a:cxn>
              <a:cxn ang="0">
                <a:pos x="652" y="0"/>
              </a:cxn>
            </a:cxnLst>
            <a:rect l="0" t="0" r="r" b="b"/>
            <a:pathLst>
              <a:path w="653" h="1">
                <a:moveTo>
                  <a:pt x="0" y="0"/>
                </a:moveTo>
                <a:lnTo>
                  <a:pt x="652" y="0"/>
                </a:lnTo>
              </a:path>
            </a:pathLst>
          </a:custGeom>
          <a:noFill/>
          <a:ln w="25400" cap="rnd" cmpd="sng">
            <a:solidFill>
              <a:schemeClr val="tx1"/>
            </a:solidFill>
            <a:prstDash val="solid"/>
            <a:round/>
            <a:headEnd type="none" w="med" len="med"/>
            <a:tailEnd type="triangle" w="lg" len="lg"/>
          </a:ln>
          <a:effectLst/>
        </p:spPr>
        <p:txBody>
          <a:bodyP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76" name="Freeform 32"/>
          <p:cNvSpPr>
            <a:spLocks/>
          </p:cNvSpPr>
          <p:nvPr/>
        </p:nvSpPr>
        <p:spPr bwMode="auto">
          <a:xfrm>
            <a:off x="5218113" y="2747962"/>
            <a:ext cx="2057400" cy="77788"/>
          </a:xfrm>
          <a:custGeom>
            <a:avLst/>
            <a:gdLst/>
            <a:ahLst/>
            <a:cxnLst>
              <a:cxn ang="0">
                <a:pos x="0" y="0"/>
              </a:cxn>
              <a:cxn ang="0">
                <a:pos x="1255" y="0"/>
              </a:cxn>
            </a:cxnLst>
            <a:rect l="0" t="0" r="r" b="b"/>
            <a:pathLst>
              <a:path w="1256" h="1">
                <a:moveTo>
                  <a:pt x="0" y="0"/>
                </a:moveTo>
                <a:lnTo>
                  <a:pt x="1255" y="0"/>
                </a:lnTo>
              </a:path>
            </a:pathLst>
          </a:custGeom>
          <a:noFill/>
          <a:ln w="25400" cap="rnd" cmpd="sng">
            <a:solidFill>
              <a:schemeClr val="tx1"/>
            </a:solidFill>
            <a:prstDash val="solid"/>
            <a:round/>
            <a:headEnd type="none" w="med" len="med"/>
            <a:tailEnd type="triangle" w="lg" len="lg"/>
          </a:ln>
          <a:effectLst/>
        </p:spPr>
        <p:txBody>
          <a:bodyP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77" name="Oval 33"/>
          <p:cNvSpPr>
            <a:spLocks noChangeArrowheads="1"/>
          </p:cNvSpPr>
          <p:nvPr/>
        </p:nvSpPr>
        <p:spPr bwMode="auto">
          <a:xfrm>
            <a:off x="4794250" y="2492375"/>
            <a:ext cx="463550" cy="461962"/>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algn="ctr"/>
            <a:r>
              <a:rPr lang="en-US" altLang="ko-KR" sz="2400" dirty="0">
                <a:solidFill>
                  <a:srgbClr val="56127A"/>
                </a:solidFill>
                <a:latin typeface="Calibri"/>
                <a:ea typeface="굴림" charset="-127"/>
                <a:cs typeface="굴림" charset="-127"/>
              </a:rPr>
              <a:t>+</a:t>
            </a:r>
          </a:p>
        </p:txBody>
      </p:sp>
      <p:sp>
        <p:nvSpPr>
          <p:cNvPr id="1593378" name="Freeform 34"/>
          <p:cNvSpPr>
            <a:spLocks/>
          </p:cNvSpPr>
          <p:nvPr/>
        </p:nvSpPr>
        <p:spPr bwMode="auto">
          <a:xfrm>
            <a:off x="5283200" y="1660671"/>
            <a:ext cx="381000" cy="77788"/>
          </a:xfrm>
          <a:custGeom>
            <a:avLst/>
            <a:gdLst/>
            <a:ahLst/>
            <a:cxnLst>
              <a:cxn ang="0">
                <a:pos x="0" y="0"/>
              </a:cxn>
              <a:cxn ang="0">
                <a:pos x="343" y="0"/>
              </a:cxn>
            </a:cxnLst>
            <a:rect l="0" t="0" r="r" b="b"/>
            <a:pathLst>
              <a:path w="344" h="1">
                <a:moveTo>
                  <a:pt x="0" y="0"/>
                </a:moveTo>
                <a:lnTo>
                  <a:pt x="343" y="0"/>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79" name="Rectangle 35"/>
          <p:cNvSpPr>
            <a:spLocks noChangeArrowheads="1"/>
          </p:cNvSpPr>
          <p:nvPr/>
        </p:nvSpPr>
        <p:spPr bwMode="auto">
          <a:xfrm>
            <a:off x="5410200" y="1295400"/>
            <a:ext cx="1327243" cy="566180"/>
          </a:xfrm>
          <a:prstGeom prst="rect">
            <a:avLst/>
          </a:prstGeom>
          <a:noFill/>
          <a:ln w="25400">
            <a:noFill/>
            <a:miter lim="800000"/>
            <a:headEnd/>
            <a:tailEnd/>
          </a:ln>
          <a:effectLst/>
        </p:spPr>
        <p:txBody>
          <a:bodyPr wrap="square" lIns="73025" tIns="36512" rIns="73025" bIns="36512">
            <a:prstTxWarp prst="textNoShape">
              <a:avLst/>
            </a:prstTxWarp>
            <a:spAutoFit/>
          </a:bodyPr>
          <a:lstStyle/>
          <a:p>
            <a:pPr algn="ctr" defTabSz="585788"/>
            <a:r>
              <a:rPr lang="en-US" altLang="ko-KR" dirty="0">
                <a:solidFill>
                  <a:srgbClr val="000000"/>
                </a:solidFill>
                <a:latin typeface="Calibri"/>
                <a:ea typeface="굴림" charset="-127"/>
                <a:cs typeface="굴림" charset="-127"/>
              </a:rPr>
              <a:t>Bounds Violation?</a:t>
            </a:r>
          </a:p>
        </p:txBody>
      </p:sp>
      <p:sp>
        <p:nvSpPr>
          <p:cNvPr id="1593380" name="Line 36"/>
          <p:cNvSpPr>
            <a:spLocks noChangeShapeType="1"/>
          </p:cNvSpPr>
          <p:nvPr/>
        </p:nvSpPr>
        <p:spPr bwMode="auto">
          <a:xfrm>
            <a:off x="3657600" y="2743200"/>
            <a:ext cx="1128713" cy="4762"/>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82" name="Line 38"/>
          <p:cNvSpPr>
            <a:spLocks noChangeShapeType="1"/>
          </p:cNvSpPr>
          <p:nvPr/>
        </p:nvSpPr>
        <p:spPr bwMode="auto">
          <a:xfrm flipV="1">
            <a:off x="4495801" y="1828800"/>
            <a:ext cx="381000" cy="3048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83" name="Freeform 39"/>
          <p:cNvSpPr>
            <a:spLocks/>
          </p:cNvSpPr>
          <p:nvPr/>
        </p:nvSpPr>
        <p:spPr bwMode="auto">
          <a:xfrm>
            <a:off x="3465513" y="2976562"/>
            <a:ext cx="3810000" cy="152400"/>
          </a:xfrm>
          <a:custGeom>
            <a:avLst/>
            <a:gdLst/>
            <a:ahLst/>
            <a:cxnLst>
              <a:cxn ang="0">
                <a:pos x="0" y="0"/>
              </a:cxn>
              <a:cxn ang="0">
                <a:pos x="0" y="96"/>
              </a:cxn>
              <a:cxn ang="0">
                <a:pos x="2400" y="96"/>
              </a:cxn>
            </a:cxnLst>
            <a:rect l="0" t="0" r="r" b="b"/>
            <a:pathLst>
              <a:path w="2400" h="96">
                <a:moveTo>
                  <a:pt x="0" y="0"/>
                </a:moveTo>
                <a:lnTo>
                  <a:pt x="0" y="96"/>
                </a:lnTo>
                <a:lnTo>
                  <a:pt x="2400" y="96"/>
                </a:lnTo>
              </a:path>
            </a:pathLst>
          </a:custGeom>
          <a:noFill/>
          <a:ln w="25400" cap="flat" cmpd="sng">
            <a:solidFill>
              <a:schemeClr val="tx2"/>
            </a:solidFill>
            <a:prstDash val="solid"/>
            <a:round/>
            <a:headEnd type="none" w="med" len="me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84" name="Rectangle 40"/>
          <p:cNvSpPr>
            <a:spLocks noChangeArrowheads="1"/>
          </p:cNvSpPr>
          <p:nvPr/>
        </p:nvSpPr>
        <p:spPr bwMode="auto">
          <a:xfrm>
            <a:off x="1981200" y="3648075"/>
            <a:ext cx="958850" cy="560387"/>
          </a:xfrm>
          <a:prstGeom prst="rect">
            <a:avLst/>
          </a:prstGeom>
          <a:noFill/>
          <a:ln w="25400">
            <a:noFill/>
            <a:miter lim="800000"/>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85" name="Rectangle 41"/>
          <p:cNvSpPr>
            <a:spLocks noChangeArrowheads="1"/>
          </p:cNvSpPr>
          <p:nvPr/>
        </p:nvSpPr>
        <p:spPr bwMode="auto">
          <a:xfrm>
            <a:off x="1981200" y="3581400"/>
            <a:ext cx="1676401" cy="424732"/>
          </a:xfrm>
          <a:prstGeom prst="rect">
            <a:avLst/>
          </a:prstGeom>
          <a:solidFill>
            <a:schemeClr val="bg1"/>
          </a:solidFill>
          <a:ln w="25400">
            <a:solidFill>
              <a:schemeClr val="tx1"/>
            </a:solidFill>
            <a:miter lim="800000"/>
            <a:headEnd/>
            <a:tailEnd/>
          </a:ln>
          <a:effectLst/>
        </p:spPr>
        <p:txBody>
          <a:bodyPr wrap="square" lIns="0" tIns="0" rIns="73025" bIns="0">
            <a:prstTxWarp prst="textNoShape">
              <a:avLst/>
            </a:prstTxWarp>
            <a:spAutoFit/>
          </a:bodyPr>
          <a:lstStyle/>
          <a:p>
            <a:pPr algn="ctr" defTabSz="585788">
              <a:lnSpc>
                <a:spcPct val="85000"/>
              </a:lnSpc>
            </a:pPr>
            <a:r>
              <a:rPr lang="en-US" altLang="ko-KR" dirty="0">
                <a:solidFill>
                  <a:srgbClr val="000000"/>
                </a:solidFill>
                <a:latin typeface="Calibri"/>
                <a:ea typeface="굴림" charset="-127"/>
                <a:cs typeface="굴림" charset="-127"/>
              </a:rPr>
              <a:t>Program Bound Register</a:t>
            </a:r>
          </a:p>
        </p:txBody>
      </p:sp>
      <p:sp>
        <p:nvSpPr>
          <p:cNvPr id="1593388" name="Rectangle 44"/>
          <p:cNvSpPr>
            <a:spLocks noChangeArrowheads="1"/>
          </p:cNvSpPr>
          <p:nvPr/>
        </p:nvSpPr>
        <p:spPr bwMode="auto">
          <a:xfrm>
            <a:off x="1981200" y="4697412"/>
            <a:ext cx="1676400" cy="498469"/>
          </a:xfrm>
          <a:prstGeom prst="rect">
            <a:avLst/>
          </a:prstGeom>
          <a:solidFill>
            <a:schemeClr val="bg1"/>
          </a:solidFill>
          <a:ln w="25400">
            <a:solidFill>
              <a:schemeClr val="tx1"/>
            </a:solidFill>
            <a:miter lim="800000"/>
            <a:headEnd/>
            <a:tailEnd/>
          </a:ln>
          <a:effectLst/>
        </p:spPr>
        <p:txBody>
          <a:bodyPr wrap="square" lIns="73025" tIns="36512" rIns="73025" bIns="36512">
            <a:prstTxWarp prst="textNoShape">
              <a:avLst/>
            </a:prstTxWarp>
            <a:spAutoFit/>
          </a:bodyPr>
          <a:lstStyle/>
          <a:p>
            <a:pPr algn="ctr" defTabSz="585788">
              <a:lnSpc>
                <a:spcPct val="85000"/>
              </a:lnSpc>
            </a:pPr>
            <a:r>
              <a:rPr lang="en-US" altLang="ko-KR" dirty="0">
                <a:solidFill>
                  <a:srgbClr val="000000"/>
                </a:solidFill>
                <a:latin typeface="Calibri"/>
                <a:ea typeface="굴림" charset="-127"/>
                <a:cs typeface="굴림" charset="-127"/>
              </a:rPr>
              <a:t>Program Base Register</a:t>
            </a:r>
          </a:p>
        </p:txBody>
      </p:sp>
      <p:sp>
        <p:nvSpPr>
          <p:cNvPr id="1593390" name="Freeform 46"/>
          <p:cNvSpPr>
            <a:spLocks/>
          </p:cNvSpPr>
          <p:nvPr/>
        </p:nvSpPr>
        <p:spPr bwMode="auto">
          <a:xfrm flipV="1">
            <a:off x="3657600" y="3738562"/>
            <a:ext cx="1179513" cy="71438"/>
          </a:xfrm>
          <a:custGeom>
            <a:avLst/>
            <a:gdLst/>
            <a:ahLst/>
            <a:cxnLst>
              <a:cxn ang="0">
                <a:pos x="0" y="0"/>
              </a:cxn>
              <a:cxn ang="0">
                <a:pos x="652" y="0"/>
              </a:cxn>
            </a:cxnLst>
            <a:rect l="0" t="0" r="r" b="b"/>
            <a:pathLst>
              <a:path w="653" h="1">
                <a:moveTo>
                  <a:pt x="0" y="0"/>
                </a:moveTo>
                <a:lnTo>
                  <a:pt x="652" y="0"/>
                </a:lnTo>
              </a:path>
            </a:pathLst>
          </a:custGeom>
          <a:noFill/>
          <a:ln w="25400" cap="rnd" cmpd="sng">
            <a:solidFill>
              <a:schemeClr val="tx1"/>
            </a:solidFill>
            <a:prstDash val="solid"/>
            <a:round/>
            <a:headEnd type="none" w="med" len="med"/>
            <a:tailEnd type="triangle" w="lg" len="lg"/>
          </a:ln>
          <a:effectLst/>
        </p:spPr>
        <p:txBody>
          <a:bodyP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91" name="Freeform 47"/>
          <p:cNvSpPr>
            <a:spLocks/>
          </p:cNvSpPr>
          <p:nvPr/>
        </p:nvSpPr>
        <p:spPr bwMode="auto">
          <a:xfrm>
            <a:off x="5218113" y="4957762"/>
            <a:ext cx="2057400" cy="77788"/>
          </a:xfrm>
          <a:custGeom>
            <a:avLst/>
            <a:gdLst/>
            <a:ahLst/>
            <a:cxnLst>
              <a:cxn ang="0">
                <a:pos x="0" y="0"/>
              </a:cxn>
              <a:cxn ang="0">
                <a:pos x="1255" y="0"/>
              </a:cxn>
            </a:cxnLst>
            <a:rect l="0" t="0" r="r" b="b"/>
            <a:pathLst>
              <a:path w="1256" h="1">
                <a:moveTo>
                  <a:pt x="0" y="0"/>
                </a:moveTo>
                <a:lnTo>
                  <a:pt x="1255" y="0"/>
                </a:lnTo>
              </a:path>
            </a:pathLst>
          </a:custGeom>
          <a:noFill/>
          <a:ln w="25400" cap="rnd" cmpd="sng">
            <a:solidFill>
              <a:schemeClr val="tx1"/>
            </a:solidFill>
            <a:prstDash val="solid"/>
            <a:round/>
            <a:headEnd type="none" w="med" len="med"/>
            <a:tailEnd type="triangle" w="lg" len="lg"/>
          </a:ln>
          <a:effectLst/>
        </p:spPr>
        <p:txBody>
          <a:bodyP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92" name="Oval 48"/>
          <p:cNvSpPr>
            <a:spLocks noChangeArrowheads="1"/>
          </p:cNvSpPr>
          <p:nvPr/>
        </p:nvSpPr>
        <p:spPr bwMode="auto">
          <a:xfrm>
            <a:off x="4794250" y="4702175"/>
            <a:ext cx="463550" cy="461962"/>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algn="ctr"/>
            <a:r>
              <a:rPr lang="en-US" altLang="ko-KR" sz="2400" dirty="0">
                <a:solidFill>
                  <a:srgbClr val="56127A"/>
                </a:solidFill>
                <a:latin typeface="Calibri"/>
                <a:ea typeface="굴림" charset="-127"/>
                <a:cs typeface="굴림" charset="-127"/>
              </a:rPr>
              <a:t>+</a:t>
            </a:r>
          </a:p>
        </p:txBody>
      </p:sp>
      <p:sp>
        <p:nvSpPr>
          <p:cNvPr id="1593394" name="Line 50"/>
          <p:cNvSpPr>
            <a:spLocks noChangeShapeType="1"/>
          </p:cNvSpPr>
          <p:nvPr/>
        </p:nvSpPr>
        <p:spPr bwMode="auto">
          <a:xfrm>
            <a:off x="3657600" y="4953000"/>
            <a:ext cx="1128713" cy="4762"/>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96" name="Line 52"/>
          <p:cNvSpPr>
            <a:spLocks noChangeShapeType="1"/>
          </p:cNvSpPr>
          <p:nvPr/>
        </p:nvSpPr>
        <p:spPr bwMode="auto">
          <a:xfrm flipV="1">
            <a:off x="4571999" y="3962400"/>
            <a:ext cx="304801" cy="3810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97" name="Freeform 53"/>
          <p:cNvSpPr>
            <a:spLocks/>
          </p:cNvSpPr>
          <p:nvPr/>
        </p:nvSpPr>
        <p:spPr bwMode="auto">
          <a:xfrm>
            <a:off x="3465513" y="5186362"/>
            <a:ext cx="3810000" cy="152400"/>
          </a:xfrm>
          <a:custGeom>
            <a:avLst/>
            <a:gdLst/>
            <a:ahLst/>
            <a:cxnLst>
              <a:cxn ang="0">
                <a:pos x="0" y="0"/>
              </a:cxn>
              <a:cxn ang="0">
                <a:pos x="0" y="96"/>
              </a:cxn>
              <a:cxn ang="0">
                <a:pos x="2400" y="96"/>
              </a:cxn>
            </a:cxnLst>
            <a:rect l="0" t="0" r="r" b="b"/>
            <a:pathLst>
              <a:path w="2400" h="96">
                <a:moveTo>
                  <a:pt x="0" y="0"/>
                </a:moveTo>
                <a:lnTo>
                  <a:pt x="0" y="96"/>
                </a:lnTo>
                <a:lnTo>
                  <a:pt x="2400" y="96"/>
                </a:lnTo>
              </a:path>
            </a:pathLst>
          </a:custGeom>
          <a:noFill/>
          <a:ln w="25400" cap="flat" cmpd="sng">
            <a:solidFill>
              <a:schemeClr val="tx2"/>
            </a:solidFill>
            <a:prstDash val="solid"/>
            <a:round/>
            <a:headEnd type="none" w="med" len="me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398" name="Rectangle 54"/>
          <p:cNvSpPr>
            <a:spLocks noChangeArrowheads="1"/>
          </p:cNvSpPr>
          <p:nvPr/>
        </p:nvSpPr>
        <p:spPr bwMode="auto">
          <a:xfrm>
            <a:off x="5140325" y="2259012"/>
            <a:ext cx="351378" cy="461665"/>
          </a:xfrm>
          <a:prstGeom prst="rect">
            <a:avLst/>
          </a:prstGeom>
          <a:noFill/>
          <a:ln w="25400">
            <a:noFill/>
            <a:miter lim="800000"/>
            <a:headEnd/>
            <a:tailEnd/>
          </a:ln>
          <a:effectLst/>
        </p:spPr>
        <p:txBody>
          <a:bodyPr wrap="none">
            <a:prstTxWarp prst="textNoShape">
              <a:avLst/>
            </a:prstTxWarp>
            <a:spAutoFit/>
          </a:bodyPr>
          <a:lstStyle/>
          <a:p>
            <a:endParaRPr lang="ko-KR" altLang="en-US" sz="2400" dirty="0">
              <a:solidFill>
                <a:srgbClr val="000000"/>
              </a:solidFill>
              <a:latin typeface="Calibri"/>
              <a:ea typeface="굴림" charset="-127"/>
              <a:cs typeface="굴림" charset="-127"/>
            </a:endParaRPr>
          </a:p>
        </p:txBody>
      </p:sp>
      <p:grpSp>
        <p:nvGrpSpPr>
          <p:cNvPr id="3" name="Group 55"/>
          <p:cNvGrpSpPr>
            <a:grpSpLocks/>
          </p:cNvGrpSpPr>
          <p:nvPr/>
        </p:nvGrpSpPr>
        <p:grpSpPr bwMode="auto">
          <a:xfrm>
            <a:off x="4191000" y="1147762"/>
            <a:ext cx="2819400" cy="1976438"/>
            <a:chOff x="2640" y="768"/>
            <a:chExt cx="1776" cy="1245"/>
          </a:xfrm>
        </p:grpSpPr>
        <p:sp>
          <p:nvSpPr>
            <p:cNvPr id="1593400" name="Freeform 56"/>
            <p:cNvSpPr>
              <a:spLocks/>
            </p:cNvSpPr>
            <p:nvPr/>
          </p:nvSpPr>
          <p:spPr bwMode="auto">
            <a:xfrm>
              <a:off x="2640" y="816"/>
              <a:ext cx="1776" cy="576"/>
            </a:xfrm>
            <a:custGeom>
              <a:avLst/>
              <a:gdLst/>
              <a:ahLst/>
              <a:cxnLst>
                <a:cxn ang="0">
                  <a:pos x="0" y="240"/>
                </a:cxn>
                <a:cxn ang="0">
                  <a:pos x="0" y="0"/>
                </a:cxn>
                <a:cxn ang="0">
                  <a:pos x="1632" y="0"/>
                </a:cxn>
                <a:cxn ang="0">
                  <a:pos x="1632" y="576"/>
                </a:cxn>
                <a:cxn ang="0">
                  <a:pos x="1776" y="576"/>
                </a:cxn>
              </a:cxnLst>
              <a:rect l="0" t="0" r="r" b="b"/>
              <a:pathLst>
                <a:path w="1776" h="576">
                  <a:moveTo>
                    <a:pt x="0" y="240"/>
                  </a:moveTo>
                  <a:lnTo>
                    <a:pt x="0" y="0"/>
                  </a:lnTo>
                  <a:lnTo>
                    <a:pt x="1632" y="0"/>
                  </a:lnTo>
                  <a:lnTo>
                    <a:pt x="1632" y="576"/>
                  </a:lnTo>
                  <a:lnTo>
                    <a:pt x="1776" y="576"/>
                  </a:lnTo>
                </a:path>
              </a:pathLst>
            </a:custGeom>
            <a:noFill/>
            <a:ln w="25400" cap="flat" cmpd="sng">
              <a:solidFill>
                <a:schemeClr val="tx1"/>
              </a:solidFill>
              <a:prstDash val="solid"/>
              <a:round/>
              <a:headEnd type="none" w="med" len="me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401" name="Line 57"/>
            <p:cNvSpPr>
              <a:spLocks noChangeShapeType="1"/>
            </p:cNvSpPr>
            <p:nvPr/>
          </p:nvSpPr>
          <p:spPr bwMode="auto">
            <a:xfrm flipV="1">
              <a:off x="4416" y="768"/>
              <a:ext cx="0" cy="1245"/>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grpSp>
      <p:grpSp>
        <p:nvGrpSpPr>
          <p:cNvPr id="4" name="Group 58"/>
          <p:cNvGrpSpPr>
            <a:grpSpLocks/>
          </p:cNvGrpSpPr>
          <p:nvPr/>
        </p:nvGrpSpPr>
        <p:grpSpPr bwMode="auto">
          <a:xfrm>
            <a:off x="4191000" y="3357562"/>
            <a:ext cx="2819400" cy="1976438"/>
            <a:chOff x="2640" y="768"/>
            <a:chExt cx="1776" cy="1245"/>
          </a:xfrm>
        </p:grpSpPr>
        <p:sp>
          <p:nvSpPr>
            <p:cNvPr id="1593403" name="Freeform 59"/>
            <p:cNvSpPr>
              <a:spLocks/>
            </p:cNvSpPr>
            <p:nvPr/>
          </p:nvSpPr>
          <p:spPr bwMode="auto">
            <a:xfrm>
              <a:off x="2640" y="816"/>
              <a:ext cx="1776" cy="576"/>
            </a:xfrm>
            <a:custGeom>
              <a:avLst/>
              <a:gdLst/>
              <a:ahLst/>
              <a:cxnLst>
                <a:cxn ang="0">
                  <a:pos x="0" y="240"/>
                </a:cxn>
                <a:cxn ang="0">
                  <a:pos x="0" y="0"/>
                </a:cxn>
                <a:cxn ang="0">
                  <a:pos x="1632" y="0"/>
                </a:cxn>
                <a:cxn ang="0">
                  <a:pos x="1632" y="576"/>
                </a:cxn>
                <a:cxn ang="0">
                  <a:pos x="1776" y="576"/>
                </a:cxn>
              </a:cxnLst>
              <a:rect l="0" t="0" r="r" b="b"/>
              <a:pathLst>
                <a:path w="1776" h="576">
                  <a:moveTo>
                    <a:pt x="0" y="240"/>
                  </a:moveTo>
                  <a:lnTo>
                    <a:pt x="0" y="0"/>
                  </a:lnTo>
                  <a:lnTo>
                    <a:pt x="1632" y="0"/>
                  </a:lnTo>
                  <a:lnTo>
                    <a:pt x="1632" y="576"/>
                  </a:lnTo>
                  <a:lnTo>
                    <a:pt x="1776" y="576"/>
                  </a:lnTo>
                </a:path>
              </a:pathLst>
            </a:custGeom>
            <a:noFill/>
            <a:ln w="25400" cap="flat" cmpd="sng">
              <a:solidFill>
                <a:schemeClr val="tx1"/>
              </a:solidFill>
              <a:prstDash val="solid"/>
              <a:round/>
              <a:headEnd type="none" w="med" len="me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404" name="Line 60"/>
            <p:cNvSpPr>
              <a:spLocks noChangeShapeType="1"/>
            </p:cNvSpPr>
            <p:nvPr/>
          </p:nvSpPr>
          <p:spPr bwMode="auto">
            <a:xfrm flipV="1">
              <a:off x="4416" y="768"/>
              <a:ext cx="0" cy="1245"/>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grpSp>
      <p:sp>
        <p:nvSpPr>
          <p:cNvPr id="1593405" name="Rectangle 61"/>
          <p:cNvSpPr>
            <a:spLocks noChangeArrowheads="1"/>
          </p:cNvSpPr>
          <p:nvPr/>
        </p:nvSpPr>
        <p:spPr bwMode="auto">
          <a:xfrm>
            <a:off x="7256463" y="3998912"/>
            <a:ext cx="1143000" cy="698500"/>
          </a:xfrm>
          <a:prstGeom prst="rect">
            <a:avLst/>
          </a:prstGeom>
          <a:noFill/>
          <a:ln w="25400">
            <a:noFill/>
            <a:miter lim="800000"/>
            <a:headEnd/>
            <a:tailEnd/>
          </a:ln>
          <a:effectLst/>
        </p:spPr>
        <p:txBody>
          <a:bodyPr wrap="square" anchor="ctr">
            <a:prstTxWarp prst="textNoShape">
              <a:avLst/>
            </a:prstTxWarp>
          </a:bodyPr>
          <a:lstStyle/>
          <a:p>
            <a:pPr algn="ctr"/>
            <a:r>
              <a:rPr lang="en-US" altLang="ko-KR" dirty="0">
                <a:solidFill>
                  <a:srgbClr val="000000"/>
                </a:solidFill>
                <a:latin typeface="Calibri"/>
                <a:ea typeface="굴림" charset="-127"/>
                <a:cs typeface="굴림" charset="-127"/>
              </a:rPr>
              <a:t>Program Segment</a:t>
            </a:r>
          </a:p>
        </p:txBody>
      </p:sp>
      <p:sp>
        <p:nvSpPr>
          <p:cNvPr id="1593406" name="Freeform 62"/>
          <p:cNvSpPr>
            <a:spLocks/>
          </p:cNvSpPr>
          <p:nvPr/>
        </p:nvSpPr>
        <p:spPr bwMode="auto">
          <a:xfrm>
            <a:off x="5257800" y="3810000"/>
            <a:ext cx="381000" cy="77788"/>
          </a:xfrm>
          <a:custGeom>
            <a:avLst/>
            <a:gdLst/>
            <a:ahLst/>
            <a:cxnLst>
              <a:cxn ang="0">
                <a:pos x="0" y="0"/>
              </a:cxn>
              <a:cxn ang="0">
                <a:pos x="343" y="0"/>
              </a:cxn>
            </a:cxnLst>
            <a:rect l="0" t="0" r="r" b="b"/>
            <a:pathLst>
              <a:path w="344" h="1">
                <a:moveTo>
                  <a:pt x="0" y="0"/>
                </a:moveTo>
                <a:lnTo>
                  <a:pt x="343" y="0"/>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593409" name="Text Box 65"/>
          <p:cNvSpPr txBox="1">
            <a:spLocks noChangeArrowheads="1"/>
          </p:cNvSpPr>
          <p:nvPr/>
        </p:nvSpPr>
        <p:spPr bwMode="auto">
          <a:xfrm>
            <a:off x="3581400" y="1830099"/>
            <a:ext cx="1116013" cy="584776"/>
          </a:xfrm>
          <a:prstGeom prst="rect">
            <a:avLst/>
          </a:prstGeom>
          <a:noFill/>
          <a:ln w="28575">
            <a:noFill/>
            <a:miter lim="800000"/>
            <a:headEnd/>
            <a:tailEnd/>
          </a:ln>
          <a:effectLst/>
        </p:spPr>
        <p:txBody>
          <a:bodyPr anchor="ctr">
            <a:prstTxWarp prst="textNoShape">
              <a:avLst/>
            </a:prstTxWarp>
            <a:spAutoFit/>
          </a:bodyPr>
          <a:lstStyle/>
          <a:p>
            <a:pPr algn="ctr"/>
            <a:r>
              <a:rPr lang="en-US" dirty="0">
                <a:solidFill>
                  <a:srgbClr val="000000"/>
                </a:solidFill>
                <a:latin typeface="Calibri"/>
                <a:ea typeface="ＭＳ Ｐゴシック"/>
                <a:cs typeface="ＭＳ Ｐゴシック"/>
              </a:rPr>
              <a:t>Logical Address</a:t>
            </a:r>
          </a:p>
        </p:txBody>
      </p:sp>
      <p:sp>
        <p:nvSpPr>
          <p:cNvPr id="1593410" name="Text Box 66"/>
          <p:cNvSpPr txBox="1">
            <a:spLocks noChangeArrowheads="1"/>
          </p:cNvSpPr>
          <p:nvPr/>
        </p:nvSpPr>
        <p:spPr bwMode="auto">
          <a:xfrm>
            <a:off x="3581400" y="4039899"/>
            <a:ext cx="1116013" cy="584776"/>
          </a:xfrm>
          <a:prstGeom prst="rect">
            <a:avLst/>
          </a:prstGeom>
          <a:noFill/>
          <a:ln w="28575">
            <a:noFill/>
            <a:miter lim="800000"/>
            <a:headEnd/>
            <a:tailEnd/>
          </a:ln>
          <a:effectLst/>
        </p:spPr>
        <p:txBody>
          <a:bodyPr anchor="ctr">
            <a:prstTxWarp prst="textNoShape">
              <a:avLst/>
            </a:prstTxWarp>
            <a:spAutoFit/>
          </a:bodyPr>
          <a:lstStyle/>
          <a:p>
            <a:pPr algn="ctr"/>
            <a:r>
              <a:rPr lang="en-US" dirty="0">
                <a:solidFill>
                  <a:srgbClr val="000000"/>
                </a:solidFill>
                <a:latin typeface="Calibri"/>
                <a:ea typeface="ＭＳ Ｐゴシック"/>
                <a:cs typeface="ＭＳ Ｐゴシック"/>
              </a:rPr>
              <a:t>Logical Address</a:t>
            </a:r>
          </a:p>
        </p:txBody>
      </p:sp>
      <p:sp>
        <p:nvSpPr>
          <p:cNvPr id="67" name="Rectangle 3"/>
          <p:cNvSpPr>
            <a:spLocks noChangeArrowheads="1"/>
          </p:cNvSpPr>
          <p:nvPr/>
        </p:nvSpPr>
        <p:spPr bwMode="auto">
          <a:xfrm>
            <a:off x="152400" y="5486400"/>
            <a:ext cx="5392766"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ltLang="ko-KR" sz="2400" i="1" dirty="0">
                <a:solidFill>
                  <a:srgbClr val="000000"/>
                </a:solidFill>
                <a:latin typeface="Calibri"/>
                <a:ea typeface="굴림" charset="-127"/>
                <a:cs typeface="굴림" charset="-127"/>
              </a:rPr>
              <a:t>What is an advantage of this separation?</a:t>
            </a:r>
          </a:p>
          <a:p>
            <a:pPr algn="l">
              <a:spcBef>
                <a:spcPct val="0"/>
              </a:spcBef>
            </a:pPr>
            <a:r>
              <a:rPr lang="en-US" altLang="ko-KR" sz="2400" i="1" dirty="0">
                <a:solidFill>
                  <a:srgbClr val="000000"/>
                </a:solidFill>
                <a:latin typeface="Calibri"/>
                <a:ea typeface="굴림" charset="-127"/>
                <a:cs typeface="굴림" charset="-127"/>
              </a:rPr>
              <a:t>What about more base/bound pairs?</a:t>
            </a:r>
          </a:p>
        </p:txBody>
      </p:sp>
      <p:sp>
        <p:nvSpPr>
          <p:cNvPr id="69" name="Rectangle 3"/>
          <p:cNvSpPr>
            <a:spLocks noChangeArrowheads="1"/>
          </p:cNvSpPr>
          <p:nvPr/>
        </p:nvSpPr>
        <p:spPr bwMode="auto">
          <a:xfrm>
            <a:off x="914400" y="609600"/>
            <a:ext cx="7159062" cy="397545"/>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ltLang="ko-KR" sz="2000" dirty="0">
                <a:solidFill>
                  <a:srgbClr val="000000"/>
                </a:solidFill>
                <a:latin typeface="Calibri"/>
                <a:ea typeface="굴림" charset="-127"/>
                <a:cs typeface="굴림" charset="-127"/>
              </a:rPr>
              <a:t>(Scheme used on all Cray vector supercomputers prior to X1, 2002)</a:t>
            </a:r>
            <a:endParaRPr lang="en-US" altLang="ko-KR" sz="2400" dirty="0">
              <a:solidFill>
                <a:srgbClr val="000000"/>
              </a:solidFill>
              <a:latin typeface="Calibri"/>
              <a:ea typeface="굴림" charset="-127"/>
              <a:cs typeface="굴림" charset="-127"/>
            </a:endParaRPr>
          </a:p>
        </p:txBody>
      </p:sp>
      <p:sp>
        <p:nvSpPr>
          <p:cNvPr id="70" name="Oval 25"/>
          <p:cNvSpPr>
            <a:spLocks noChangeArrowheads="1"/>
          </p:cNvSpPr>
          <p:nvPr/>
        </p:nvSpPr>
        <p:spPr bwMode="auto">
          <a:xfrm>
            <a:off x="4800600" y="1447800"/>
            <a:ext cx="463550" cy="461963"/>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algn="ctr">
              <a:spcBef>
                <a:spcPct val="0"/>
              </a:spcBef>
            </a:pPr>
            <a:r>
              <a:rPr lang="en-US" altLang="ko-KR" sz="2800" dirty="0">
                <a:solidFill>
                  <a:srgbClr val="000000"/>
                </a:solidFill>
                <a:latin typeface="Calibri"/>
                <a:ea typeface="굴림" charset="-127"/>
                <a:cs typeface="Calibri"/>
              </a:rPr>
              <a:t>≥</a:t>
            </a:r>
          </a:p>
        </p:txBody>
      </p:sp>
      <p:sp>
        <p:nvSpPr>
          <p:cNvPr id="71" name="Oval 25"/>
          <p:cNvSpPr>
            <a:spLocks noChangeArrowheads="1"/>
          </p:cNvSpPr>
          <p:nvPr/>
        </p:nvSpPr>
        <p:spPr bwMode="auto">
          <a:xfrm>
            <a:off x="4800600" y="3581400"/>
            <a:ext cx="463550" cy="461963"/>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algn="ctr">
              <a:spcBef>
                <a:spcPct val="0"/>
              </a:spcBef>
            </a:pPr>
            <a:r>
              <a:rPr lang="en-US" altLang="ko-KR" sz="2800" dirty="0">
                <a:solidFill>
                  <a:srgbClr val="000000"/>
                </a:solidFill>
                <a:latin typeface="Calibri"/>
                <a:ea typeface="굴림" charset="-127"/>
                <a:cs typeface="Calibri"/>
              </a:rPr>
              <a:t>≥</a:t>
            </a:r>
          </a:p>
        </p:txBody>
      </p:sp>
      <p:sp>
        <p:nvSpPr>
          <p:cNvPr id="72" name="Rectangle 35"/>
          <p:cNvSpPr>
            <a:spLocks noChangeArrowheads="1"/>
          </p:cNvSpPr>
          <p:nvPr/>
        </p:nvSpPr>
        <p:spPr bwMode="auto">
          <a:xfrm>
            <a:off x="5410200" y="3505200"/>
            <a:ext cx="1327243" cy="566180"/>
          </a:xfrm>
          <a:prstGeom prst="rect">
            <a:avLst/>
          </a:prstGeom>
          <a:noFill/>
          <a:ln w="25400">
            <a:noFill/>
            <a:miter lim="800000"/>
            <a:headEnd/>
            <a:tailEnd/>
          </a:ln>
          <a:effectLst/>
        </p:spPr>
        <p:txBody>
          <a:bodyPr wrap="square" lIns="73025" tIns="36512" rIns="73025" bIns="36512">
            <a:prstTxWarp prst="textNoShape">
              <a:avLst/>
            </a:prstTxWarp>
            <a:spAutoFit/>
          </a:bodyPr>
          <a:lstStyle/>
          <a:p>
            <a:pPr algn="ctr" defTabSz="585788"/>
            <a:r>
              <a:rPr lang="en-US" altLang="ko-KR" dirty="0">
                <a:solidFill>
                  <a:srgbClr val="000000"/>
                </a:solidFill>
                <a:latin typeface="Calibri"/>
                <a:ea typeface="굴림" charset="-127"/>
                <a:cs typeface="굴림" charset="-127"/>
              </a:rPr>
              <a:t>Bounds Violation?</a:t>
            </a:r>
          </a:p>
        </p:txBody>
      </p:sp>
      <p:cxnSp>
        <p:nvCxnSpPr>
          <p:cNvPr id="6" name="Straight Connector 5"/>
          <p:cNvCxnSpPr>
            <a:stCxn id="73" idx="0"/>
          </p:cNvCxnSpPr>
          <p:nvPr/>
        </p:nvCxnSpPr>
        <p:spPr bwMode="auto">
          <a:xfrm flipH="1">
            <a:off x="1600200" y="2133600"/>
            <a:ext cx="2895600" cy="0"/>
          </a:xfrm>
          <a:prstGeom prst="line">
            <a:avLst/>
          </a:prstGeom>
          <a:solidFill>
            <a:schemeClr val="bg1"/>
          </a:solidFill>
          <a:ln w="28575" cap="flat" cmpd="sng" algn="ctr">
            <a:solidFill>
              <a:schemeClr val="tx1"/>
            </a:solidFill>
            <a:prstDash val="solid"/>
            <a:round/>
            <a:headEnd type="none" w="med" len="med"/>
            <a:tailEnd type="none" w="med" len="med"/>
          </a:ln>
          <a:effectLst/>
        </p:spPr>
      </p:cxnSp>
      <p:sp>
        <p:nvSpPr>
          <p:cNvPr id="73" name="Line 38"/>
          <p:cNvSpPr>
            <a:spLocks noChangeShapeType="1"/>
          </p:cNvSpPr>
          <p:nvPr/>
        </p:nvSpPr>
        <p:spPr bwMode="auto">
          <a:xfrm>
            <a:off x="4495800" y="2133600"/>
            <a:ext cx="420687" cy="385762"/>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74" name="Line 52"/>
          <p:cNvSpPr>
            <a:spLocks noChangeShapeType="1"/>
          </p:cNvSpPr>
          <p:nvPr/>
        </p:nvSpPr>
        <p:spPr bwMode="auto">
          <a:xfrm>
            <a:off x="4572000" y="4343400"/>
            <a:ext cx="381000" cy="3810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cxnSp>
        <p:nvCxnSpPr>
          <p:cNvPr id="75" name="Straight Connector 74"/>
          <p:cNvCxnSpPr>
            <a:stCxn id="74" idx="0"/>
            <a:endCxn id="1593410" idx="1"/>
          </p:cNvCxnSpPr>
          <p:nvPr/>
        </p:nvCxnSpPr>
        <p:spPr bwMode="auto">
          <a:xfrm flipH="1" flipV="1">
            <a:off x="3581400" y="4332287"/>
            <a:ext cx="990600" cy="11113"/>
          </a:xfrm>
          <a:prstGeom prst="line">
            <a:avLst/>
          </a:prstGeom>
          <a:solidFill>
            <a:schemeClr val="bg1"/>
          </a:solidFill>
          <a:ln w="28575" cap="flat" cmpd="sng" algn="ctr">
            <a:solidFill>
              <a:schemeClr val="tx1"/>
            </a:solidFill>
            <a:prstDash val="solid"/>
            <a:round/>
            <a:headEnd type="none" w="med" len="med"/>
            <a:tailEnd type="none" w="med" len="med"/>
          </a:ln>
          <a:effectLst/>
        </p:spPr>
      </p:cxnSp>
      <p:sp>
        <p:nvSpPr>
          <p:cNvPr id="1593387" name="Rectangle 43"/>
          <p:cNvSpPr>
            <a:spLocks noChangeArrowheads="1"/>
          </p:cNvSpPr>
          <p:nvPr/>
        </p:nvSpPr>
        <p:spPr bwMode="auto">
          <a:xfrm>
            <a:off x="1981200" y="4114800"/>
            <a:ext cx="1665288" cy="461962"/>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algn="ctr"/>
            <a:r>
              <a:rPr lang="en-US" dirty="0">
                <a:solidFill>
                  <a:srgbClr val="000000"/>
                </a:solidFill>
                <a:latin typeface="Calibri"/>
                <a:ea typeface="ＭＳ Ｐゴシック"/>
                <a:cs typeface="ＭＳ Ｐゴシック"/>
              </a:rPr>
              <a:t>Program Counter</a:t>
            </a:r>
          </a:p>
        </p:txBody>
      </p:sp>
    </p:spTree>
    <p:extLst>
      <p:ext uri="{BB962C8B-B14F-4D97-AF65-F5344CB8AC3E}">
        <p14:creationId xmlns:p14="http://schemas.microsoft.com/office/powerpoint/2010/main" val="549614484"/>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1" name="Rectangle 3"/>
          <p:cNvSpPr>
            <a:spLocks noGrp="1" noChangeArrowheads="1"/>
          </p:cNvSpPr>
          <p:nvPr>
            <p:ph type="title"/>
          </p:nvPr>
        </p:nvSpPr>
        <p:spPr>
          <a:xfrm>
            <a:off x="1752600" y="46037"/>
            <a:ext cx="7292975" cy="736600"/>
          </a:xfrm>
        </p:spPr>
        <p:txBody>
          <a:bodyPr/>
          <a:lstStyle/>
          <a:p>
            <a:r>
              <a:rPr lang="en-US" dirty="0"/>
              <a:t>Base and </a:t>
            </a:r>
            <a:r>
              <a:rPr lang="en-US" dirty="0" smtClean="0"/>
              <a:t>Bound</a:t>
            </a:r>
            <a:r>
              <a:rPr lang="zh-CN" altLang="en-US" dirty="0"/>
              <a:t>约束</a:t>
            </a:r>
            <a:r>
              <a:rPr lang="en-US" dirty="0" smtClean="0"/>
              <a:t>Machine</a:t>
            </a:r>
            <a:endParaRPr lang="en-US" dirty="0"/>
          </a:p>
        </p:txBody>
      </p:sp>
      <p:sp>
        <p:nvSpPr>
          <p:cNvPr id="73" name="Slide Number Placeholder 5"/>
          <p:cNvSpPr>
            <a:spLocks noGrp="1"/>
          </p:cNvSpPr>
          <p:nvPr>
            <p:ph type="sldNum" sz="quarter" idx="4294967295"/>
          </p:nvPr>
        </p:nvSpPr>
        <p:spPr>
          <a:xfrm>
            <a:off x="7162800" y="6477000"/>
            <a:ext cx="1905000" cy="292100"/>
          </a:xfrm>
          <a:prstGeom prst="rect">
            <a:avLst/>
          </a:prstGeom>
        </p:spPr>
        <p:txBody>
          <a:bodyPr/>
          <a:lstStyle/>
          <a:p>
            <a:fld id="{6C077733-AE3A-F74A-BEAD-1A4338685DB6}" type="slidenum">
              <a:rPr lang="en-US">
                <a:solidFill>
                  <a:prstClr val="black"/>
                </a:solidFill>
              </a:rPr>
              <a:pPr/>
              <a:t>118</a:t>
            </a:fld>
            <a:endParaRPr lang="en-US">
              <a:solidFill>
                <a:srgbClr val="FBBA03"/>
              </a:solidFill>
            </a:endParaRPr>
          </a:p>
        </p:txBody>
      </p:sp>
      <p:sp>
        <p:nvSpPr>
          <p:cNvPr id="1748024" name="Rectangle 56"/>
          <p:cNvSpPr>
            <a:spLocks noGrp="1" noChangeArrowheads="1"/>
          </p:cNvSpPr>
          <p:nvPr>
            <p:ph idx="4294967295"/>
          </p:nvPr>
        </p:nvSpPr>
        <p:spPr>
          <a:xfrm>
            <a:off x="533400" y="5562600"/>
            <a:ext cx="8077200" cy="838200"/>
          </a:xfrm>
        </p:spPr>
        <p:txBody>
          <a:bodyPr/>
          <a:lstStyle/>
          <a:p>
            <a:pPr>
              <a:lnSpc>
                <a:spcPct val="80000"/>
              </a:lnSpc>
              <a:buFontTx/>
              <a:buNone/>
            </a:pPr>
            <a:r>
              <a:rPr lang="en-US" sz="2000" i="1" dirty="0"/>
              <a:t>Can fold addition of base register into (</a:t>
            </a:r>
            <a:r>
              <a:rPr lang="en-US" sz="2000" i="1" dirty="0" err="1"/>
              <a:t>register+immediate</a:t>
            </a:r>
            <a:r>
              <a:rPr lang="en-US" sz="2000" i="1" dirty="0"/>
              <a:t>) address calculation using a carry-save adder (sums three numbers with only a few gate delays more than adding two numbers)</a:t>
            </a:r>
          </a:p>
        </p:txBody>
      </p:sp>
      <p:sp>
        <p:nvSpPr>
          <p:cNvPr id="1747970" name="Line 2"/>
          <p:cNvSpPr>
            <a:spLocks noChangeShapeType="1"/>
          </p:cNvSpPr>
          <p:nvPr/>
        </p:nvSpPr>
        <p:spPr bwMode="auto">
          <a:xfrm>
            <a:off x="5638800" y="2438400"/>
            <a:ext cx="1524000" cy="0"/>
          </a:xfrm>
          <a:prstGeom prst="line">
            <a:avLst/>
          </a:prstGeom>
          <a:noFill/>
          <a:ln w="28575">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7973" name="Line 5"/>
          <p:cNvSpPr>
            <a:spLocks noChangeShapeType="1"/>
          </p:cNvSpPr>
          <p:nvPr/>
        </p:nvSpPr>
        <p:spPr bwMode="auto">
          <a:xfrm>
            <a:off x="8077200" y="2438400"/>
            <a:ext cx="685800" cy="0"/>
          </a:xfrm>
          <a:prstGeom prst="line">
            <a:avLst/>
          </a:prstGeom>
          <a:noFill/>
          <a:ln w="28575">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7974" name="Line 6"/>
          <p:cNvSpPr>
            <a:spLocks noChangeShapeType="1"/>
          </p:cNvSpPr>
          <p:nvPr/>
        </p:nvSpPr>
        <p:spPr bwMode="auto">
          <a:xfrm>
            <a:off x="2895600" y="2438400"/>
            <a:ext cx="1905000" cy="0"/>
          </a:xfrm>
          <a:prstGeom prst="line">
            <a:avLst/>
          </a:prstGeom>
          <a:noFill/>
          <a:ln w="28575">
            <a:solidFill>
              <a:schemeClr val="tx1"/>
            </a:solidFill>
            <a:round/>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grpSp>
        <p:nvGrpSpPr>
          <p:cNvPr id="2" name="Group 7"/>
          <p:cNvGrpSpPr>
            <a:grpSpLocks/>
          </p:cNvGrpSpPr>
          <p:nvPr/>
        </p:nvGrpSpPr>
        <p:grpSpPr bwMode="auto">
          <a:xfrm>
            <a:off x="685800" y="1828800"/>
            <a:ext cx="304800" cy="1219200"/>
            <a:chOff x="336" y="1200"/>
            <a:chExt cx="144" cy="720"/>
          </a:xfrm>
          <a:solidFill>
            <a:srgbClr val="FFFFFF"/>
          </a:solidFill>
        </p:grpSpPr>
        <p:sp>
          <p:nvSpPr>
            <p:cNvPr id="1747976" name="Rectangle 8"/>
            <p:cNvSpPr>
              <a:spLocks noChangeArrowheads="1"/>
            </p:cNvSpPr>
            <p:nvPr/>
          </p:nvSpPr>
          <p:spPr bwMode="auto">
            <a:xfrm>
              <a:off x="336" y="1200"/>
              <a:ext cx="144" cy="720"/>
            </a:xfrm>
            <a:prstGeom prst="rect">
              <a:avLst/>
            </a:prstGeom>
            <a:grpFill/>
            <a:ln w="28575" cmpd="sng">
              <a:solidFill>
                <a:srgbClr val="000000"/>
              </a:solidFill>
              <a:miter lim="800000"/>
              <a:headEnd/>
              <a:tailEnd/>
            </a:ln>
            <a:effectLst/>
          </p:spPr>
          <p:txBody>
            <a:bodyPr wrap="none" anchor="ctr">
              <a:prstTxWarp prst="textNoShape">
                <a:avLst/>
              </a:prstTxWarp>
            </a:bodyPr>
            <a:lstStyle/>
            <a:p>
              <a:pPr algn="ctr"/>
              <a:r>
                <a:rPr lang="en-US" dirty="0">
                  <a:solidFill>
                    <a:srgbClr val="000000"/>
                  </a:solidFill>
                  <a:latin typeface="Calibri"/>
                  <a:ea typeface="ＭＳ Ｐゴシック"/>
                  <a:cs typeface="ＭＳ Ｐゴシック"/>
                </a:rPr>
                <a:t>PC</a:t>
              </a:r>
            </a:p>
          </p:txBody>
        </p:sp>
        <p:sp>
          <p:nvSpPr>
            <p:cNvPr id="1747977" name="Freeform 9"/>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grpFill/>
            <a:ln w="28575" cap="flat" cmpd="sng">
              <a:solidFill>
                <a:srgbClr val="000000"/>
              </a:solidFill>
              <a:prstDash val="solid"/>
              <a:round/>
              <a:headEnd type="none" w="med" len="med"/>
              <a:tailEnd type="none" w="med" len="me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grpSp>
      <p:sp>
        <p:nvSpPr>
          <p:cNvPr id="1747978" name="Rectangle 10"/>
          <p:cNvSpPr>
            <a:spLocks noChangeArrowheads="1"/>
          </p:cNvSpPr>
          <p:nvPr/>
        </p:nvSpPr>
        <p:spPr bwMode="auto">
          <a:xfrm>
            <a:off x="1981200" y="2057400"/>
            <a:ext cx="914400" cy="68580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algn="ctr"/>
            <a:r>
              <a:rPr lang="en-US" dirty="0">
                <a:solidFill>
                  <a:srgbClr val="000000"/>
                </a:solidFill>
                <a:latin typeface="Calibri"/>
                <a:ea typeface="ＭＳ Ｐゴシック"/>
                <a:cs typeface="ＭＳ Ｐゴシック"/>
              </a:rPr>
              <a:t>Inst. Cache</a:t>
            </a:r>
          </a:p>
        </p:txBody>
      </p:sp>
      <p:grpSp>
        <p:nvGrpSpPr>
          <p:cNvPr id="3" name="Group 11"/>
          <p:cNvGrpSpPr>
            <a:grpSpLocks/>
          </p:cNvGrpSpPr>
          <p:nvPr/>
        </p:nvGrpSpPr>
        <p:grpSpPr bwMode="auto">
          <a:xfrm>
            <a:off x="3048000" y="1828800"/>
            <a:ext cx="304800" cy="1219200"/>
            <a:chOff x="336" y="1200"/>
            <a:chExt cx="144" cy="720"/>
          </a:xfrm>
          <a:solidFill>
            <a:srgbClr val="FFFFFF"/>
          </a:solidFill>
        </p:grpSpPr>
        <p:sp>
          <p:nvSpPr>
            <p:cNvPr id="1747980" name="Rectangle 12"/>
            <p:cNvSpPr>
              <a:spLocks noChangeArrowheads="1"/>
            </p:cNvSpPr>
            <p:nvPr/>
          </p:nvSpPr>
          <p:spPr bwMode="auto">
            <a:xfrm>
              <a:off x="336" y="1200"/>
              <a:ext cx="144" cy="720"/>
            </a:xfrm>
            <a:prstGeom prst="rect">
              <a:avLst/>
            </a:prstGeom>
            <a:grpFill/>
            <a:ln w="28575" cmpd="sng">
              <a:solidFill>
                <a:srgbClr val="000000"/>
              </a:solidFill>
              <a:miter lim="800000"/>
              <a:headEnd/>
              <a:tailEnd/>
            </a:ln>
            <a:effectLst/>
          </p:spPr>
          <p:txBody>
            <a:bodyPr wrap="none" anchor="ctr">
              <a:prstTxWarp prst="textNoShape">
                <a:avLst/>
              </a:prstTxWarp>
            </a:bodyPr>
            <a:lstStyle/>
            <a:p>
              <a:pPr algn="ctr"/>
              <a:r>
                <a:rPr lang="en-US" dirty="0">
                  <a:solidFill>
                    <a:srgbClr val="000000"/>
                  </a:solidFill>
                  <a:latin typeface="Calibri"/>
                  <a:ea typeface="ＭＳ Ｐゴシック"/>
                  <a:cs typeface="ＭＳ Ｐゴシック"/>
                </a:rPr>
                <a:t>D</a:t>
              </a:r>
            </a:p>
          </p:txBody>
        </p:sp>
        <p:sp>
          <p:nvSpPr>
            <p:cNvPr id="1747981" name="Freeform 13"/>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grpFill/>
            <a:ln w="28575" cap="flat" cmpd="sng">
              <a:solidFill>
                <a:srgbClr val="000000"/>
              </a:solidFill>
              <a:prstDash val="solid"/>
              <a:round/>
              <a:headEnd type="none" w="med" len="med"/>
              <a:tailEnd type="none" w="med" len="me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grpSp>
      <p:sp>
        <p:nvSpPr>
          <p:cNvPr id="1747982" name="Rectangle 14"/>
          <p:cNvSpPr>
            <a:spLocks noChangeArrowheads="1"/>
          </p:cNvSpPr>
          <p:nvPr/>
        </p:nvSpPr>
        <p:spPr bwMode="auto">
          <a:xfrm>
            <a:off x="3505200" y="1905000"/>
            <a:ext cx="1066800" cy="99060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algn="ctr"/>
            <a:r>
              <a:rPr lang="en-US" dirty="0">
                <a:solidFill>
                  <a:srgbClr val="000000"/>
                </a:solidFill>
                <a:latin typeface="Calibri"/>
                <a:ea typeface="ＭＳ Ｐゴシック"/>
                <a:cs typeface="ＭＳ Ｐゴシック"/>
              </a:rPr>
              <a:t>Decode</a:t>
            </a:r>
          </a:p>
        </p:txBody>
      </p:sp>
      <p:grpSp>
        <p:nvGrpSpPr>
          <p:cNvPr id="4" name="Group 15"/>
          <p:cNvGrpSpPr>
            <a:grpSpLocks/>
          </p:cNvGrpSpPr>
          <p:nvPr/>
        </p:nvGrpSpPr>
        <p:grpSpPr bwMode="auto">
          <a:xfrm>
            <a:off x="4800600" y="1828800"/>
            <a:ext cx="304800" cy="1219200"/>
            <a:chOff x="336" y="1200"/>
            <a:chExt cx="144" cy="720"/>
          </a:xfrm>
          <a:solidFill>
            <a:srgbClr val="FFFFFF"/>
          </a:solidFill>
        </p:grpSpPr>
        <p:sp>
          <p:nvSpPr>
            <p:cNvPr id="1747984" name="Rectangle 16"/>
            <p:cNvSpPr>
              <a:spLocks noChangeArrowheads="1"/>
            </p:cNvSpPr>
            <p:nvPr/>
          </p:nvSpPr>
          <p:spPr bwMode="auto">
            <a:xfrm>
              <a:off x="336" y="1200"/>
              <a:ext cx="144" cy="720"/>
            </a:xfrm>
            <a:prstGeom prst="rect">
              <a:avLst/>
            </a:prstGeom>
            <a:grpFill/>
            <a:ln w="28575" cmpd="sng">
              <a:solidFill>
                <a:srgbClr val="000000"/>
              </a:solidFill>
              <a:miter lim="800000"/>
              <a:headEnd/>
              <a:tailEnd/>
            </a:ln>
            <a:effectLst/>
          </p:spPr>
          <p:txBody>
            <a:bodyPr wrap="none" anchor="ctr">
              <a:prstTxWarp prst="textNoShape">
                <a:avLst/>
              </a:prstTxWarp>
            </a:bodyPr>
            <a:lstStyle/>
            <a:p>
              <a:pPr algn="ctr"/>
              <a:r>
                <a:rPr lang="en-US" dirty="0">
                  <a:solidFill>
                    <a:srgbClr val="000000"/>
                  </a:solidFill>
                  <a:latin typeface="Calibri"/>
                  <a:ea typeface="ＭＳ Ｐゴシック"/>
                  <a:cs typeface="ＭＳ Ｐゴシック"/>
                </a:rPr>
                <a:t>E</a:t>
              </a:r>
            </a:p>
          </p:txBody>
        </p:sp>
        <p:sp>
          <p:nvSpPr>
            <p:cNvPr id="1747985" name="Freeform 17"/>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grpFill/>
            <a:ln w="28575" cap="flat" cmpd="sng">
              <a:solidFill>
                <a:srgbClr val="000000"/>
              </a:solidFill>
              <a:prstDash val="solid"/>
              <a:round/>
              <a:headEnd type="none" w="med" len="med"/>
              <a:tailEnd type="none" w="med" len="me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grpSp>
      <p:sp>
        <p:nvSpPr>
          <p:cNvPr id="1747986" name="Freeform 18"/>
          <p:cNvSpPr>
            <a:spLocks/>
          </p:cNvSpPr>
          <p:nvPr/>
        </p:nvSpPr>
        <p:spPr bwMode="auto">
          <a:xfrm>
            <a:off x="5257800" y="1905000"/>
            <a:ext cx="381000" cy="1066800"/>
          </a:xfrm>
          <a:custGeom>
            <a:avLst/>
            <a:gdLst/>
            <a:ahLst/>
            <a:cxnLst>
              <a:cxn ang="0">
                <a:pos x="0" y="0"/>
              </a:cxn>
              <a:cxn ang="0">
                <a:pos x="0" y="288"/>
              </a:cxn>
              <a:cxn ang="0">
                <a:pos x="48" y="336"/>
              </a:cxn>
              <a:cxn ang="0">
                <a:pos x="0" y="384"/>
              </a:cxn>
              <a:cxn ang="0">
                <a:pos x="0" y="672"/>
              </a:cxn>
              <a:cxn ang="0">
                <a:pos x="240" y="480"/>
              </a:cxn>
              <a:cxn ang="0">
                <a:pos x="240" y="144"/>
              </a:cxn>
              <a:cxn ang="0">
                <a:pos x="0" y="0"/>
              </a:cxn>
            </a:cxnLst>
            <a:rect l="0" t="0" r="r" b="b"/>
            <a:pathLst>
              <a:path w="240" h="672">
                <a:moveTo>
                  <a:pt x="0" y="0"/>
                </a:moveTo>
                <a:lnTo>
                  <a:pt x="0" y="288"/>
                </a:lnTo>
                <a:lnTo>
                  <a:pt x="48" y="336"/>
                </a:lnTo>
                <a:lnTo>
                  <a:pt x="0" y="384"/>
                </a:lnTo>
                <a:lnTo>
                  <a:pt x="0" y="672"/>
                </a:lnTo>
                <a:lnTo>
                  <a:pt x="240" y="480"/>
                </a:lnTo>
                <a:lnTo>
                  <a:pt x="240" y="144"/>
                </a:lnTo>
                <a:lnTo>
                  <a:pt x="0" y="0"/>
                </a:lnTo>
                <a:close/>
              </a:path>
            </a:pathLst>
          </a:custGeom>
          <a:solidFill>
            <a:schemeClr val="bg1"/>
          </a:solidFill>
          <a:ln w="25400" cap="flat" cmpd="sng">
            <a:solidFill>
              <a:schemeClr val="tx1"/>
            </a:solidFill>
            <a:prstDash val="solid"/>
            <a:round/>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grpSp>
        <p:nvGrpSpPr>
          <p:cNvPr id="5" name="Group 19"/>
          <p:cNvGrpSpPr>
            <a:grpSpLocks/>
          </p:cNvGrpSpPr>
          <p:nvPr/>
        </p:nvGrpSpPr>
        <p:grpSpPr bwMode="auto">
          <a:xfrm>
            <a:off x="5791200" y="1828800"/>
            <a:ext cx="304800" cy="1219200"/>
            <a:chOff x="336" y="1200"/>
            <a:chExt cx="144" cy="720"/>
          </a:xfrm>
          <a:solidFill>
            <a:srgbClr val="FFFFFF"/>
          </a:solidFill>
        </p:grpSpPr>
        <p:sp>
          <p:nvSpPr>
            <p:cNvPr id="1747988" name="Rectangle 20"/>
            <p:cNvSpPr>
              <a:spLocks noChangeArrowheads="1"/>
            </p:cNvSpPr>
            <p:nvPr/>
          </p:nvSpPr>
          <p:spPr bwMode="auto">
            <a:xfrm>
              <a:off x="336" y="1200"/>
              <a:ext cx="144" cy="720"/>
            </a:xfrm>
            <a:prstGeom prst="rect">
              <a:avLst/>
            </a:prstGeom>
            <a:grpFill/>
            <a:ln w="28575" cmpd="sng">
              <a:solidFill>
                <a:srgbClr val="000000"/>
              </a:solidFill>
              <a:miter lim="800000"/>
              <a:headEnd/>
              <a:tailEnd/>
            </a:ln>
            <a:effectLst/>
          </p:spPr>
          <p:txBody>
            <a:bodyPr wrap="none" anchor="ctr">
              <a:prstTxWarp prst="textNoShape">
                <a:avLst/>
              </a:prstTxWarp>
            </a:bodyPr>
            <a:lstStyle/>
            <a:p>
              <a:pPr algn="ctr"/>
              <a:r>
                <a:rPr lang="en-US" dirty="0">
                  <a:solidFill>
                    <a:srgbClr val="000000"/>
                  </a:solidFill>
                  <a:latin typeface="Calibri"/>
                  <a:ea typeface="ＭＳ Ｐゴシック"/>
                  <a:cs typeface="ＭＳ Ｐゴシック"/>
                </a:rPr>
                <a:t>M</a:t>
              </a:r>
            </a:p>
          </p:txBody>
        </p:sp>
        <p:sp>
          <p:nvSpPr>
            <p:cNvPr id="1747989" name="Freeform 21"/>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grpFill/>
            <a:ln w="28575" cap="flat" cmpd="sng">
              <a:solidFill>
                <a:srgbClr val="000000"/>
              </a:solidFill>
              <a:prstDash val="solid"/>
              <a:round/>
              <a:headEnd type="none" w="med" len="med"/>
              <a:tailEnd type="none" w="med" len="me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grpSp>
      <p:sp>
        <p:nvSpPr>
          <p:cNvPr id="1747990" name="Rectangle 22"/>
          <p:cNvSpPr>
            <a:spLocks noChangeArrowheads="1"/>
          </p:cNvSpPr>
          <p:nvPr/>
        </p:nvSpPr>
        <p:spPr bwMode="auto">
          <a:xfrm>
            <a:off x="7162800" y="1981200"/>
            <a:ext cx="914400" cy="68580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algn="ctr"/>
            <a:r>
              <a:rPr lang="en-US" dirty="0">
                <a:solidFill>
                  <a:srgbClr val="000000"/>
                </a:solidFill>
                <a:latin typeface="Calibri"/>
                <a:ea typeface="ＭＳ Ｐゴシック"/>
                <a:cs typeface="ＭＳ Ｐゴシック"/>
              </a:rPr>
              <a:t>Data Cache</a:t>
            </a:r>
          </a:p>
        </p:txBody>
      </p:sp>
      <p:grpSp>
        <p:nvGrpSpPr>
          <p:cNvPr id="6" name="Group 23"/>
          <p:cNvGrpSpPr>
            <a:grpSpLocks/>
          </p:cNvGrpSpPr>
          <p:nvPr/>
        </p:nvGrpSpPr>
        <p:grpSpPr bwMode="auto">
          <a:xfrm>
            <a:off x="8229600" y="1828800"/>
            <a:ext cx="304800" cy="1219200"/>
            <a:chOff x="336" y="1200"/>
            <a:chExt cx="144" cy="720"/>
          </a:xfrm>
          <a:solidFill>
            <a:srgbClr val="FFFFFF"/>
          </a:solidFill>
        </p:grpSpPr>
        <p:sp>
          <p:nvSpPr>
            <p:cNvPr id="1747992" name="Rectangle 24"/>
            <p:cNvSpPr>
              <a:spLocks noChangeArrowheads="1"/>
            </p:cNvSpPr>
            <p:nvPr/>
          </p:nvSpPr>
          <p:spPr bwMode="auto">
            <a:xfrm>
              <a:off x="336" y="1200"/>
              <a:ext cx="144" cy="720"/>
            </a:xfrm>
            <a:prstGeom prst="rect">
              <a:avLst/>
            </a:prstGeom>
            <a:grpFill/>
            <a:ln w="28575" cmpd="sng">
              <a:solidFill>
                <a:srgbClr val="000000"/>
              </a:solidFill>
              <a:miter lim="800000"/>
              <a:headEnd/>
              <a:tailEnd/>
            </a:ln>
            <a:effectLst/>
          </p:spPr>
          <p:txBody>
            <a:bodyPr wrap="none" anchor="ctr">
              <a:prstTxWarp prst="textNoShape">
                <a:avLst/>
              </a:prstTxWarp>
            </a:bodyPr>
            <a:lstStyle/>
            <a:p>
              <a:pPr algn="ctr"/>
              <a:r>
                <a:rPr lang="en-US" dirty="0">
                  <a:solidFill>
                    <a:srgbClr val="000000"/>
                  </a:solidFill>
                  <a:latin typeface="Calibri"/>
                  <a:ea typeface="ＭＳ Ｐゴシック"/>
                  <a:cs typeface="ＭＳ Ｐゴシック"/>
                </a:rPr>
                <a:t>W</a:t>
              </a:r>
            </a:p>
          </p:txBody>
        </p:sp>
        <p:sp>
          <p:nvSpPr>
            <p:cNvPr id="1747993" name="Freeform 25"/>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grpFill/>
            <a:ln w="28575" cap="flat" cmpd="sng">
              <a:solidFill>
                <a:srgbClr val="000000"/>
              </a:solidFill>
              <a:prstDash val="solid"/>
              <a:round/>
              <a:headEnd type="none" w="med" len="med"/>
              <a:tailEnd type="none" w="med" len="me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grpSp>
      <p:sp>
        <p:nvSpPr>
          <p:cNvPr id="1747994" name="Line 26"/>
          <p:cNvSpPr>
            <a:spLocks noChangeShapeType="1"/>
          </p:cNvSpPr>
          <p:nvPr/>
        </p:nvSpPr>
        <p:spPr bwMode="auto">
          <a:xfrm>
            <a:off x="5105400" y="2133600"/>
            <a:ext cx="152400" cy="0"/>
          </a:xfrm>
          <a:prstGeom prst="line">
            <a:avLst/>
          </a:prstGeom>
          <a:noFill/>
          <a:ln w="28575">
            <a:solidFill>
              <a:schemeClr val="tx1"/>
            </a:solidFill>
            <a:round/>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7995" name="Line 27"/>
          <p:cNvSpPr>
            <a:spLocks noChangeShapeType="1"/>
          </p:cNvSpPr>
          <p:nvPr/>
        </p:nvSpPr>
        <p:spPr bwMode="auto">
          <a:xfrm>
            <a:off x="5105400" y="2743200"/>
            <a:ext cx="152400" cy="0"/>
          </a:xfrm>
          <a:prstGeom prst="line">
            <a:avLst/>
          </a:prstGeom>
          <a:noFill/>
          <a:ln w="28575">
            <a:solidFill>
              <a:schemeClr val="tx1"/>
            </a:solidFill>
            <a:round/>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7996" name="Text Box 28"/>
          <p:cNvSpPr txBox="1">
            <a:spLocks noChangeArrowheads="1"/>
          </p:cNvSpPr>
          <p:nvPr/>
        </p:nvSpPr>
        <p:spPr bwMode="auto">
          <a:xfrm>
            <a:off x="5341977" y="2284998"/>
            <a:ext cx="287258" cy="338554"/>
          </a:xfrm>
          <a:prstGeom prst="rect">
            <a:avLst/>
          </a:prstGeom>
          <a:noFill/>
          <a:ln w="25400">
            <a:noFill/>
            <a:miter lim="800000"/>
            <a:headEnd/>
            <a:tailEnd/>
          </a:ln>
          <a:effectLst/>
        </p:spPr>
        <p:txBody>
          <a:bodyPr wrap="none" anchor="ctr">
            <a:prstTxWarp prst="textNoShape">
              <a:avLst/>
            </a:prstTxWarp>
            <a:spAutoFit/>
          </a:bodyPr>
          <a:lstStyle/>
          <a:p>
            <a:pPr algn="ctr"/>
            <a:r>
              <a:rPr lang="en-US" dirty="0">
                <a:solidFill>
                  <a:srgbClr val="000000"/>
                </a:solidFill>
                <a:latin typeface="Calibri"/>
                <a:ea typeface="ＭＳ Ｐゴシック"/>
                <a:cs typeface="ＭＳ Ｐゴシック"/>
              </a:rPr>
              <a:t>+</a:t>
            </a:r>
          </a:p>
        </p:txBody>
      </p:sp>
      <p:sp>
        <p:nvSpPr>
          <p:cNvPr id="1747997" name="Line 29"/>
          <p:cNvSpPr>
            <a:spLocks noChangeShapeType="1"/>
          </p:cNvSpPr>
          <p:nvPr/>
        </p:nvSpPr>
        <p:spPr bwMode="auto">
          <a:xfrm>
            <a:off x="990600" y="2438400"/>
            <a:ext cx="990600" cy="0"/>
          </a:xfrm>
          <a:prstGeom prst="line">
            <a:avLst/>
          </a:prstGeom>
          <a:noFill/>
          <a:ln w="28575">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7998" name="Rectangle 30"/>
          <p:cNvSpPr>
            <a:spLocks noChangeArrowheads="1"/>
          </p:cNvSpPr>
          <p:nvPr/>
        </p:nvSpPr>
        <p:spPr bwMode="auto">
          <a:xfrm>
            <a:off x="3429000" y="5029200"/>
            <a:ext cx="3276600" cy="38100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algn="ctr"/>
            <a:r>
              <a:rPr lang="en-US" dirty="0">
                <a:solidFill>
                  <a:srgbClr val="000000"/>
                </a:solidFill>
                <a:latin typeface="Calibri"/>
                <a:ea typeface="ＭＳ Ｐゴシック"/>
                <a:cs typeface="ＭＳ Ｐゴシック"/>
              </a:rPr>
              <a:t>Main Memory (DRAM)</a:t>
            </a:r>
          </a:p>
        </p:txBody>
      </p:sp>
      <p:sp>
        <p:nvSpPr>
          <p:cNvPr id="1747999" name="Rectangle 31"/>
          <p:cNvSpPr>
            <a:spLocks noChangeArrowheads="1"/>
          </p:cNvSpPr>
          <p:nvPr/>
        </p:nvSpPr>
        <p:spPr bwMode="auto">
          <a:xfrm>
            <a:off x="3733800" y="3962400"/>
            <a:ext cx="2667000" cy="60960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algn="ctr"/>
            <a:r>
              <a:rPr lang="en-US" dirty="0">
                <a:solidFill>
                  <a:srgbClr val="000000"/>
                </a:solidFill>
                <a:latin typeface="Calibri"/>
                <a:ea typeface="ＭＳ Ｐゴシック"/>
                <a:cs typeface="ＭＳ Ｐゴシック"/>
              </a:rPr>
              <a:t>Memory Controller</a:t>
            </a:r>
          </a:p>
        </p:txBody>
      </p:sp>
      <p:sp>
        <p:nvSpPr>
          <p:cNvPr id="1748000" name="Freeform 32"/>
          <p:cNvSpPr>
            <a:spLocks/>
          </p:cNvSpPr>
          <p:nvPr/>
        </p:nvSpPr>
        <p:spPr bwMode="auto">
          <a:xfrm>
            <a:off x="6400800" y="2667000"/>
            <a:ext cx="1295400" cy="1600200"/>
          </a:xfrm>
          <a:custGeom>
            <a:avLst/>
            <a:gdLst/>
            <a:ahLst/>
            <a:cxnLst>
              <a:cxn ang="0">
                <a:pos x="816" y="0"/>
              </a:cxn>
              <a:cxn ang="0">
                <a:pos x="816" y="384"/>
              </a:cxn>
              <a:cxn ang="0">
                <a:pos x="0" y="384"/>
              </a:cxn>
            </a:cxnLst>
            <a:rect l="0" t="0" r="r" b="b"/>
            <a:pathLst>
              <a:path w="816" h="384">
                <a:moveTo>
                  <a:pt x="816" y="0"/>
                </a:moveTo>
                <a:lnTo>
                  <a:pt x="816" y="384"/>
                </a:lnTo>
                <a:lnTo>
                  <a:pt x="0" y="384"/>
                </a:lnTo>
              </a:path>
            </a:pathLst>
          </a:custGeom>
          <a:noFill/>
          <a:ln w="28575" cap="flat" cmpd="sng">
            <a:solidFill>
              <a:schemeClr val="tx1"/>
            </a:solidFill>
            <a:prstDash val="solid"/>
            <a:round/>
            <a:headEnd type="triangle" w="lg" len="lg"/>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01" name="Freeform 33"/>
          <p:cNvSpPr>
            <a:spLocks/>
          </p:cNvSpPr>
          <p:nvPr/>
        </p:nvSpPr>
        <p:spPr bwMode="auto">
          <a:xfrm flipH="1">
            <a:off x="2438400" y="2743200"/>
            <a:ext cx="1295400" cy="1524000"/>
          </a:xfrm>
          <a:custGeom>
            <a:avLst/>
            <a:gdLst/>
            <a:ahLst/>
            <a:cxnLst>
              <a:cxn ang="0">
                <a:pos x="816" y="0"/>
              </a:cxn>
              <a:cxn ang="0">
                <a:pos x="816" y="384"/>
              </a:cxn>
              <a:cxn ang="0">
                <a:pos x="0" y="384"/>
              </a:cxn>
            </a:cxnLst>
            <a:rect l="0" t="0" r="r" b="b"/>
            <a:pathLst>
              <a:path w="816" h="384">
                <a:moveTo>
                  <a:pt x="816" y="0"/>
                </a:moveTo>
                <a:lnTo>
                  <a:pt x="816" y="384"/>
                </a:lnTo>
                <a:lnTo>
                  <a:pt x="0" y="384"/>
                </a:lnTo>
              </a:path>
            </a:pathLst>
          </a:custGeom>
          <a:noFill/>
          <a:ln w="28575" cap="flat" cmpd="sng">
            <a:solidFill>
              <a:schemeClr val="tx1"/>
            </a:solidFill>
            <a:prstDash val="solid"/>
            <a:round/>
            <a:headEnd type="triangle" w="lg" len="lg"/>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02" name="Line 34"/>
          <p:cNvSpPr>
            <a:spLocks noChangeShapeType="1"/>
          </p:cNvSpPr>
          <p:nvPr/>
        </p:nvSpPr>
        <p:spPr bwMode="auto">
          <a:xfrm>
            <a:off x="5105400" y="4572000"/>
            <a:ext cx="0" cy="457200"/>
          </a:xfrm>
          <a:prstGeom prst="line">
            <a:avLst/>
          </a:prstGeom>
          <a:noFill/>
          <a:ln w="28575">
            <a:solidFill>
              <a:schemeClr val="tx1"/>
            </a:solidFill>
            <a:round/>
            <a:headEnd type="triangle" w="lg" len="lg"/>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04" name="Text Box 36"/>
          <p:cNvSpPr txBox="1">
            <a:spLocks noChangeArrowheads="1"/>
          </p:cNvSpPr>
          <p:nvPr/>
        </p:nvSpPr>
        <p:spPr bwMode="auto">
          <a:xfrm>
            <a:off x="6553200" y="2590800"/>
            <a:ext cx="1116013" cy="581025"/>
          </a:xfrm>
          <a:prstGeom prst="rect">
            <a:avLst/>
          </a:prstGeom>
          <a:noFill/>
          <a:ln w="28575">
            <a:noFill/>
            <a:miter lim="800000"/>
            <a:headEnd/>
            <a:tailEnd/>
          </a:ln>
          <a:effectLst/>
        </p:spPr>
        <p:txBody>
          <a:bodyPr anchor="ctr">
            <a:prstTxWarp prst="textNoShape">
              <a:avLst/>
            </a:prstTxWarp>
            <a:spAutoFit/>
          </a:bodyPr>
          <a:lstStyle/>
          <a:p>
            <a:pPr algn="ctr"/>
            <a:r>
              <a:rPr lang="en-US" dirty="0">
                <a:solidFill>
                  <a:srgbClr val="000000"/>
                </a:solidFill>
                <a:latin typeface="Calibri"/>
                <a:ea typeface="ＭＳ Ｐゴシック"/>
                <a:cs typeface="ＭＳ Ｐゴシック"/>
              </a:rPr>
              <a:t>Physical Address</a:t>
            </a:r>
          </a:p>
        </p:txBody>
      </p:sp>
      <p:sp>
        <p:nvSpPr>
          <p:cNvPr id="1748005" name="Text Box 37"/>
          <p:cNvSpPr txBox="1">
            <a:spLocks noChangeArrowheads="1"/>
          </p:cNvSpPr>
          <p:nvPr/>
        </p:nvSpPr>
        <p:spPr bwMode="auto">
          <a:xfrm>
            <a:off x="6705600" y="3733800"/>
            <a:ext cx="1116013" cy="584776"/>
          </a:xfrm>
          <a:prstGeom prst="rect">
            <a:avLst/>
          </a:prstGeom>
          <a:noFill/>
          <a:ln w="28575">
            <a:noFill/>
            <a:miter lim="800000"/>
            <a:headEnd/>
            <a:tailEnd/>
          </a:ln>
          <a:effectLst/>
        </p:spPr>
        <p:txBody>
          <a:bodyPr anchor="ctr">
            <a:prstTxWarp prst="textNoShape">
              <a:avLst/>
            </a:prstTxWarp>
            <a:spAutoFit/>
          </a:bodyPr>
          <a:lstStyle/>
          <a:p>
            <a:pPr algn="ctr"/>
            <a:r>
              <a:rPr lang="en-US" dirty="0">
                <a:solidFill>
                  <a:srgbClr val="000000"/>
                </a:solidFill>
                <a:latin typeface="Calibri"/>
                <a:ea typeface="ＭＳ Ｐゴシック"/>
                <a:cs typeface="ＭＳ Ｐゴシック"/>
              </a:rPr>
              <a:t>Physical Address</a:t>
            </a:r>
          </a:p>
        </p:txBody>
      </p:sp>
      <p:sp>
        <p:nvSpPr>
          <p:cNvPr id="1748006" name="Text Box 38"/>
          <p:cNvSpPr txBox="1">
            <a:spLocks noChangeArrowheads="1"/>
          </p:cNvSpPr>
          <p:nvPr/>
        </p:nvSpPr>
        <p:spPr bwMode="auto">
          <a:xfrm>
            <a:off x="2286000" y="3733800"/>
            <a:ext cx="1116013" cy="584776"/>
          </a:xfrm>
          <a:prstGeom prst="rect">
            <a:avLst/>
          </a:prstGeom>
          <a:noFill/>
          <a:ln w="28575">
            <a:noFill/>
            <a:miter lim="800000"/>
            <a:headEnd/>
            <a:tailEnd/>
          </a:ln>
          <a:effectLst/>
        </p:spPr>
        <p:txBody>
          <a:bodyPr anchor="ctr">
            <a:prstTxWarp prst="textNoShape">
              <a:avLst/>
            </a:prstTxWarp>
            <a:spAutoFit/>
          </a:bodyPr>
          <a:lstStyle/>
          <a:p>
            <a:pPr algn="ctr"/>
            <a:r>
              <a:rPr lang="en-US" dirty="0">
                <a:solidFill>
                  <a:srgbClr val="000000"/>
                </a:solidFill>
                <a:latin typeface="Calibri"/>
                <a:ea typeface="ＭＳ Ｐゴシック"/>
                <a:cs typeface="ＭＳ Ｐゴシック"/>
              </a:rPr>
              <a:t>Physical Address</a:t>
            </a:r>
          </a:p>
        </p:txBody>
      </p:sp>
      <p:sp>
        <p:nvSpPr>
          <p:cNvPr id="1748007" name="Text Box 39"/>
          <p:cNvSpPr txBox="1">
            <a:spLocks noChangeArrowheads="1"/>
          </p:cNvSpPr>
          <p:nvPr/>
        </p:nvSpPr>
        <p:spPr bwMode="auto">
          <a:xfrm>
            <a:off x="4724400" y="4600366"/>
            <a:ext cx="2438400" cy="338554"/>
          </a:xfrm>
          <a:prstGeom prst="rect">
            <a:avLst/>
          </a:prstGeom>
          <a:noFill/>
          <a:ln w="28575">
            <a:noFill/>
            <a:miter lim="800000"/>
            <a:headEnd/>
            <a:tailEnd/>
          </a:ln>
          <a:effectLst/>
        </p:spPr>
        <p:txBody>
          <a:bodyPr anchor="ctr">
            <a:prstTxWarp prst="textNoShape">
              <a:avLst/>
            </a:prstTxWarp>
            <a:spAutoFit/>
          </a:bodyPr>
          <a:lstStyle/>
          <a:p>
            <a:pPr algn="ctr"/>
            <a:r>
              <a:rPr lang="en-US" dirty="0">
                <a:solidFill>
                  <a:srgbClr val="000000"/>
                </a:solidFill>
                <a:latin typeface="Calibri"/>
                <a:ea typeface="ＭＳ Ｐゴシック"/>
                <a:cs typeface="ＭＳ Ｐゴシック"/>
              </a:rPr>
              <a:t>Physical Address</a:t>
            </a:r>
          </a:p>
        </p:txBody>
      </p:sp>
      <p:sp>
        <p:nvSpPr>
          <p:cNvPr id="1748009" name="Rectangle 41"/>
          <p:cNvSpPr>
            <a:spLocks noChangeArrowheads="1"/>
          </p:cNvSpPr>
          <p:nvPr/>
        </p:nvSpPr>
        <p:spPr bwMode="auto">
          <a:xfrm>
            <a:off x="609600" y="4710113"/>
            <a:ext cx="958850" cy="560387"/>
          </a:xfrm>
          <a:prstGeom prst="rect">
            <a:avLst/>
          </a:prstGeom>
          <a:noFill/>
          <a:ln w="25400">
            <a:noFill/>
            <a:miter lim="800000"/>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10" name="Rectangle 42"/>
          <p:cNvSpPr>
            <a:spLocks noChangeArrowheads="1"/>
          </p:cNvSpPr>
          <p:nvPr/>
        </p:nvSpPr>
        <p:spPr bwMode="auto">
          <a:xfrm>
            <a:off x="5105400" y="762000"/>
            <a:ext cx="1218874" cy="498476"/>
          </a:xfrm>
          <a:prstGeom prst="rect">
            <a:avLst/>
          </a:prstGeom>
          <a:solidFill>
            <a:srgbClr val="FFFFFF"/>
          </a:solidFill>
          <a:ln w="28575" cmpd="sng">
            <a:solidFill>
              <a:srgbClr val="000000"/>
            </a:solidFill>
            <a:miter lim="800000"/>
            <a:headEnd/>
            <a:tailEnd/>
          </a:ln>
          <a:effectLst/>
        </p:spPr>
        <p:txBody>
          <a:bodyPr wrap="square" lIns="73025" tIns="36512" rIns="73025" bIns="36512">
            <a:prstTxWarp prst="textNoShape">
              <a:avLst/>
            </a:prstTxWarp>
            <a:spAutoFit/>
          </a:bodyPr>
          <a:lstStyle/>
          <a:p>
            <a:pPr algn="ctr" defTabSz="585788">
              <a:lnSpc>
                <a:spcPct val="85000"/>
              </a:lnSpc>
            </a:pPr>
            <a:r>
              <a:rPr lang="en-US" altLang="ko-KR" dirty="0">
                <a:solidFill>
                  <a:srgbClr val="000000"/>
                </a:solidFill>
                <a:latin typeface="Calibri"/>
                <a:ea typeface="굴림" charset="-127"/>
                <a:cs typeface="굴림" charset="-127"/>
              </a:rPr>
              <a:t>Data Bound Register</a:t>
            </a:r>
          </a:p>
        </p:txBody>
      </p:sp>
      <p:sp>
        <p:nvSpPr>
          <p:cNvPr id="1748011" name="Rectangle 43"/>
          <p:cNvSpPr>
            <a:spLocks noChangeArrowheads="1"/>
          </p:cNvSpPr>
          <p:nvPr/>
        </p:nvSpPr>
        <p:spPr bwMode="auto">
          <a:xfrm>
            <a:off x="609600" y="5770563"/>
            <a:ext cx="958850" cy="560387"/>
          </a:xfrm>
          <a:prstGeom prst="rect">
            <a:avLst/>
          </a:prstGeom>
          <a:noFill/>
          <a:ln w="25400">
            <a:noFill/>
            <a:miter lim="800000"/>
            <a:headEnd/>
            <a:tailEnd/>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15" name="Rectangle 47"/>
          <p:cNvSpPr>
            <a:spLocks noChangeArrowheads="1"/>
          </p:cNvSpPr>
          <p:nvPr/>
        </p:nvSpPr>
        <p:spPr bwMode="auto">
          <a:xfrm>
            <a:off x="5410200" y="3276600"/>
            <a:ext cx="1294939" cy="498475"/>
          </a:xfrm>
          <a:prstGeom prst="rect">
            <a:avLst/>
          </a:prstGeom>
          <a:solidFill>
            <a:srgbClr val="FFFFFF"/>
          </a:solidFill>
          <a:ln w="28575" cmpd="sng">
            <a:solidFill>
              <a:srgbClr val="000000"/>
            </a:solidFill>
            <a:miter lim="800000"/>
            <a:headEnd/>
            <a:tailEnd/>
          </a:ln>
          <a:effectLst/>
        </p:spPr>
        <p:txBody>
          <a:bodyPr wrap="square" lIns="73025" tIns="36512" rIns="73025" bIns="36512">
            <a:prstTxWarp prst="textNoShape">
              <a:avLst/>
            </a:prstTxWarp>
            <a:spAutoFit/>
          </a:bodyPr>
          <a:lstStyle/>
          <a:p>
            <a:pPr algn="ctr" defTabSz="585788">
              <a:lnSpc>
                <a:spcPct val="85000"/>
              </a:lnSpc>
            </a:pPr>
            <a:r>
              <a:rPr lang="en-US" altLang="ko-KR" dirty="0">
                <a:solidFill>
                  <a:srgbClr val="000000"/>
                </a:solidFill>
                <a:latin typeface="Calibri"/>
                <a:ea typeface="굴림" charset="-127"/>
                <a:cs typeface="굴림" charset="-127"/>
              </a:rPr>
              <a:t>Data Base Register</a:t>
            </a:r>
          </a:p>
        </p:txBody>
      </p:sp>
      <p:sp>
        <p:nvSpPr>
          <p:cNvPr id="1748018" name="Oval 50"/>
          <p:cNvSpPr>
            <a:spLocks noChangeArrowheads="1"/>
          </p:cNvSpPr>
          <p:nvPr/>
        </p:nvSpPr>
        <p:spPr bwMode="auto">
          <a:xfrm>
            <a:off x="6400800" y="2209800"/>
            <a:ext cx="463550" cy="461963"/>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algn="ctr"/>
            <a:r>
              <a:rPr lang="en-US" altLang="ko-KR" sz="2400" dirty="0">
                <a:solidFill>
                  <a:srgbClr val="000000"/>
                </a:solidFill>
                <a:latin typeface="Calibri"/>
                <a:ea typeface="굴림" charset="-127"/>
                <a:cs typeface="굴림" charset="-127"/>
              </a:rPr>
              <a:t>+</a:t>
            </a:r>
          </a:p>
        </p:txBody>
      </p:sp>
      <p:sp>
        <p:nvSpPr>
          <p:cNvPr id="1748019" name="Line 51"/>
          <p:cNvSpPr>
            <a:spLocks noChangeShapeType="1"/>
          </p:cNvSpPr>
          <p:nvPr/>
        </p:nvSpPr>
        <p:spPr bwMode="auto">
          <a:xfrm rot="5400000" flipH="1" flipV="1">
            <a:off x="6172200" y="2895600"/>
            <a:ext cx="609600" cy="1524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22" name="Rectangle 54"/>
          <p:cNvSpPr>
            <a:spLocks noChangeArrowheads="1"/>
          </p:cNvSpPr>
          <p:nvPr/>
        </p:nvSpPr>
        <p:spPr bwMode="auto">
          <a:xfrm>
            <a:off x="3768725" y="5530850"/>
            <a:ext cx="351378" cy="461665"/>
          </a:xfrm>
          <a:prstGeom prst="rect">
            <a:avLst/>
          </a:prstGeom>
          <a:noFill/>
          <a:ln w="25400">
            <a:noFill/>
            <a:miter lim="800000"/>
            <a:headEnd/>
            <a:tailEnd/>
          </a:ln>
          <a:effectLst/>
        </p:spPr>
        <p:txBody>
          <a:bodyPr wrap="none">
            <a:prstTxWarp prst="textNoShape">
              <a:avLst/>
            </a:prstTxWarp>
            <a:spAutoFit/>
          </a:bodyPr>
          <a:lstStyle/>
          <a:p>
            <a:endParaRPr lang="ko-KR" altLang="en-US" sz="2400" dirty="0">
              <a:solidFill>
                <a:srgbClr val="000000"/>
              </a:solidFill>
              <a:latin typeface="Calibri"/>
              <a:ea typeface="굴림" charset="-127"/>
              <a:cs typeface="굴림" charset="-127"/>
            </a:endParaRPr>
          </a:p>
        </p:txBody>
      </p:sp>
      <p:sp>
        <p:nvSpPr>
          <p:cNvPr id="1748028" name="Line 60"/>
          <p:cNvSpPr>
            <a:spLocks noChangeShapeType="1"/>
          </p:cNvSpPr>
          <p:nvPr/>
        </p:nvSpPr>
        <p:spPr bwMode="auto">
          <a:xfrm flipV="1">
            <a:off x="6248400" y="1524000"/>
            <a:ext cx="533400" cy="914400"/>
          </a:xfrm>
          <a:prstGeom prst="line">
            <a:avLst/>
          </a:prstGeom>
          <a:noFill/>
          <a:ln w="28575">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29" name="Line 61"/>
          <p:cNvSpPr>
            <a:spLocks noChangeShapeType="1"/>
          </p:cNvSpPr>
          <p:nvPr/>
        </p:nvSpPr>
        <p:spPr bwMode="auto">
          <a:xfrm>
            <a:off x="6324600" y="1066800"/>
            <a:ext cx="304800" cy="152400"/>
          </a:xfrm>
          <a:prstGeom prst="line">
            <a:avLst/>
          </a:prstGeom>
          <a:noFill/>
          <a:ln w="28575">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30" name="Text Box 62"/>
          <p:cNvSpPr txBox="1">
            <a:spLocks noChangeArrowheads="1"/>
          </p:cNvSpPr>
          <p:nvPr/>
        </p:nvSpPr>
        <p:spPr bwMode="auto">
          <a:xfrm>
            <a:off x="5665787" y="1295400"/>
            <a:ext cx="1116013" cy="581025"/>
          </a:xfrm>
          <a:prstGeom prst="rect">
            <a:avLst/>
          </a:prstGeom>
          <a:noFill/>
          <a:ln w="28575">
            <a:noFill/>
            <a:miter lim="800000"/>
            <a:headEnd/>
            <a:tailEnd/>
          </a:ln>
          <a:effectLst/>
        </p:spPr>
        <p:txBody>
          <a:bodyPr anchor="ctr">
            <a:prstTxWarp prst="textNoShape">
              <a:avLst/>
            </a:prstTxWarp>
            <a:spAutoFit/>
          </a:bodyPr>
          <a:lstStyle/>
          <a:p>
            <a:pPr algn="ctr"/>
            <a:r>
              <a:rPr lang="en-US" dirty="0">
                <a:solidFill>
                  <a:srgbClr val="000000"/>
                </a:solidFill>
                <a:latin typeface="Calibri"/>
                <a:ea typeface="ＭＳ Ｐゴシック"/>
                <a:cs typeface="ＭＳ Ｐゴシック"/>
              </a:rPr>
              <a:t>Logical Address</a:t>
            </a:r>
          </a:p>
        </p:txBody>
      </p:sp>
      <p:sp>
        <p:nvSpPr>
          <p:cNvPr id="1748032" name="Line 64"/>
          <p:cNvSpPr>
            <a:spLocks noChangeShapeType="1"/>
          </p:cNvSpPr>
          <p:nvPr/>
        </p:nvSpPr>
        <p:spPr bwMode="auto">
          <a:xfrm>
            <a:off x="7086600" y="1295400"/>
            <a:ext cx="304800" cy="0"/>
          </a:xfrm>
          <a:prstGeom prst="line">
            <a:avLst/>
          </a:prstGeom>
          <a:noFill/>
          <a:ln w="28575">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33" name="Rectangle 65"/>
          <p:cNvSpPr>
            <a:spLocks noChangeArrowheads="1"/>
          </p:cNvSpPr>
          <p:nvPr/>
        </p:nvSpPr>
        <p:spPr bwMode="auto">
          <a:xfrm>
            <a:off x="7177043" y="914400"/>
            <a:ext cx="1678845" cy="319958"/>
          </a:xfrm>
          <a:prstGeom prst="rect">
            <a:avLst/>
          </a:prstGeom>
          <a:noFill/>
          <a:ln w="25400">
            <a:noFill/>
            <a:miter lim="800000"/>
            <a:headEnd/>
            <a:tailEnd/>
          </a:ln>
          <a:effectLst/>
        </p:spPr>
        <p:txBody>
          <a:bodyPr wrap="none" lIns="73025" tIns="36512" rIns="73025" bIns="36512">
            <a:prstTxWarp prst="textNoShape">
              <a:avLst/>
            </a:prstTxWarp>
            <a:spAutoFit/>
          </a:bodyPr>
          <a:lstStyle/>
          <a:p>
            <a:pPr algn="ctr" defTabSz="585788"/>
            <a:r>
              <a:rPr lang="en-US" altLang="ko-KR" dirty="0">
                <a:solidFill>
                  <a:srgbClr val="000000"/>
                </a:solidFill>
                <a:latin typeface="Calibri"/>
                <a:ea typeface="굴림" charset="-127"/>
                <a:cs typeface="굴림" charset="-127"/>
              </a:rPr>
              <a:t>Bounds Violation?</a:t>
            </a:r>
          </a:p>
        </p:txBody>
      </p:sp>
      <p:sp>
        <p:nvSpPr>
          <p:cNvPr id="1748034" name="Text Box 66"/>
          <p:cNvSpPr txBox="1">
            <a:spLocks noChangeArrowheads="1"/>
          </p:cNvSpPr>
          <p:nvPr/>
        </p:nvSpPr>
        <p:spPr bwMode="auto">
          <a:xfrm>
            <a:off x="1295400" y="2667000"/>
            <a:ext cx="1116013" cy="581025"/>
          </a:xfrm>
          <a:prstGeom prst="rect">
            <a:avLst/>
          </a:prstGeom>
          <a:noFill/>
          <a:ln w="28575">
            <a:noFill/>
            <a:miter lim="800000"/>
            <a:headEnd/>
            <a:tailEnd/>
          </a:ln>
          <a:effectLst/>
        </p:spPr>
        <p:txBody>
          <a:bodyPr anchor="ctr">
            <a:prstTxWarp prst="textNoShape">
              <a:avLst/>
            </a:prstTxWarp>
            <a:spAutoFit/>
          </a:bodyPr>
          <a:lstStyle/>
          <a:p>
            <a:pPr algn="ctr"/>
            <a:r>
              <a:rPr lang="en-US" dirty="0">
                <a:solidFill>
                  <a:srgbClr val="000000"/>
                </a:solidFill>
                <a:latin typeface="Calibri"/>
                <a:ea typeface="ＭＳ Ｐゴシック"/>
                <a:cs typeface="ＭＳ Ｐゴシック"/>
              </a:rPr>
              <a:t>Physical Address</a:t>
            </a:r>
          </a:p>
        </p:txBody>
      </p:sp>
      <p:sp>
        <p:nvSpPr>
          <p:cNvPr id="1748040" name="Rectangle 72"/>
          <p:cNvSpPr>
            <a:spLocks noChangeArrowheads="1"/>
          </p:cNvSpPr>
          <p:nvPr/>
        </p:nvSpPr>
        <p:spPr bwMode="auto">
          <a:xfrm>
            <a:off x="228600" y="3276600"/>
            <a:ext cx="1447907" cy="498475"/>
          </a:xfrm>
          <a:prstGeom prst="rect">
            <a:avLst/>
          </a:prstGeom>
          <a:solidFill>
            <a:srgbClr val="FFFFFF"/>
          </a:solidFill>
          <a:ln w="28575" cmpd="sng">
            <a:solidFill>
              <a:srgbClr val="000000"/>
            </a:solidFill>
            <a:miter lim="800000"/>
            <a:headEnd/>
            <a:tailEnd/>
          </a:ln>
          <a:effectLst/>
        </p:spPr>
        <p:txBody>
          <a:bodyPr wrap="square" lIns="73025" tIns="36512" rIns="73025" bIns="36512">
            <a:prstTxWarp prst="textNoShape">
              <a:avLst/>
            </a:prstTxWarp>
            <a:spAutoFit/>
          </a:bodyPr>
          <a:lstStyle/>
          <a:p>
            <a:pPr algn="ctr" defTabSz="585788">
              <a:lnSpc>
                <a:spcPct val="85000"/>
              </a:lnSpc>
            </a:pPr>
            <a:r>
              <a:rPr lang="en-US" altLang="ko-KR" dirty="0">
                <a:solidFill>
                  <a:srgbClr val="000000"/>
                </a:solidFill>
                <a:latin typeface="Calibri"/>
                <a:ea typeface="굴림" charset="-127"/>
                <a:cs typeface="굴림" charset="-127"/>
              </a:rPr>
              <a:t>Program Base Register</a:t>
            </a:r>
          </a:p>
        </p:txBody>
      </p:sp>
      <p:sp>
        <p:nvSpPr>
          <p:cNvPr id="1748042" name="Oval 74"/>
          <p:cNvSpPr>
            <a:spLocks noChangeArrowheads="1"/>
          </p:cNvSpPr>
          <p:nvPr/>
        </p:nvSpPr>
        <p:spPr bwMode="auto">
          <a:xfrm>
            <a:off x="1222375" y="2209800"/>
            <a:ext cx="463550" cy="461963"/>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algn="ctr"/>
            <a:r>
              <a:rPr lang="en-US" altLang="ko-KR" sz="2400" dirty="0">
                <a:solidFill>
                  <a:srgbClr val="000000"/>
                </a:solidFill>
                <a:latin typeface="Calibri"/>
                <a:ea typeface="굴림" charset="-127"/>
                <a:cs typeface="굴림" charset="-127"/>
              </a:rPr>
              <a:t>+</a:t>
            </a:r>
          </a:p>
        </p:txBody>
      </p:sp>
      <p:sp>
        <p:nvSpPr>
          <p:cNvPr id="1748043" name="Line 75"/>
          <p:cNvSpPr>
            <a:spLocks noChangeShapeType="1"/>
          </p:cNvSpPr>
          <p:nvPr/>
        </p:nvSpPr>
        <p:spPr bwMode="auto">
          <a:xfrm rot="5400000" flipH="1" flipV="1">
            <a:off x="993775" y="2895600"/>
            <a:ext cx="609600" cy="1524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44" name="Line 76"/>
          <p:cNvSpPr>
            <a:spLocks noChangeShapeType="1"/>
          </p:cNvSpPr>
          <p:nvPr/>
        </p:nvSpPr>
        <p:spPr bwMode="auto">
          <a:xfrm flipV="1">
            <a:off x="1069975" y="1447800"/>
            <a:ext cx="682625" cy="990600"/>
          </a:xfrm>
          <a:prstGeom prst="line">
            <a:avLst/>
          </a:prstGeom>
          <a:noFill/>
          <a:ln w="28575">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45" name="Line 77"/>
          <p:cNvSpPr>
            <a:spLocks noChangeShapeType="1"/>
          </p:cNvSpPr>
          <p:nvPr/>
        </p:nvSpPr>
        <p:spPr bwMode="auto">
          <a:xfrm>
            <a:off x="1371600" y="990600"/>
            <a:ext cx="304800" cy="228600"/>
          </a:xfrm>
          <a:prstGeom prst="line">
            <a:avLst/>
          </a:prstGeom>
          <a:noFill/>
          <a:ln w="28575">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46" name="Text Box 78"/>
          <p:cNvSpPr txBox="1">
            <a:spLocks noChangeArrowheads="1"/>
          </p:cNvSpPr>
          <p:nvPr/>
        </p:nvSpPr>
        <p:spPr bwMode="auto">
          <a:xfrm>
            <a:off x="533400" y="1295400"/>
            <a:ext cx="1116013" cy="581025"/>
          </a:xfrm>
          <a:prstGeom prst="rect">
            <a:avLst/>
          </a:prstGeom>
          <a:noFill/>
          <a:ln w="28575">
            <a:noFill/>
            <a:miter lim="800000"/>
            <a:headEnd/>
            <a:tailEnd/>
          </a:ln>
          <a:effectLst/>
        </p:spPr>
        <p:txBody>
          <a:bodyPr anchor="ctr">
            <a:prstTxWarp prst="textNoShape">
              <a:avLst/>
            </a:prstTxWarp>
            <a:spAutoFit/>
          </a:bodyPr>
          <a:lstStyle/>
          <a:p>
            <a:pPr algn="ctr"/>
            <a:r>
              <a:rPr lang="en-US" dirty="0">
                <a:solidFill>
                  <a:srgbClr val="000000"/>
                </a:solidFill>
                <a:latin typeface="Calibri"/>
                <a:ea typeface="ＭＳ Ｐゴシック"/>
                <a:cs typeface="ＭＳ Ｐゴシック"/>
              </a:rPr>
              <a:t>Logical Address</a:t>
            </a:r>
          </a:p>
        </p:txBody>
      </p:sp>
      <p:sp>
        <p:nvSpPr>
          <p:cNvPr id="1748047" name="Line 79"/>
          <p:cNvSpPr>
            <a:spLocks noChangeShapeType="1"/>
          </p:cNvSpPr>
          <p:nvPr/>
        </p:nvSpPr>
        <p:spPr bwMode="auto">
          <a:xfrm>
            <a:off x="2133600" y="1295400"/>
            <a:ext cx="304800" cy="0"/>
          </a:xfrm>
          <a:prstGeom prst="line">
            <a:avLst/>
          </a:prstGeom>
          <a:noFill/>
          <a:ln w="28575">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748048" name="Rectangle 80"/>
          <p:cNvSpPr>
            <a:spLocks noChangeArrowheads="1"/>
          </p:cNvSpPr>
          <p:nvPr/>
        </p:nvSpPr>
        <p:spPr bwMode="auto">
          <a:xfrm>
            <a:off x="2193111" y="914400"/>
            <a:ext cx="1678845" cy="319958"/>
          </a:xfrm>
          <a:prstGeom prst="rect">
            <a:avLst/>
          </a:prstGeom>
          <a:noFill/>
          <a:ln w="25400">
            <a:noFill/>
            <a:miter lim="800000"/>
            <a:headEnd/>
            <a:tailEnd/>
          </a:ln>
          <a:effectLst/>
        </p:spPr>
        <p:txBody>
          <a:bodyPr wrap="none" lIns="73025" tIns="36512" rIns="73025" bIns="36512">
            <a:prstTxWarp prst="textNoShape">
              <a:avLst/>
            </a:prstTxWarp>
            <a:spAutoFit/>
          </a:bodyPr>
          <a:lstStyle/>
          <a:p>
            <a:pPr algn="ctr" defTabSz="585788"/>
            <a:r>
              <a:rPr lang="en-US" altLang="ko-KR" dirty="0">
                <a:solidFill>
                  <a:srgbClr val="000000"/>
                </a:solidFill>
                <a:latin typeface="Calibri"/>
                <a:ea typeface="굴림" charset="-127"/>
                <a:cs typeface="굴림" charset="-127"/>
              </a:rPr>
              <a:t>Bounds Violation?</a:t>
            </a:r>
          </a:p>
        </p:txBody>
      </p:sp>
      <p:sp>
        <p:nvSpPr>
          <p:cNvPr id="72" name="Oval 74"/>
          <p:cNvSpPr>
            <a:spLocks noChangeArrowheads="1"/>
          </p:cNvSpPr>
          <p:nvPr/>
        </p:nvSpPr>
        <p:spPr bwMode="auto">
          <a:xfrm>
            <a:off x="1676400" y="1066800"/>
            <a:ext cx="463550" cy="461963"/>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algn="ctr"/>
            <a:r>
              <a:rPr lang="en-US" altLang="ko-KR" sz="2400">
                <a:solidFill>
                  <a:srgbClr val="000000"/>
                </a:solidFill>
                <a:latin typeface="Calibri"/>
                <a:ea typeface="굴림" charset="-127"/>
                <a:cs typeface="굴림" charset="-127"/>
              </a:rPr>
              <a:t>≥</a:t>
            </a:r>
            <a:endParaRPr lang="en-US" altLang="ko-KR" sz="2400" dirty="0">
              <a:solidFill>
                <a:srgbClr val="000000"/>
              </a:solidFill>
              <a:latin typeface="Calibri"/>
              <a:ea typeface="굴림" charset="-127"/>
              <a:cs typeface="굴림" charset="-127"/>
            </a:endParaRPr>
          </a:p>
        </p:txBody>
      </p:sp>
      <p:sp>
        <p:nvSpPr>
          <p:cNvPr id="74" name="Oval 74"/>
          <p:cNvSpPr>
            <a:spLocks noChangeArrowheads="1"/>
          </p:cNvSpPr>
          <p:nvPr/>
        </p:nvSpPr>
        <p:spPr bwMode="auto">
          <a:xfrm>
            <a:off x="6629400" y="1066800"/>
            <a:ext cx="463550" cy="461963"/>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algn="ctr"/>
            <a:r>
              <a:rPr lang="en-US" altLang="ko-KR" sz="2400">
                <a:solidFill>
                  <a:srgbClr val="000000"/>
                </a:solidFill>
                <a:latin typeface="Calibri"/>
                <a:ea typeface="굴림" charset="-127"/>
                <a:cs typeface="굴림" charset="-127"/>
              </a:rPr>
              <a:t>≥</a:t>
            </a:r>
            <a:endParaRPr lang="en-US" altLang="ko-KR" sz="2400" dirty="0">
              <a:solidFill>
                <a:srgbClr val="000000"/>
              </a:solidFill>
              <a:latin typeface="Calibri"/>
              <a:ea typeface="굴림" charset="-127"/>
              <a:cs typeface="굴림" charset="-127"/>
            </a:endParaRPr>
          </a:p>
        </p:txBody>
      </p:sp>
      <p:sp>
        <p:nvSpPr>
          <p:cNvPr id="1748037" name="Rectangle 69"/>
          <p:cNvSpPr>
            <a:spLocks noChangeArrowheads="1"/>
          </p:cNvSpPr>
          <p:nvPr/>
        </p:nvSpPr>
        <p:spPr bwMode="auto">
          <a:xfrm>
            <a:off x="228600" y="533400"/>
            <a:ext cx="1448110" cy="498475"/>
          </a:xfrm>
          <a:prstGeom prst="rect">
            <a:avLst/>
          </a:prstGeom>
          <a:solidFill>
            <a:srgbClr val="FFFFFF"/>
          </a:solidFill>
          <a:ln w="28575" cmpd="sng">
            <a:solidFill>
              <a:srgbClr val="000000"/>
            </a:solidFill>
            <a:miter lim="800000"/>
            <a:headEnd/>
            <a:tailEnd/>
          </a:ln>
          <a:effectLst/>
        </p:spPr>
        <p:txBody>
          <a:bodyPr wrap="square" lIns="73025" tIns="36512" rIns="73025" bIns="36512">
            <a:prstTxWarp prst="textNoShape">
              <a:avLst/>
            </a:prstTxWarp>
            <a:spAutoFit/>
          </a:bodyPr>
          <a:lstStyle/>
          <a:p>
            <a:pPr algn="ctr" defTabSz="585788">
              <a:lnSpc>
                <a:spcPct val="85000"/>
              </a:lnSpc>
            </a:pPr>
            <a:r>
              <a:rPr lang="en-US" altLang="ko-KR" dirty="0">
                <a:solidFill>
                  <a:srgbClr val="000000"/>
                </a:solidFill>
                <a:latin typeface="Calibri"/>
                <a:ea typeface="굴림" charset="-127"/>
                <a:cs typeface="굴림" charset="-127"/>
              </a:rPr>
              <a:t>Program Bound Register</a:t>
            </a:r>
          </a:p>
        </p:txBody>
      </p:sp>
    </p:spTree>
    <p:extLst>
      <p:ext uri="{BB962C8B-B14F-4D97-AF65-F5344CB8AC3E}">
        <p14:creationId xmlns:p14="http://schemas.microsoft.com/office/powerpoint/2010/main" val="3905187642"/>
      </p:ext>
    </p:extLst>
  </p:cSld>
  <p:clrMapOvr>
    <a:masterClrMapping/>
  </p:clrMapOvr>
  <p:transition spd="slow">
    <p:split orient="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1" name="Rectangle 3"/>
          <p:cNvSpPr>
            <a:spLocks noGrp="1" noChangeArrowheads="1"/>
          </p:cNvSpPr>
          <p:nvPr>
            <p:ph type="title"/>
          </p:nvPr>
        </p:nvSpPr>
        <p:spPr>
          <a:noFill/>
          <a:ln/>
        </p:spPr>
        <p:txBody>
          <a:bodyPr lIns="90488" tIns="44450" rIns="90488" bIns="44450"/>
          <a:lstStyle/>
          <a:p>
            <a:r>
              <a:rPr lang="en-US" altLang="ko-KR" dirty="0">
                <a:ea typeface="굴림" charset="-127"/>
                <a:cs typeface="굴림" charset="-127"/>
              </a:rPr>
              <a:t>Paged Memory Systems</a:t>
            </a:r>
            <a:endParaRPr lang="en-US" altLang="ko-KR" sz="2000" i="1" dirty="0">
              <a:ea typeface="굴림" charset="-127"/>
              <a:cs typeface="굴림" charset="-127"/>
            </a:endParaRPr>
          </a:p>
        </p:txBody>
      </p:sp>
      <p:sp>
        <p:nvSpPr>
          <p:cNvPr id="1650690" name="Rectangle 2"/>
          <p:cNvSpPr>
            <a:spLocks noGrp="1" noChangeArrowheads="1"/>
          </p:cNvSpPr>
          <p:nvPr>
            <p:ph idx="1"/>
          </p:nvPr>
        </p:nvSpPr>
        <p:spPr>
          <a:xfrm>
            <a:off x="698500" y="914400"/>
            <a:ext cx="8140700" cy="5207000"/>
          </a:xfrm>
          <a:noFill/>
          <a:ln/>
        </p:spPr>
        <p:txBody>
          <a:bodyPr/>
          <a:lstStyle/>
          <a:p>
            <a:r>
              <a:rPr lang="en-US" altLang="ko-KR" sz="2400" dirty="0">
                <a:ea typeface="굴림" charset="-127"/>
                <a:cs typeface="굴림" charset="-127"/>
              </a:rPr>
              <a:t>Program-generated (</a:t>
            </a:r>
            <a:r>
              <a:rPr lang="en-US" altLang="ko-KR" sz="2400" i="1" dirty="0">
                <a:ea typeface="굴림" charset="-127"/>
                <a:cs typeface="굴림" charset="-127"/>
              </a:rPr>
              <a:t>virtual</a:t>
            </a:r>
            <a:r>
              <a:rPr lang="en-US" altLang="ko-KR" sz="2400" dirty="0">
                <a:ea typeface="굴림" charset="-127"/>
                <a:cs typeface="굴림" charset="-127"/>
              </a:rPr>
              <a:t> or </a:t>
            </a:r>
            <a:r>
              <a:rPr lang="en-US" altLang="ko-KR" sz="2400" i="1" dirty="0">
                <a:ea typeface="굴림" charset="-127"/>
                <a:cs typeface="굴림" charset="-127"/>
              </a:rPr>
              <a:t>logical</a:t>
            </a:r>
            <a:r>
              <a:rPr lang="en-US" altLang="ko-KR" sz="2400" dirty="0">
                <a:ea typeface="굴림" charset="-127"/>
                <a:cs typeface="굴림" charset="-127"/>
              </a:rPr>
              <a:t>) address split into:</a:t>
            </a:r>
          </a:p>
          <a:p>
            <a:pPr>
              <a:buNone/>
            </a:pPr>
            <a:endParaRPr lang="en-US" altLang="ko-KR" sz="2400" dirty="0">
              <a:ea typeface="굴림" charset="-127"/>
              <a:cs typeface="굴림" charset="-127"/>
            </a:endParaRPr>
          </a:p>
        </p:txBody>
      </p:sp>
      <p:sp>
        <p:nvSpPr>
          <p:cNvPr id="50" name="Slide Number Placeholder 5"/>
          <p:cNvSpPr>
            <a:spLocks noGrp="1"/>
          </p:cNvSpPr>
          <p:nvPr>
            <p:ph type="sldNum" sz="quarter" idx="4294967295"/>
          </p:nvPr>
        </p:nvSpPr>
        <p:spPr>
          <a:xfrm>
            <a:off x="7162800" y="6477000"/>
            <a:ext cx="1905000" cy="292100"/>
          </a:xfrm>
          <a:prstGeom prst="rect">
            <a:avLst/>
          </a:prstGeom>
        </p:spPr>
        <p:txBody>
          <a:bodyPr/>
          <a:lstStyle/>
          <a:p>
            <a:fld id="{FB892453-03A2-454C-A9B7-50DA4B18F7D7}" type="slidenum">
              <a:rPr lang="en-US">
                <a:solidFill>
                  <a:prstClr val="black"/>
                </a:solidFill>
              </a:rPr>
              <a:pPr/>
              <a:t>119</a:t>
            </a:fld>
            <a:endParaRPr lang="en-US">
              <a:solidFill>
                <a:srgbClr val="FBBA03"/>
              </a:solidFill>
            </a:endParaRPr>
          </a:p>
        </p:txBody>
      </p:sp>
      <p:sp>
        <p:nvSpPr>
          <p:cNvPr id="1650710" name="Rectangle 22"/>
          <p:cNvSpPr>
            <a:spLocks noChangeArrowheads="1"/>
          </p:cNvSpPr>
          <p:nvPr/>
        </p:nvSpPr>
        <p:spPr bwMode="auto">
          <a:xfrm>
            <a:off x="533400" y="4114800"/>
            <a:ext cx="2209800" cy="643766"/>
          </a:xfrm>
          <a:prstGeom prst="rect">
            <a:avLst/>
          </a:prstGeom>
          <a:noFill/>
          <a:ln w="25400">
            <a:noFill/>
            <a:miter lim="800000"/>
            <a:headEnd/>
            <a:tailEnd/>
          </a:ln>
          <a:effectLst/>
        </p:spPr>
        <p:txBody>
          <a:bodyPr wrap="square" lIns="90488" tIns="44450" rIns="90488" bIns="44450">
            <a:prstTxWarp prst="textNoShape">
              <a:avLst/>
            </a:prstTxWarp>
            <a:spAutoFit/>
          </a:bodyPr>
          <a:lstStyle/>
          <a:p>
            <a:pPr algn="ctr">
              <a:spcBef>
                <a:spcPct val="0"/>
              </a:spcBef>
            </a:pPr>
            <a:r>
              <a:rPr lang="en-US" altLang="ko-KR" sz="1800" dirty="0">
                <a:solidFill>
                  <a:srgbClr val="000000"/>
                </a:solidFill>
                <a:latin typeface="Calibri"/>
                <a:ea typeface="굴림" charset="-127"/>
                <a:cs typeface="굴림" charset="-127"/>
              </a:rPr>
              <a:t>Virtual Address Space Pages for Job 1</a:t>
            </a:r>
          </a:p>
        </p:txBody>
      </p:sp>
      <p:sp>
        <p:nvSpPr>
          <p:cNvPr id="1650711" name="Rectangle 23"/>
          <p:cNvSpPr>
            <a:spLocks noChangeArrowheads="1"/>
          </p:cNvSpPr>
          <p:nvPr/>
        </p:nvSpPr>
        <p:spPr bwMode="auto">
          <a:xfrm>
            <a:off x="3200400" y="4114800"/>
            <a:ext cx="1200412" cy="643766"/>
          </a:xfrm>
          <a:prstGeom prst="rect">
            <a:avLst/>
          </a:prstGeom>
          <a:noFill/>
          <a:ln w="25400">
            <a:noFill/>
            <a:miter lim="800000"/>
            <a:headEnd/>
            <a:tailEnd/>
          </a:ln>
          <a:effectLst/>
        </p:spPr>
        <p:txBody>
          <a:bodyPr wrap="none" lIns="90488" tIns="44450" rIns="90488" bIns="44450">
            <a:prstTxWarp prst="textNoShape">
              <a:avLst/>
            </a:prstTxWarp>
            <a:spAutoFit/>
          </a:bodyPr>
          <a:lstStyle/>
          <a:p>
            <a:pPr algn="ctr">
              <a:spcBef>
                <a:spcPct val="0"/>
              </a:spcBef>
            </a:pPr>
            <a:r>
              <a:rPr lang="en-US" altLang="ko-KR" sz="1800" dirty="0">
                <a:solidFill>
                  <a:srgbClr val="000000"/>
                </a:solidFill>
                <a:latin typeface="Calibri"/>
                <a:ea typeface="굴림" charset="-127"/>
                <a:cs typeface="굴림" charset="-127"/>
              </a:rPr>
              <a:t>Page Table </a:t>
            </a:r>
          </a:p>
          <a:p>
            <a:pPr algn="ctr">
              <a:spcBef>
                <a:spcPct val="0"/>
              </a:spcBef>
            </a:pPr>
            <a:r>
              <a:rPr lang="en-US" altLang="ko-KR" sz="1800" dirty="0">
                <a:solidFill>
                  <a:srgbClr val="000000"/>
                </a:solidFill>
                <a:latin typeface="Calibri"/>
                <a:ea typeface="굴림" charset="-127"/>
                <a:cs typeface="굴림" charset="-127"/>
              </a:rPr>
              <a:t>for Job 1</a:t>
            </a:r>
          </a:p>
        </p:txBody>
      </p:sp>
      <p:sp>
        <p:nvSpPr>
          <p:cNvPr id="49" name="Rectangle 2"/>
          <p:cNvSpPr txBox="1">
            <a:spLocks noChangeArrowheads="1"/>
          </p:cNvSpPr>
          <p:nvPr/>
        </p:nvSpPr>
        <p:spPr bwMode="auto">
          <a:xfrm>
            <a:off x="304800" y="1981200"/>
            <a:ext cx="8534400" cy="685800"/>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234950" indent="-234950" eaLnBrk="0" hangingPunct="0">
              <a:spcBef>
                <a:spcPts val="0"/>
              </a:spcBef>
              <a:buClr>
                <a:srgbClr val="000080"/>
              </a:buClr>
              <a:buSzPct val="85000"/>
              <a:buFont typeface="Wingdings" charset="2"/>
              <a:buChar char="§"/>
              <a:defRPr>
                <a:latin typeface="Calibri"/>
                <a:ea typeface="굴림" charset="-127"/>
                <a:cs typeface="굴림" charset="-127"/>
              </a:defRPr>
            </a:lvl1pPr>
            <a:lvl2pPr marL="690563" indent="-234950" eaLnBrk="0" hangingPunct="0">
              <a:spcBef>
                <a:spcPts val="0"/>
              </a:spcBef>
              <a:buFont typeface="Lucida Grande"/>
              <a:buChar char="-"/>
              <a:defRPr>
                <a:latin typeface="Calibri"/>
                <a:cs typeface="Helvetica"/>
              </a:defRPr>
            </a:lvl2pPr>
            <a:lvl3pPr marL="911225" indent="-220663" eaLnBrk="0" hangingPunct="0">
              <a:spcBef>
                <a:spcPts val="0"/>
              </a:spcBef>
              <a:buFont typeface="Lucida Grande"/>
              <a:buChar char="-"/>
              <a:defRPr sz="2000">
                <a:latin typeface="Calibri"/>
                <a:cs typeface="Helvetica"/>
              </a:defRPr>
            </a:lvl3pPr>
            <a:lvl4pPr marL="1035050" indent="-179388" eaLnBrk="0" hangingPunct="0">
              <a:spcBef>
                <a:spcPts val="0"/>
              </a:spcBef>
              <a:buFont typeface="Lucida Grande"/>
              <a:buChar char="-"/>
              <a:defRPr sz="1800">
                <a:latin typeface="Calibri"/>
                <a:cs typeface="Helvetica"/>
              </a:defRPr>
            </a:lvl4pPr>
            <a:lvl5pPr marL="1201738" indent="-166688" eaLnBrk="0" hangingPunct="0">
              <a:spcBef>
                <a:spcPts val="0"/>
              </a:spcBef>
              <a:buFont typeface="Lucida Grande"/>
              <a:buChar char="-"/>
              <a:defRPr sz="1800">
                <a:latin typeface="Calibri"/>
                <a:cs typeface="Helvetica"/>
              </a:defRPr>
            </a:lvl5pPr>
            <a:lvl6pPr marL="2514600" indent="-228600" fontAlgn="base">
              <a:spcBef>
                <a:spcPct val="20000"/>
              </a:spcBef>
              <a:spcAft>
                <a:spcPct val="0"/>
              </a:spcAft>
              <a:buChar char="»"/>
              <a:defRPr sz="1400">
                <a:latin typeface="+mn-lt"/>
              </a:defRPr>
            </a:lvl6pPr>
            <a:lvl7pPr marL="2971800" indent="-228600" fontAlgn="base">
              <a:spcBef>
                <a:spcPct val="20000"/>
              </a:spcBef>
              <a:spcAft>
                <a:spcPct val="0"/>
              </a:spcAft>
              <a:buChar char="»"/>
              <a:defRPr sz="1400">
                <a:latin typeface="+mn-lt"/>
              </a:defRPr>
            </a:lvl7pPr>
            <a:lvl8pPr marL="3429000" indent="-228600" fontAlgn="base">
              <a:spcBef>
                <a:spcPct val="20000"/>
              </a:spcBef>
              <a:spcAft>
                <a:spcPct val="0"/>
              </a:spcAft>
              <a:buChar char="»"/>
              <a:defRPr sz="1400">
                <a:latin typeface="+mn-lt"/>
              </a:defRPr>
            </a:lvl8pPr>
            <a:lvl9pPr marL="3886200" indent="-228600" fontAlgn="base">
              <a:spcBef>
                <a:spcPct val="20000"/>
              </a:spcBef>
              <a:spcAft>
                <a:spcPct val="0"/>
              </a:spcAft>
              <a:buChar char="»"/>
              <a:defRPr sz="1400">
                <a:latin typeface="+mn-lt"/>
              </a:defRPr>
            </a:lvl9pPr>
          </a:lstStyle>
          <a:p>
            <a:r>
              <a:rPr lang="en-US" altLang="ko-KR" sz="2400" dirty="0">
                <a:solidFill>
                  <a:prstClr val="black"/>
                </a:solidFill>
              </a:rPr>
              <a:t>Page Table contains physical address of start of each fixed-sized page in virtual address space</a:t>
            </a:r>
          </a:p>
        </p:txBody>
      </p:sp>
      <p:sp>
        <p:nvSpPr>
          <p:cNvPr id="52" name="Rectangle 23"/>
          <p:cNvSpPr>
            <a:spLocks noChangeArrowheads="1"/>
          </p:cNvSpPr>
          <p:nvPr/>
        </p:nvSpPr>
        <p:spPr bwMode="auto">
          <a:xfrm>
            <a:off x="7509211" y="3352800"/>
            <a:ext cx="1634789" cy="920765"/>
          </a:xfrm>
          <a:prstGeom prst="rect">
            <a:avLst/>
          </a:prstGeom>
          <a:noFill/>
          <a:ln w="25400">
            <a:noFill/>
            <a:miter lim="800000"/>
            <a:headEnd/>
            <a:tailEnd/>
          </a:ln>
          <a:effectLst/>
        </p:spPr>
        <p:txBody>
          <a:bodyPr wrap="square" lIns="90488" tIns="44450" rIns="90488" bIns="44450">
            <a:prstTxWarp prst="textNoShape">
              <a:avLst/>
            </a:prstTxWarp>
            <a:spAutoFit/>
          </a:bodyPr>
          <a:lstStyle/>
          <a:p>
            <a:pPr algn="ctr">
              <a:spcBef>
                <a:spcPct val="0"/>
              </a:spcBef>
            </a:pPr>
            <a:r>
              <a:rPr lang="en-US" altLang="ko-KR" sz="1800" dirty="0">
                <a:solidFill>
                  <a:srgbClr val="000000"/>
                </a:solidFill>
                <a:latin typeface="Calibri"/>
                <a:ea typeface="굴림" charset="-127"/>
                <a:cs typeface="굴림" charset="-127"/>
              </a:rPr>
              <a:t>Physical Memory</a:t>
            </a:r>
          </a:p>
          <a:p>
            <a:pPr algn="ctr">
              <a:spcBef>
                <a:spcPct val="0"/>
              </a:spcBef>
            </a:pPr>
            <a:r>
              <a:rPr lang="en-US" altLang="ko-KR" sz="1800" dirty="0">
                <a:solidFill>
                  <a:srgbClr val="000000"/>
                </a:solidFill>
                <a:latin typeface="Calibri"/>
                <a:ea typeface="굴림" charset="-127"/>
                <a:cs typeface="굴림" charset="-127"/>
              </a:rPr>
              <a:t>Pages</a:t>
            </a:r>
          </a:p>
        </p:txBody>
      </p:sp>
      <p:grpSp>
        <p:nvGrpSpPr>
          <p:cNvPr id="3" name="Group 2"/>
          <p:cNvGrpSpPr/>
          <p:nvPr/>
        </p:nvGrpSpPr>
        <p:grpSpPr>
          <a:xfrm>
            <a:off x="2133600" y="1447800"/>
            <a:ext cx="3886200" cy="381000"/>
            <a:chOff x="5257800" y="457200"/>
            <a:chExt cx="3429000" cy="381000"/>
          </a:xfrm>
        </p:grpSpPr>
        <p:sp>
          <p:nvSpPr>
            <p:cNvPr id="2" name="Rectangle 1"/>
            <p:cNvSpPr/>
            <p:nvPr/>
          </p:nvSpPr>
          <p:spPr>
            <a:xfrm>
              <a:off x="5257800" y="457200"/>
              <a:ext cx="2286000" cy="381000"/>
            </a:xfrm>
            <a:prstGeom prst="rect">
              <a:avLst/>
            </a:prstGeom>
            <a:ln w="12700">
              <a:solidFill>
                <a:schemeClr val="tx1"/>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800" dirty="0">
                  <a:solidFill>
                    <a:srgbClr val="000000"/>
                  </a:solidFill>
                  <a:latin typeface="Calibri"/>
                  <a:ea typeface="ＭＳ Ｐゴシック"/>
                  <a:cs typeface="Calibri"/>
                </a:rPr>
                <a:t>Page Number</a:t>
              </a:r>
            </a:p>
          </p:txBody>
        </p:sp>
        <p:sp>
          <p:nvSpPr>
            <p:cNvPr id="53" name="Rectangle 52"/>
            <p:cNvSpPr/>
            <p:nvPr/>
          </p:nvSpPr>
          <p:spPr>
            <a:xfrm>
              <a:off x="7543800" y="457200"/>
              <a:ext cx="1143000" cy="381000"/>
            </a:xfrm>
            <a:prstGeom prst="rect">
              <a:avLst/>
            </a:prstGeom>
            <a:ln w="12700">
              <a:solidFill>
                <a:schemeClr val="tx1"/>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800" dirty="0">
                  <a:solidFill>
                    <a:srgbClr val="000000"/>
                  </a:solidFill>
                  <a:latin typeface="Calibri"/>
                  <a:ea typeface="ＭＳ Ｐゴシック"/>
                  <a:cs typeface="Calibri"/>
                </a:rPr>
                <a:t>Offset</a:t>
              </a:r>
            </a:p>
          </p:txBody>
        </p:sp>
      </p:grpSp>
      <p:grpSp>
        <p:nvGrpSpPr>
          <p:cNvPr id="5" name="Group 4"/>
          <p:cNvGrpSpPr/>
          <p:nvPr/>
        </p:nvGrpSpPr>
        <p:grpSpPr>
          <a:xfrm>
            <a:off x="1066800" y="3124200"/>
            <a:ext cx="1219200" cy="914400"/>
            <a:chOff x="1066800" y="3124200"/>
            <a:chExt cx="1219200" cy="914400"/>
          </a:xfrm>
        </p:grpSpPr>
        <p:sp>
          <p:nvSpPr>
            <p:cNvPr id="4" name="Rectangle 3"/>
            <p:cNvSpPr/>
            <p:nvPr/>
          </p:nvSpPr>
          <p:spPr>
            <a:xfrm>
              <a:off x="1066800" y="31242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55" name="Rectangle 54"/>
            <p:cNvSpPr/>
            <p:nvPr/>
          </p:nvSpPr>
          <p:spPr>
            <a:xfrm>
              <a:off x="1066800" y="33528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56" name="Rectangle 55"/>
            <p:cNvSpPr/>
            <p:nvPr/>
          </p:nvSpPr>
          <p:spPr>
            <a:xfrm>
              <a:off x="1066800" y="35814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57" name="Rectangle 56"/>
            <p:cNvSpPr/>
            <p:nvPr/>
          </p:nvSpPr>
          <p:spPr>
            <a:xfrm>
              <a:off x="1066800" y="38100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grpSp>
      <p:grpSp>
        <p:nvGrpSpPr>
          <p:cNvPr id="58" name="Group 57"/>
          <p:cNvGrpSpPr/>
          <p:nvPr/>
        </p:nvGrpSpPr>
        <p:grpSpPr>
          <a:xfrm>
            <a:off x="2971800" y="3124200"/>
            <a:ext cx="304800" cy="914400"/>
            <a:chOff x="1066800" y="3124200"/>
            <a:chExt cx="1219200" cy="914400"/>
          </a:xfrm>
        </p:grpSpPr>
        <p:sp>
          <p:nvSpPr>
            <p:cNvPr id="59" name="Rectangle 58"/>
            <p:cNvSpPr/>
            <p:nvPr/>
          </p:nvSpPr>
          <p:spPr>
            <a:xfrm>
              <a:off x="1066800" y="3124200"/>
              <a:ext cx="1219200" cy="228600"/>
            </a:xfrm>
            <a:prstGeom prst="rect">
              <a:avLst/>
            </a:prstGeom>
            <a:solidFill>
              <a:schemeClr val="bg1"/>
            </a:solid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60" name="Rectangle 59"/>
            <p:cNvSpPr/>
            <p:nvPr/>
          </p:nvSpPr>
          <p:spPr>
            <a:xfrm>
              <a:off x="1066800" y="3352800"/>
              <a:ext cx="1219200" cy="228600"/>
            </a:xfrm>
            <a:prstGeom prst="rect">
              <a:avLst/>
            </a:prstGeom>
            <a:solidFill>
              <a:schemeClr val="bg1"/>
            </a:solid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61" name="Rectangle 60"/>
            <p:cNvSpPr/>
            <p:nvPr/>
          </p:nvSpPr>
          <p:spPr>
            <a:xfrm>
              <a:off x="1066800" y="3581400"/>
              <a:ext cx="1219200" cy="228600"/>
            </a:xfrm>
            <a:prstGeom prst="rect">
              <a:avLst/>
            </a:prstGeom>
            <a:solidFill>
              <a:schemeClr val="bg1"/>
            </a:solid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62" name="Rectangle 61"/>
            <p:cNvSpPr/>
            <p:nvPr/>
          </p:nvSpPr>
          <p:spPr>
            <a:xfrm>
              <a:off x="1066800" y="3810000"/>
              <a:ext cx="1219200" cy="228600"/>
            </a:xfrm>
            <a:prstGeom prst="rect">
              <a:avLst/>
            </a:prstGeom>
            <a:solidFill>
              <a:schemeClr val="bg1"/>
            </a:solid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grpSp>
      <p:grpSp>
        <p:nvGrpSpPr>
          <p:cNvPr id="63" name="Group 62"/>
          <p:cNvGrpSpPr/>
          <p:nvPr/>
        </p:nvGrpSpPr>
        <p:grpSpPr>
          <a:xfrm>
            <a:off x="3276600" y="3124200"/>
            <a:ext cx="1219200" cy="914400"/>
            <a:chOff x="1066800" y="3124200"/>
            <a:chExt cx="1219200" cy="914400"/>
          </a:xfrm>
        </p:grpSpPr>
        <p:sp>
          <p:nvSpPr>
            <p:cNvPr id="64" name="Rectangle 63"/>
            <p:cNvSpPr/>
            <p:nvPr/>
          </p:nvSpPr>
          <p:spPr>
            <a:xfrm>
              <a:off x="1066800" y="31242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65" name="Rectangle 64"/>
            <p:cNvSpPr/>
            <p:nvPr/>
          </p:nvSpPr>
          <p:spPr>
            <a:xfrm>
              <a:off x="1066800" y="33528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66" name="Rectangle 65"/>
            <p:cNvSpPr/>
            <p:nvPr/>
          </p:nvSpPr>
          <p:spPr>
            <a:xfrm>
              <a:off x="1066800" y="35814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67" name="Rectangle 66"/>
            <p:cNvSpPr/>
            <p:nvPr/>
          </p:nvSpPr>
          <p:spPr>
            <a:xfrm>
              <a:off x="1066800" y="38100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grpSp>
      <p:sp>
        <p:nvSpPr>
          <p:cNvPr id="1650714" name="Line 26"/>
          <p:cNvSpPr>
            <a:spLocks noChangeShapeType="1"/>
          </p:cNvSpPr>
          <p:nvPr/>
        </p:nvSpPr>
        <p:spPr bwMode="auto">
          <a:xfrm>
            <a:off x="4343401" y="3200400"/>
            <a:ext cx="2133600" cy="3810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650713" name="Line 25"/>
          <p:cNvSpPr>
            <a:spLocks noChangeShapeType="1"/>
          </p:cNvSpPr>
          <p:nvPr/>
        </p:nvSpPr>
        <p:spPr bwMode="auto">
          <a:xfrm flipV="1">
            <a:off x="4343400" y="3111500"/>
            <a:ext cx="2130425" cy="3937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650712" name="Line 24"/>
          <p:cNvSpPr>
            <a:spLocks noChangeShapeType="1"/>
          </p:cNvSpPr>
          <p:nvPr/>
        </p:nvSpPr>
        <p:spPr bwMode="auto">
          <a:xfrm>
            <a:off x="4343400" y="3657600"/>
            <a:ext cx="2133600" cy="12954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650715" name="Line 27"/>
          <p:cNvSpPr>
            <a:spLocks noChangeShapeType="1"/>
          </p:cNvSpPr>
          <p:nvPr/>
        </p:nvSpPr>
        <p:spPr bwMode="auto">
          <a:xfrm>
            <a:off x="4343400" y="3962400"/>
            <a:ext cx="2133600" cy="3048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69" name="Rectangle 68"/>
          <p:cNvSpPr/>
          <p:nvPr/>
        </p:nvSpPr>
        <p:spPr>
          <a:xfrm>
            <a:off x="6477000" y="28956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73" name="Rectangle 72"/>
          <p:cNvSpPr/>
          <p:nvPr/>
        </p:nvSpPr>
        <p:spPr>
          <a:xfrm>
            <a:off x="6477000" y="31242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74" name="Rectangle 73"/>
          <p:cNvSpPr/>
          <p:nvPr/>
        </p:nvSpPr>
        <p:spPr>
          <a:xfrm>
            <a:off x="6477000" y="33528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75" name="Rectangle 74"/>
          <p:cNvSpPr/>
          <p:nvPr/>
        </p:nvSpPr>
        <p:spPr>
          <a:xfrm>
            <a:off x="6477000" y="35814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76" name="Rectangle 75"/>
          <p:cNvSpPr/>
          <p:nvPr/>
        </p:nvSpPr>
        <p:spPr>
          <a:xfrm>
            <a:off x="6477000" y="38100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77" name="Rectangle 76"/>
          <p:cNvSpPr/>
          <p:nvPr/>
        </p:nvSpPr>
        <p:spPr>
          <a:xfrm>
            <a:off x="6477000" y="40386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sp>
        <p:nvSpPr>
          <p:cNvPr id="78" name="Rectangle 77"/>
          <p:cNvSpPr/>
          <p:nvPr/>
        </p:nvSpPr>
        <p:spPr>
          <a:xfrm>
            <a:off x="6477000" y="42672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79" name="Rectangle 78"/>
          <p:cNvSpPr/>
          <p:nvPr/>
        </p:nvSpPr>
        <p:spPr>
          <a:xfrm>
            <a:off x="6477000" y="44958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80" name="Rectangle 79"/>
          <p:cNvSpPr/>
          <p:nvPr/>
        </p:nvSpPr>
        <p:spPr>
          <a:xfrm>
            <a:off x="6477000" y="47244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81" name="Rectangle 80"/>
          <p:cNvSpPr/>
          <p:nvPr/>
        </p:nvSpPr>
        <p:spPr>
          <a:xfrm>
            <a:off x="6477000" y="49530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82" name="Rectangle 81"/>
          <p:cNvSpPr/>
          <p:nvPr/>
        </p:nvSpPr>
        <p:spPr>
          <a:xfrm>
            <a:off x="6477000" y="51816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83" name="Rectangle 2"/>
          <p:cNvSpPr txBox="1">
            <a:spLocks noChangeArrowheads="1"/>
          </p:cNvSpPr>
          <p:nvPr/>
        </p:nvSpPr>
        <p:spPr bwMode="auto">
          <a:xfrm>
            <a:off x="381000" y="5486400"/>
            <a:ext cx="8534400" cy="685800"/>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defPPr>
              <a:defRPr lang="en-US"/>
            </a:defPPr>
            <a:lvl1pPr marL="234950" indent="-234950" eaLnBrk="0" hangingPunct="0">
              <a:spcBef>
                <a:spcPts val="0"/>
              </a:spcBef>
              <a:buClr>
                <a:srgbClr val="000080"/>
              </a:buClr>
              <a:buSzPct val="85000"/>
              <a:buFont typeface="Wingdings" charset="2"/>
              <a:buChar char="§"/>
              <a:defRPr>
                <a:latin typeface="Calibri"/>
                <a:ea typeface="굴림" charset="-127"/>
                <a:cs typeface="굴림" charset="-127"/>
              </a:defRPr>
            </a:lvl1pPr>
            <a:lvl2pPr marL="690563" indent="-234950" eaLnBrk="0" hangingPunct="0">
              <a:spcBef>
                <a:spcPts val="0"/>
              </a:spcBef>
              <a:buFont typeface="Lucida Grande"/>
              <a:buChar char="-"/>
              <a:defRPr>
                <a:latin typeface="Calibri"/>
                <a:cs typeface="Helvetica"/>
              </a:defRPr>
            </a:lvl2pPr>
            <a:lvl3pPr marL="911225" indent="-220663" eaLnBrk="0" hangingPunct="0">
              <a:spcBef>
                <a:spcPts val="0"/>
              </a:spcBef>
              <a:buFont typeface="Lucida Grande"/>
              <a:buChar char="-"/>
              <a:defRPr sz="2000">
                <a:latin typeface="Calibri"/>
                <a:cs typeface="Helvetica"/>
              </a:defRPr>
            </a:lvl3pPr>
            <a:lvl4pPr marL="1035050" indent="-179388" eaLnBrk="0" hangingPunct="0">
              <a:spcBef>
                <a:spcPts val="0"/>
              </a:spcBef>
              <a:buFont typeface="Lucida Grande"/>
              <a:buChar char="-"/>
              <a:defRPr sz="1800">
                <a:latin typeface="Calibri"/>
                <a:cs typeface="Helvetica"/>
              </a:defRPr>
            </a:lvl4pPr>
            <a:lvl5pPr marL="1201738" indent="-166688" eaLnBrk="0" hangingPunct="0">
              <a:spcBef>
                <a:spcPts val="0"/>
              </a:spcBef>
              <a:buFont typeface="Lucida Grande"/>
              <a:buChar char="-"/>
              <a:defRPr sz="1800">
                <a:latin typeface="Calibri"/>
                <a:cs typeface="Helvetica"/>
              </a:defRPr>
            </a:lvl5pPr>
            <a:lvl6pPr marL="2514600" indent="-228600" fontAlgn="base">
              <a:spcBef>
                <a:spcPct val="20000"/>
              </a:spcBef>
              <a:spcAft>
                <a:spcPct val="0"/>
              </a:spcAft>
              <a:buChar char="»"/>
              <a:defRPr sz="1400">
                <a:latin typeface="+mn-lt"/>
              </a:defRPr>
            </a:lvl6pPr>
            <a:lvl7pPr marL="2971800" indent="-228600" fontAlgn="base">
              <a:spcBef>
                <a:spcPct val="20000"/>
              </a:spcBef>
              <a:spcAft>
                <a:spcPct val="0"/>
              </a:spcAft>
              <a:buChar char="»"/>
              <a:defRPr sz="1400">
                <a:latin typeface="+mn-lt"/>
              </a:defRPr>
            </a:lvl7pPr>
            <a:lvl8pPr marL="3429000" indent="-228600" fontAlgn="base">
              <a:spcBef>
                <a:spcPct val="20000"/>
              </a:spcBef>
              <a:spcAft>
                <a:spcPct val="0"/>
              </a:spcAft>
              <a:buChar char="»"/>
              <a:defRPr sz="1400">
                <a:latin typeface="+mn-lt"/>
              </a:defRPr>
            </a:lvl8pPr>
            <a:lvl9pPr marL="3886200" indent="-228600" fontAlgn="base">
              <a:spcBef>
                <a:spcPct val="20000"/>
              </a:spcBef>
              <a:spcAft>
                <a:spcPct val="0"/>
              </a:spcAft>
              <a:buChar char="»"/>
              <a:defRPr sz="1400">
                <a:latin typeface="+mn-lt"/>
              </a:defRPr>
            </a:lvl9pPr>
          </a:lstStyle>
          <a:p>
            <a:r>
              <a:rPr lang="en-US" altLang="ko-KR" sz="2400" dirty="0">
                <a:solidFill>
                  <a:prstClr val="black"/>
                </a:solidFill>
              </a:rPr>
              <a:t>Paging makes it possible to store a large contiguous virtual memory space using non-contiguous physical memory pages</a:t>
            </a:r>
          </a:p>
        </p:txBody>
      </p:sp>
    </p:spTree>
    <p:extLst>
      <p:ext uri="{BB962C8B-B14F-4D97-AF65-F5344CB8AC3E}">
        <p14:creationId xmlns:p14="http://schemas.microsoft.com/office/powerpoint/2010/main" val="390585417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pPr algn="ctr"/>
            <a:r>
              <a:rPr lang="en-US" altLang="zh-CN" sz="2800" smtClean="0"/>
              <a:t>5 components of any Computer</a:t>
            </a:r>
          </a:p>
        </p:txBody>
      </p:sp>
      <p:grpSp>
        <p:nvGrpSpPr>
          <p:cNvPr id="16387" name="Group 3"/>
          <p:cNvGrpSpPr>
            <a:grpSpLocks/>
          </p:cNvGrpSpPr>
          <p:nvPr/>
        </p:nvGrpSpPr>
        <p:grpSpPr bwMode="auto">
          <a:xfrm>
            <a:off x="984250" y="1600200"/>
            <a:ext cx="7854950" cy="4117975"/>
            <a:chOff x="1312" y="1664"/>
            <a:chExt cx="4352" cy="1929"/>
          </a:xfrm>
        </p:grpSpPr>
        <p:sp>
          <p:nvSpPr>
            <p:cNvPr id="15364" name="Rectangle 4"/>
            <p:cNvSpPr>
              <a:spLocks noChangeArrowheads="1"/>
            </p:cNvSpPr>
            <p:nvPr/>
          </p:nvSpPr>
          <p:spPr bwMode="auto">
            <a:xfrm>
              <a:off x="1312" y="1664"/>
              <a:ext cx="3240" cy="18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zh-CN" altLang="en-US">
                <a:latin typeface="Arial" charset="0"/>
                <a:ea typeface="宋体" charset="0"/>
                <a:cs typeface="宋体" charset="0"/>
              </a:endParaRPr>
            </a:p>
          </p:txBody>
        </p:sp>
        <p:sp>
          <p:nvSpPr>
            <p:cNvPr id="15365" name="Rectangle 5"/>
            <p:cNvSpPr>
              <a:spLocks noChangeArrowheads="1"/>
            </p:cNvSpPr>
            <p:nvPr/>
          </p:nvSpPr>
          <p:spPr bwMode="auto">
            <a:xfrm>
              <a:off x="1552" y="1920"/>
              <a:ext cx="920" cy="1384"/>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zh-CN" altLang="en-US">
                <a:latin typeface="Arial" charset="0"/>
                <a:ea typeface="宋体" charset="0"/>
                <a:cs typeface="宋体" charset="0"/>
              </a:endParaRPr>
            </a:p>
          </p:txBody>
        </p:sp>
        <p:sp>
          <p:nvSpPr>
            <p:cNvPr id="15366" name="Rectangle 6"/>
            <p:cNvSpPr>
              <a:spLocks noChangeArrowheads="1"/>
            </p:cNvSpPr>
            <p:nvPr/>
          </p:nvSpPr>
          <p:spPr bwMode="auto">
            <a:xfrm>
              <a:off x="1626" y="2004"/>
              <a:ext cx="72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ctr" eaLnBrk="0" hangingPunct="0">
                <a:lnSpc>
                  <a:spcPct val="85000"/>
                </a:lnSpc>
                <a:defRPr/>
              </a:pPr>
              <a:r>
                <a:rPr lang="en-US" sz="1800" b="1">
                  <a:solidFill>
                    <a:schemeClr val="tx1"/>
                  </a:solidFill>
                  <a:latin typeface="Helvetica" charset="0"/>
                  <a:ea typeface="宋体" charset="0"/>
                  <a:cs typeface="宋体" charset="0"/>
                </a:rPr>
                <a:t> Processor</a:t>
              </a:r>
            </a:p>
            <a:p>
              <a:pPr algn="ctr" eaLnBrk="0" hangingPunct="0">
                <a:lnSpc>
                  <a:spcPct val="85000"/>
                </a:lnSpc>
                <a:defRPr/>
              </a:pPr>
              <a:r>
                <a:rPr lang="en-US" sz="1800" b="1">
                  <a:solidFill>
                    <a:schemeClr val="tx1"/>
                  </a:solidFill>
                  <a:latin typeface="Helvetica" charset="0"/>
                  <a:ea typeface="宋体" charset="0"/>
                  <a:cs typeface="宋体" charset="0"/>
                </a:rPr>
                <a:t> </a:t>
              </a:r>
            </a:p>
          </p:txBody>
        </p:sp>
        <p:sp>
          <p:nvSpPr>
            <p:cNvPr id="15367" name="Rectangle 7"/>
            <p:cNvSpPr>
              <a:spLocks noChangeArrowheads="1"/>
            </p:cNvSpPr>
            <p:nvPr/>
          </p:nvSpPr>
          <p:spPr bwMode="auto">
            <a:xfrm>
              <a:off x="2592" y="1920"/>
              <a:ext cx="840" cy="14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zh-CN" altLang="en-US">
                <a:latin typeface="Arial" charset="0"/>
                <a:ea typeface="宋体" charset="0"/>
                <a:cs typeface="宋体" charset="0"/>
              </a:endParaRPr>
            </a:p>
          </p:txBody>
        </p:sp>
        <p:sp>
          <p:nvSpPr>
            <p:cNvPr id="15368" name="Rectangle 8"/>
            <p:cNvSpPr>
              <a:spLocks noChangeArrowheads="1"/>
            </p:cNvSpPr>
            <p:nvPr/>
          </p:nvSpPr>
          <p:spPr bwMode="auto">
            <a:xfrm>
              <a:off x="3536" y="1920"/>
              <a:ext cx="840" cy="14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zh-CN" altLang="en-US">
                <a:latin typeface="Arial" charset="0"/>
                <a:ea typeface="宋体" charset="0"/>
                <a:cs typeface="宋体" charset="0"/>
              </a:endParaRPr>
            </a:p>
          </p:txBody>
        </p:sp>
        <p:sp>
          <p:nvSpPr>
            <p:cNvPr id="15369" name="Rectangle 9"/>
            <p:cNvSpPr>
              <a:spLocks noChangeArrowheads="1"/>
            </p:cNvSpPr>
            <p:nvPr/>
          </p:nvSpPr>
          <p:spPr bwMode="auto">
            <a:xfrm>
              <a:off x="1716" y="1724"/>
              <a:ext cx="668"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eaLnBrk="0" hangingPunct="0">
                <a:lnSpc>
                  <a:spcPct val="85000"/>
                </a:lnSpc>
                <a:defRPr/>
              </a:pPr>
              <a:r>
                <a:rPr lang="en-US" sz="1800" b="1">
                  <a:solidFill>
                    <a:schemeClr val="tx1"/>
                  </a:solidFill>
                  <a:latin typeface="Helvetica" charset="0"/>
                  <a:ea typeface="宋体" charset="0"/>
                  <a:cs typeface="宋体" charset="0"/>
                </a:rPr>
                <a:t>Computer</a:t>
              </a:r>
            </a:p>
          </p:txBody>
        </p:sp>
        <p:sp>
          <p:nvSpPr>
            <p:cNvPr id="15370" name="AutoShape 10"/>
            <p:cNvSpPr>
              <a:spLocks noChangeArrowheads="1"/>
            </p:cNvSpPr>
            <p:nvPr/>
          </p:nvSpPr>
          <p:spPr bwMode="auto">
            <a:xfrm>
              <a:off x="1680" y="2352"/>
              <a:ext cx="683" cy="376"/>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zh-CN" altLang="en-US">
                <a:latin typeface="Arial" charset="0"/>
                <a:ea typeface="宋体" charset="0"/>
                <a:cs typeface="宋体" charset="0"/>
              </a:endParaRPr>
            </a:p>
          </p:txBody>
        </p:sp>
        <p:sp>
          <p:nvSpPr>
            <p:cNvPr id="15371" name="AutoShape 11"/>
            <p:cNvSpPr>
              <a:spLocks noChangeArrowheads="1"/>
            </p:cNvSpPr>
            <p:nvPr/>
          </p:nvSpPr>
          <p:spPr bwMode="auto">
            <a:xfrm>
              <a:off x="1680" y="2832"/>
              <a:ext cx="683" cy="376"/>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zh-CN" altLang="en-US">
                <a:latin typeface="Arial" charset="0"/>
                <a:ea typeface="宋体" charset="0"/>
                <a:cs typeface="宋体" charset="0"/>
              </a:endParaRPr>
            </a:p>
          </p:txBody>
        </p:sp>
        <p:sp>
          <p:nvSpPr>
            <p:cNvPr id="15372" name="Rectangle 12"/>
            <p:cNvSpPr>
              <a:spLocks noChangeArrowheads="1"/>
            </p:cNvSpPr>
            <p:nvPr/>
          </p:nvSpPr>
          <p:spPr bwMode="auto">
            <a:xfrm>
              <a:off x="1754" y="2400"/>
              <a:ext cx="521"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ctr" eaLnBrk="0" hangingPunct="0">
                <a:lnSpc>
                  <a:spcPct val="85000"/>
                </a:lnSpc>
                <a:defRPr/>
              </a:pPr>
              <a:r>
                <a:rPr lang="en-US" altLang="zh-CN" sz="1800" b="1">
                  <a:solidFill>
                    <a:schemeClr val="accent1"/>
                  </a:solidFill>
                  <a:latin typeface="Helvetica" pitchFamily="2" charset="0"/>
                </a:rPr>
                <a:t>Control</a:t>
              </a:r>
              <a:endParaRPr lang="en-US" altLang="zh-CN" sz="1800" b="1">
                <a:solidFill>
                  <a:schemeClr val="tx1"/>
                </a:solidFill>
                <a:latin typeface="Helvetica" pitchFamily="2" charset="0"/>
              </a:endParaRPr>
            </a:p>
            <a:p>
              <a:pPr algn="ctr" eaLnBrk="0" hangingPunct="0">
                <a:lnSpc>
                  <a:spcPct val="85000"/>
                </a:lnSpc>
                <a:defRPr/>
              </a:pPr>
              <a:r>
                <a:rPr lang="en-US" altLang="zh-CN" sz="1800">
                  <a:solidFill>
                    <a:schemeClr val="tx1"/>
                  </a:solidFill>
                  <a:latin typeface="Helvetica" pitchFamily="2" charset="0"/>
                </a:rPr>
                <a:t>(</a:t>
              </a:r>
              <a:r>
                <a:rPr lang="en-US" altLang="en-US" sz="1800">
                  <a:solidFill>
                    <a:schemeClr val="tx1"/>
                  </a:solidFill>
                  <a:latin typeface="Helvetica" pitchFamily="2" charset="0"/>
                </a:rPr>
                <a:t>“</a:t>
              </a:r>
              <a:r>
                <a:rPr lang="en-US" altLang="zh-CN" sz="1800">
                  <a:solidFill>
                    <a:schemeClr val="tx1"/>
                  </a:solidFill>
                  <a:latin typeface="Helvetica" pitchFamily="2" charset="0"/>
                </a:rPr>
                <a:t>brain</a:t>
              </a:r>
              <a:r>
                <a:rPr lang="en-US" altLang="en-US" sz="1800">
                  <a:solidFill>
                    <a:schemeClr val="tx1"/>
                  </a:solidFill>
                  <a:latin typeface="Helvetica" pitchFamily="2" charset="0"/>
                </a:rPr>
                <a:t>”</a:t>
              </a:r>
              <a:r>
                <a:rPr lang="en-US" altLang="zh-CN" sz="1800">
                  <a:solidFill>
                    <a:schemeClr val="tx1"/>
                  </a:solidFill>
                  <a:latin typeface="Helvetica" pitchFamily="2" charset="0"/>
                </a:rPr>
                <a:t>)</a:t>
              </a:r>
              <a:endParaRPr lang="en-US" altLang="zh-CN" sz="1800" b="1">
                <a:solidFill>
                  <a:schemeClr val="tx1"/>
                </a:solidFill>
                <a:latin typeface="Helvetica" pitchFamily="2" charset="0"/>
              </a:endParaRPr>
            </a:p>
          </p:txBody>
        </p:sp>
        <p:sp>
          <p:nvSpPr>
            <p:cNvPr id="15373" name="Rectangle 13"/>
            <p:cNvSpPr>
              <a:spLocks noChangeArrowheads="1"/>
            </p:cNvSpPr>
            <p:nvPr/>
          </p:nvSpPr>
          <p:spPr bwMode="auto">
            <a:xfrm>
              <a:off x="1699" y="2880"/>
              <a:ext cx="61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gn="ctr" eaLnBrk="0" hangingPunct="0">
                <a:lnSpc>
                  <a:spcPct val="85000"/>
                </a:lnSpc>
                <a:defRPr/>
              </a:pPr>
              <a:r>
                <a:rPr lang="en-US" altLang="zh-CN" sz="1800" b="1">
                  <a:solidFill>
                    <a:schemeClr val="accent1"/>
                  </a:solidFill>
                  <a:latin typeface="Helvetica" pitchFamily="2" charset="0"/>
                </a:rPr>
                <a:t>Datapath</a:t>
              </a:r>
              <a:endParaRPr lang="en-US" altLang="zh-CN" sz="1800" b="1">
                <a:solidFill>
                  <a:schemeClr val="tx1"/>
                </a:solidFill>
                <a:latin typeface="Helvetica" pitchFamily="2" charset="0"/>
              </a:endParaRPr>
            </a:p>
            <a:p>
              <a:pPr algn="ctr" eaLnBrk="0" hangingPunct="0">
                <a:lnSpc>
                  <a:spcPct val="85000"/>
                </a:lnSpc>
                <a:defRPr/>
              </a:pPr>
              <a:r>
                <a:rPr lang="en-US" altLang="zh-CN" sz="1800">
                  <a:solidFill>
                    <a:schemeClr val="tx1"/>
                  </a:solidFill>
                  <a:latin typeface="Helvetica" pitchFamily="2" charset="0"/>
                </a:rPr>
                <a:t>(</a:t>
              </a:r>
              <a:r>
                <a:rPr lang="en-US" altLang="en-US" sz="1800">
                  <a:solidFill>
                    <a:schemeClr val="tx1"/>
                  </a:solidFill>
                  <a:latin typeface="Helvetica" pitchFamily="2" charset="0"/>
                </a:rPr>
                <a:t>“</a:t>
              </a:r>
              <a:r>
                <a:rPr lang="en-US" altLang="zh-CN" sz="1800">
                  <a:solidFill>
                    <a:schemeClr val="tx1"/>
                  </a:solidFill>
                  <a:latin typeface="Helvetica" pitchFamily="2" charset="0"/>
                </a:rPr>
                <a:t>brawn</a:t>
              </a:r>
              <a:r>
                <a:rPr lang="en-US" altLang="en-US" sz="1800">
                  <a:solidFill>
                    <a:schemeClr val="tx1"/>
                  </a:solidFill>
                  <a:latin typeface="Helvetica" pitchFamily="2" charset="0"/>
                </a:rPr>
                <a:t>”</a:t>
              </a:r>
              <a:r>
                <a:rPr lang="en-US" altLang="zh-CN" sz="1800">
                  <a:solidFill>
                    <a:schemeClr val="tx1"/>
                  </a:solidFill>
                  <a:latin typeface="Helvetica" pitchFamily="2" charset="0"/>
                </a:rPr>
                <a:t>)</a:t>
              </a:r>
              <a:endParaRPr lang="en-US" altLang="zh-CN" sz="1800" b="1">
                <a:solidFill>
                  <a:schemeClr val="tx1"/>
                </a:solidFill>
                <a:latin typeface="Helvetica" pitchFamily="2" charset="0"/>
              </a:endParaRPr>
            </a:p>
          </p:txBody>
        </p:sp>
        <p:sp>
          <p:nvSpPr>
            <p:cNvPr id="15374" name="Rectangle 14"/>
            <p:cNvSpPr>
              <a:spLocks noChangeArrowheads="1"/>
            </p:cNvSpPr>
            <p:nvPr/>
          </p:nvSpPr>
          <p:spPr bwMode="auto">
            <a:xfrm>
              <a:off x="2644" y="2044"/>
              <a:ext cx="675" cy="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eaLnBrk="0" hangingPunct="0">
                <a:lnSpc>
                  <a:spcPct val="85000"/>
                </a:lnSpc>
                <a:defRPr/>
              </a:pPr>
              <a:r>
                <a:rPr lang="en-US" altLang="zh-CN" sz="1800" b="1">
                  <a:solidFill>
                    <a:schemeClr val="accent1"/>
                  </a:solidFill>
                  <a:latin typeface="Helvetica" pitchFamily="2" charset="0"/>
                </a:rPr>
                <a:t>Memory</a:t>
              </a:r>
              <a:endParaRPr lang="en-US" altLang="zh-CN" sz="1800" b="1">
                <a:solidFill>
                  <a:schemeClr val="tx1"/>
                </a:solidFill>
                <a:latin typeface="Helvetica" pitchFamily="2" charset="0"/>
              </a:endParaRPr>
            </a:p>
            <a:p>
              <a:pPr eaLnBrk="0" hangingPunct="0">
                <a:lnSpc>
                  <a:spcPct val="85000"/>
                </a:lnSpc>
                <a:defRPr/>
              </a:pPr>
              <a:endParaRPr lang="en-US" altLang="zh-CN" sz="1800" b="1">
                <a:solidFill>
                  <a:schemeClr val="tx1"/>
                </a:solidFill>
                <a:latin typeface="Helvetica" pitchFamily="2" charset="0"/>
              </a:endParaRPr>
            </a:p>
            <a:p>
              <a:pPr eaLnBrk="0" hangingPunct="0">
                <a:lnSpc>
                  <a:spcPct val="85000"/>
                </a:lnSpc>
                <a:defRPr/>
              </a:pPr>
              <a:endParaRPr lang="en-US" altLang="zh-CN" sz="1800" b="1">
                <a:solidFill>
                  <a:schemeClr val="tx1"/>
                </a:solidFill>
                <a:latin typeface="Helvetica" pitchFamily="2" charset="0"/>
              </a:endParaRPr>
            </a:p>
            <a:p>
              <a:pPr eaLnBrk="0" hangingPunct="0">
                <a:lnSpc>
                  <a:spcPct val="85000"/>
                </a:lnSpc>
                <a:defRPr/>
              </a:pPr>
              <a:r>
                <a:rPr lang="en-US" altLang="zh-CN" sz="1800">
                  <a:solidFill>
                    <a:schemeClr val="tx1"/>
                  </a:solidFill>
                  <a:latin typeface="Helvetica" pitchFamily="2" charset="0"/>
                </a:rPr>
                <a:t>(where </a:t>
              </a:r>
            </a:p>
            <a:p>
              <a:pPr eaLnBrk="0" hangingPunct="0">
                <a:lnSpc>
                  <a:spcPct val="85000"/>
                </a:lnSpc>
                <a:defRPr/>
              </a:pPr>
              <a:r>
                <a:rPr lang="en-US" altLang="zh-CN" sz="1800">
                  <a:solidFill>
                    <a:schemeClr val="tx1"/>
                  </a:solidFill>
                  <a:latin typeface="Helvetica" pitchFamily="2" charset="0"/>
                </a:rPr>
                <a:t>programs, </a:t>
              </a:r>
            </a:p>
            <a:p>
              <a:pPr eaLnBrk="0" hangingPunct="0">
                <a:lnSpc>
                  <a:spcPct val="85000"/>
                </a:lnSpc>
                <a:defRPr/>
              </a:pPr>
              <a:r>
                <a:rPr lang="en-US" altLang="zh-CN" sz="1800">
                  <a:solidFill>
                    <a:schemeClr val="tx1"/>
                  </a:solidFill>
                  <a:latin typeface="Helvetica" pitchFamily="2" charset="0"/>
                </a:rPr>
                <a:t>data </a:t>
              </a:r>
            </a:p>
            <a:p>
              <a:pPr eaLnBrk="0" hangingPunct="0">
                <a:lnSpc>
                  <a:spcPct val="85000"/>
                </a:lnSpc>
                <a:defRPr/>
              </a:pPr>
              <a:r>
                <a:rPr lang="en-US" altLang="zh-CN" sz="1800">
                  <a:solidFill>
                    <a:schemeClr val="tx1"/>
                  </a:solidFill>
                  <a:latin typeface="Helvetica" pitchFamily="2" charset="0"/>
                </a:rPr>
                <a:t>live when</a:t>
              </a:r>
            </a:p>
            <a:p>
              <a:pPr eaLnBrk="0" hangingPunct="0">
                <a:lnSpc>
                  <a:spcPct val="85000"/>
                </a:lnSpc>
                <a:defRPr/>
              </a:pPr>
              <a:r>
                <a:rPr lang="en-US" altLang="zh-CN" sz="1800">
                  <a:solidFill>
                    <a:schemeClr val="tx1"/>
                  </a:solidFill>
                  <a:latin typeface="Helvetica" pitchFamily="2" charset="0"/>
                </a:rPr>
                <a:t>running)</a:t>
              </a:r>
              <a:endParaRPr lang="en-US" altLang="zh-CN" sz="1800" b="1">
                <a:solidFill>
                  <a:schemeClr val="tx1"/>
                </a:solidFill>
                <a:latin typeface="Helvetica" pitchFamily="2" charset="0"/>
              </a:endParaRPr>
            </a:p>
          </p:txBody>
        </p:sp>
        <p:sp>
          <p:nvSpPr>
            <p:cNvPr id="15375" name="Rectangle 15"/>
            <p:cNvSpPr>
              <a:spLocks noChangeArrowheads="1"/>
            </p:cNvSpPr>
            <p:nvPr/>
          </p:nvSpPr>
          <p:spPr bwMode="auto">
            <a:xfrm>
              <a:off x="3620" y="2044"/>
              <a:ext cx="549"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eaLnBrk="0" hangingPunct="0">
                <a:lnSpc>
                  <a:spcPct val="85000"/>
                </a:lnSpc>
                <a:defRPr/>
              </a:pPr>
              <a:r>
                <a:rPr lang="en-US" sz="1800" b="1">
                  <a:solidFill>
                    <a:schemeClr val="tx1"/>
                  </a:solidFill>
                  <a:latin typeface="Helvetica" charset="0"/>
                  <a:ea typeface="宋体" charset="0"/>
                  <a:cs typeface="宋体" charset="0"/>
                </a:rPr>
                <a:t>Devices</a:t>
              </a:r>
            </a:p>
          </p:txBody>
        </p:sp>
        <p:sp>
          <p:nvSpPr>
            <p:cNvPr id="15376" name="AutoShape 16"/>
            <p:cNvSpPr>
              <a:spLocks noChangeArrowheads="1"/>
            </p:cNvSpPr>
            <p:nvPr/>
          </p:nvSpPr>
          <p:spPr bwMode="auto">
            <a:xfrm>
              <a:off x="3616" y="2256"/>
              <a:ext cx="680" cy="376"/>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zh-CN" altLang="en-US">
                <a:latin typeface="Arial" charset="0"/>
                <a:ea typeface="宋体" charset="0"/>
                <a:cs typeface="宋体" charset="0"/>
              </a:endParaRPr>
            </a:p>
          </p:txBody>
        </p:sp>
        <p:sp>
          <p:nvSpPr>
            <p:cNvPr id="15377" name="AutoShape 17"/>
            <p:cNvSpPr>
              <a:spLocks noChangeArrowheads="1"/>
            </p:cNvSpPr>
            <p:nvPr/>
          </p:nvSpPr>
          <p:spPr bwMode="auto">
            <a:xfrm>
              <a:off x="3616" y="2864"/>
              <a:ext cx="680" cy="376"/>
            </a:xfrm>
            <a:prstGeom prst="roundRect">
              <a:avLst>
                <a:gd name="adj" fmla="val 12495"/>
              </a:avLst>
            </a:prstGeom>
            <a:solidFill>
              <a:schemeClr val="bg1"/>
            </a:solidFill>
            <a:ln w="12700">
              <a:solidFill>
                <a:schemeClr val="tx1"/>
              </a:solidFill>
              <a:round/>
              <a:headEnd/>
              <a:tailEnd/>
            </a:ln>
            <a:effectLst>
              <a:outerShdw blurRad="63500" dist="107763" dir="2700000" algn="ctr" rotWithShape="0">
                <a:schemeClr val="bg2">
                  <a:alpha val="74998"/>
                </a:schemeClr>
              </a:outerShdw>
            </a:effectLst>
          </p:spPr>
          <p:txBody>
            <a:bodyPr wrap="none" anchor="ctr"/>
            <a:lstStyle/>
            <a:p>
              <a:pPr>
                <a:defRPr/>
              </a:pPr>
              <a:endParaRPr lang="zh-CN" altLang="en-US">
                <a:latin typeface="Arial" charset="0"/>
                <a:ea typeface="宋体" charset="0"/>
                <a:cs typeface="宋体" charset="0"/>
              </a:endParaRPr>
            </a:p>
          </p:txBody>
        </p:sp>
        <p:sp>
          <p:nvSpPr>
            <p:cNvPr id="15378" name="Rectangle 18"/>
            <p:cNvSpPr>
              <a:spLocks noChangeArrowheads="1"/>
            </p:cNvSpPr>
            <p:nvPr/>
          </p:nvSpPr>
          <p:spPr bwMode="auto">
            <a:xfrm>
              <a:off x="3652" y="2364"/>
              <a:ext cx="383"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eaLnBrk="0" hangingPunct="0">
                <a:lnSpc>
                  <a:spcPct val="85000"/>
                </a:lnSpc>
                <a:defRPr/>
              </a:pPr>
              <a:r>
                <a:rPr lang="en-US" altLang="zh-CN" sz="1800" b="1">
                  <a:solidFill>
                    <a:schemeClr val="accent1"/>
                  </a:solidFill>
                  <a:latin typeface="Helvetica" pitchFamily="2" charset="0"/>
                </a:rPr>
                <a:t>Input</a:t>
              </a:r>
              <a:endParaRPr lang="en-US" altLang="zh-CN" sz="1800" b="1">
                <a:solidFill>
                  <a:schemeClr val="tx1"/>
                </a:solidFill>
                <a:latin typeface="Helvetica" pitchFamily="2" charset="0"/>
              </a:endParaRPr>
            </a:p>
          </p:txBody>
        </p:sp>
        <p:sp>
          <p:nvSpPr>
            <p:cNvPr id="15379" name="Rectangle 19"/>
            <p:cNvSpPr>
              <a:spLocks noChangeArrowheads="1"/>
            </p:cNvSpPr>
            <p:nvPr/>
          </p:nvSpPr>
          <p:spPr bwMode="auto">
            <a:xfrm>
              <a:off x="3652" y="2972"/>
              <a:ext cx="486"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eaLnBrk="0" hangingPunct="0">
                <a:lnSpc>
                  <a:spcPct val="85000"/>
                </a:lnSpc>
                <a:defRPr/>
              </a:pPr>
              <a:r>
                <a:rPr lang="en-US" altLang="zh-CN" sz="1800" b="1">
                  <a:solidFill>
                    <a:schemeClr val="accent1"/>
                  </a:solidFill>
                  <a:latin typeface="Helvetica" pitchFamily="2" charset="0"/>
                </a:rPr>
                <a:t>Output</a:t>
              </a:r>
              <a:endParaRPr lang="en-US" altLang="zh-CN" sz="1800" b="1">
                <a:solidFill>
                  <a:schemeClr val="tx1"/>
                </a:solidFill>
                <a:latin typeface="Helvetica" pitchFamily="2" charset="0"/>
              </a:endParaRPr>
            </a:p>
          </p:txBody>
        </p:sp>
        <p:sp>
          <p:nvSpPr>
            <p:cNvPr id="15380" name="Text Box 20"/>
            <p:cNvSpPr txBox="1">
              <a:spLocks noChangeArrowheads="1"/>
            </p:cNvSpPr>
            <p:nvPr/>
          </p:nvSpPr>
          <p:spPr bwMode="auto">
            <a:xfrm>
              <a:off x="4608" y="1680"/>
              <a:ext cx="829"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kumimoji="1" sz="1600">
                  <a:solidFill>
                    <a:schemeClr val="hlink"/>
                  </a:solidFill>
                  <a:latin typeface="Arial" pitchFamily="34" charset="0"/>
                  <a:ea typeface="宋体" pitchFamily="2" charset="-122"/>
                </a:defRPr>
              </a:lvl1pPr>
              <a:lvl2pPr marL="742950" indent="-285750">
                <a:defRPr kumimoji="1" sz="1600">
                  <a:solidFill>
                    <a:schemeClr val="hlink"/>
                  </a:solidFill>
                  <a:latin typeface="Arial" pitchFamily="34" charset="0"/>
                  <a:ea typeface="宋体" pitchFamily="2" charset="-122"/>
                </a:defRPr>
              </a:lvl2pPr>
              <a:lvl3pPr marL="1143000" indent="-228600">
                <a:defRPr kumimoji="1" sz="1600">
                  <a:solidFill>
                    <a:schemeClr val="hlink"/>
                  </a:solidFill>
                  <a:latin typeface="Arial" pitchFamily="34" charset="0"/>
                  <a:ea typeface="宋体" pitchFamily="2" charset="-122"/>
                </a:defRPr>
              </a:lvl3pPr>
              <a:lvl4pPr marL="1600200" indent="-228600">
                <a:defRPr kumimoji="1" sz="1600">
                  <a:solidFill>
                    <a:schemeClr val="hlink"/>
                  </a:solidFill>
                  <a:latin typeface="Arial" pitchFamily="34" charset="0"/>
                  <a:ea typeface="宋体" pitchFamily="2" charset="-122"/>
                </a:defRPr>
              </a:lvl4pPr>
              <a:lvl5pPr marL="2057400" indent="-228600">
                <a:defRPr kumimoji="1" sz="1600">
                  <a:solidFill>
                    <a:schemeClr val="hlink"/>
                  </a:solidFill>
                  <a:latin typeface="Arial" pitchFamily="34" charset="0"/>
                  <a:ea typeface="宋体" pitchFamily="2" charset="-122"/>
                </a:defRPr>
              </a:lvl5pPr>
              <a:lvl6pPr marL="2514600" indent="-228600" fontAlgn="base">
                <a:spcBef>
                  <a:spcPct val="0"/>
                </a:spcBef>
                <a:spcAft>
                  <a:spcPct val="0"/>
                </a:spcAft>
                <a:defRPr kumimoji="1" sz="1600">
                  <a:solidFill>
                    <a:schemeClr val="hlink"/>
                  </a:solidFill>
                  <a:latin typeface="Arial" pitchFamily="34" charset="0"/>
                  <a:ea typeface="宋体" pitchFamily="2" charset="-122"/>
                </a:defRPr>
              </a:lvl6pPr>
              <a:lvl7pPr marL="2971800" indent="-228600" fontAlgn="base">
                <a:spcBef>
                  <a:spcPct val="0"/>
                </a:spcBef>
                <a:spcAft>
                  <a:spcPct val="0"/>
                </a:spcAft>
                <a:defRPr kumimoji="1" sz="1600">
                  <a:solidFill>
                    <a:schemeClr val="hlink"/>
                  </a:solidFill>
                  <a:latin typeface="Arial" pitchFamily="34" charset="0"/>
                  <a:ea typeface="宋体" pitchFamily="2" charset="-122"/>
                </a:defRPr>
              </a:lvl7pPr>
              <a:lvl8pPr marL="3429000" indent="-228600" fontAlgn="base">
                <a:spcBef>
                  <a:spcPct val="0"/>
                </a:spcBef>
                <a:spcAft>
                  <a:spcPct val="0"/>
                </a:spcAft>
                <a:defRPr kumimoji="1" sz="1600">
                  <a:solidFill>
                    <a:schemeClr val="hlink"/>
                  </a:solidFill>
                  <a:latin typeface="Arial" pitchFamily="34" charset="0"/>
                  <a:ea typeface="宋体" pitchFamily="2" charset="-122"/>
                </a:defRPr>
              </a:lvl8pPr>
              <a:lvl9pPr marL="3886200" indent="-228600" fontAlgn="base">
                <a:spcBef>
                  <a:spcPct val="0"/>
                </a:spcBef>
                <a:spcAft>
                  <a:spcPct val="0"/>
                </a:spcAft>
                <a:defRPr kumimoji="1" sz="1600">
                  <a:solidFill>
                    <a:schemeClr val="hlink"/>
                  </a:solidFill>
                  <a:latin typeface="Arial" pitchFamily="34" charset="0"/>
                  <a:ea typeface="宋体" pitchFamily="2" charset="-122"/>
                </a:defRPr>
              </a:lvl9pPr>
            </a:lstStyle>
            <a:p>
              <a:pPr eaLnBrk="0" hangingPunct="0">
                <a:defRPr/>
              </a:pPr>
              <a:r>
                <a:rPr kumimoji="0" lang="en-US" altLang="zh-CN" sz="2000" b="1" smtClean="0">
                  <a:latin typeface="Helvetica" pitchFamily="2" charset="0"/>
                </a:rPr>
                <a:t>Keyboard, </a:t>
              </a:r>
              <a:br>
                <a:rPr kumimoji="0" lang="en-US" altLang="zh-CN" sz="2000" b="1" smtClean="0">
                  <a:latin typeface="Helvetica" pitchFamily="2" charset="0"/>
                </a:rPr>
              </a:br>
              <a:r>
                <a:rPr kumimoji="0" lang="en-US" altLang="zh-CN" sz="2000" b="1" smtClean="0">
                  <a:latin typeface="Helvetica" pitchFamily="2" charset="0"/>
                </a:rPr>
                <a:t>Mouse</a:t>
              </a:r>
              <a:endParaRPr kumimoji="0" lang="en-US" altLang="zh-CN" sz="2000" smtClean="0">
                <a:solidFill>
                  <a:schemeClr val="accent1"/>
                </a:solidFill>
                <a:latin typeface="Helvetica" pitchFamily="2" charset="0"/>
              </a:endParaRPr>
            </a:p>
          </p:txBody>
        </p:sp>
        <p:sp>
          <p:nvSpPr>
            <p:cNvPr id="15381" name="Text Box 21"/>
            <p:cNvSpPr txBox="1">
              <a:spLocks noChangeArrowheads="1"/>
            </p:cNvSpPr>
            <p:nvPr/>
          </p:nvSpPr>
          <p:spPr bwMode="auto">
            <a:xfrm>
              <a:off x="4704" y="3264"/>
              <a:ext cx="680"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kumimoji="1" sz="1600">
                  <a:solidFill>
                    <a:schemeClr val="hlink"/>
                  </a:solidFill>
                  <a:latin typeface="Arial" pitchFamily="34" charset="0"/>
                  <a:ea typeface="宋体" pitchFamily="2" charset="-122"/>
                </a:defRPr>
              </a:lvl1pPr>
              <a:lvl2pPr marL="742950" indent="-285750">
                <a:defRPr kumimoji="1" sz="1600">
                  <a:solidFill>
                    <a:schemeClr val="hlink"/>
                  </a:solidFill>
                  <a:latin typeface="Arial" pitchFamily="34" charset="0"/>
                  <a:ea typeface="宋体" pitchFamily="2" charset="-122"/>
                </a:defRPr>
              </a:lvl2pPr>
              <a:lvl3pPr marL="1143000" indent="-228600">
                <a:defRPr kumimoji="1" sz="1600">
                  <a:solidFill>
                    <a:schemeClr val="hlink"/>
                  </a:solidFill>
                  <a:latin typeface="Arial" pitchFamily="34" charset="0"/>
                  <a:ea typeface="宋体" pitchFamily="2" charset="-122"/>
                </a:defRPr>
              </a:lvl3pPr>
              <a:lvl4pPr marL="1600200" indent="-228600">
                <a:defRPr kumimoji="1" sz="1600">
                  <a:solidFill>
                    <a:schemeClr val="hlink"/>
                  </a:solidFill>
                  <a:latin typeface="Arial" pitchFamily="34" charset="0"/>
                  <a:ea typeface="宋体" pitchFamily="2" charset="-122"/>
                </a:defRPr>
              </a:lvl4pPr>
              <a:lvl5pPr marL="2057400" indent="-228600">
                <a:defRPr kumimoji="1" sz="1600">
                  <a:solidFill>
                    <a:schemeClr val="hlink"/>
                  </a:solidFill>
                  <a:latin typeface="Arial" pitchFamily="34" charset="0"/>
                  <a:ea typeface="宋体" pitchFamily="2" charset="-122"/>
                </a:defRPr>
              </a:lvl5pPr>
              <a:lvl6pPr marL="2514600" indent="-228600" fontAlgn="base">
                <a:spcBef>
                  <a:spcPct val="0"/>
                </a:spcBef>
                <a:spcAft>
                  <a:spcPct val="0"/>
                </a:spcAft>
                <a:defRPr kumimoji="1" sz="1600">
                  <a:solidFill>
                    <a:schemeClr val="hlink"/>
                  </a:solidFill>
                  <a:latin typeface="Arial" pitchFamily="34" charset="0"/>
                  <a:ea typeface="宋体" pitchFamily="2" charset="-122"/>
                </a:defRPr>
              </a:lvl6pPr>
              <a:lvl7pPr marL="2971800" indent="-228600" fontAlgn="base">
                <a:spcBef>
                  <a:spcPct val="0"/>
                </a:spcBef>
                <a:spcAft>
                  <a:spcPct val="0"/>
                </a:spcAft>
                <a:defRPr kumimoji="1" sz="1600">
                  <a:solidFill>
                    <a:schemeClr val="hlink"/>
                  </a:solidFill>
                  <a:latin typeface="Arial" pitchFamily="34" charset="0"/>
                  <a:ea typeface="宋体" pitchFamily="2" charset="-122"/>
                </a:defRPr>
              </a:lvl7pPr>
              <a:lvl8pPr marL="3429000" indent="-228600" fontAlgn="base">
                <a:spcBef>
                  <a:spcPct val="0"/>
                </a:spcBef>
                <a:spcAft>
                  <a:spcPct val="0"/>
                </a:spcAft>
                <a:defRPr kumimoji="1" sz="1600">
                  <a:solidFill>
                    <a:schemeClr val="hlink"/>
                  </a:solidFill>
                  <a:latin typeface="Arial" pitchFamily="34" charset="0"/>
                  <a:ea typeface="宋体" pitchFamily="2" charset="-122"/>
                </a:defRPr>
              </a:lvl8pPr>
              <a:lvl9pPr marL="3886200" indent="-228600" fontAlgn="base">
                <a:spcBef>
                  <a:spcPct val="0"/>
                </a:spcBef>
                <a:spcAft>
                  <a:spcPct val="0"/>
                </a:spcAft>
                <a:defRPr kumimoji="1" sz="1600">
                  <a:solidFill>
                    <a:schemeClr val="hlink"/>
                  </a:solidFill>
                  <a:latin typeface="Arial" pitchFamily="34" charset="0"/>
                  <a:ea typeface="宋体" pitchFamily="2" charset="-122"/>
                </a:defRPr>
              </a:lvl9pPr>
            </a:lstStyle>
            <a:p>
              <a:pPr eaLnBrk="0" hangingPunct="0">
                <a:defRPr/>
              </a:pPr>
              <a:r>
                <a:rPr kumimoji="0" lang="en-US" altLang="zh-CN" sz="2000" b="1" smtClean="0">
                  <a:latin typeface="Helvetica" pitchFamily="2" charset="0"/>
                </a:rPr>
                <a:t>Display</a:t>
              </a:r>
              <a:r>
                <a:rPr kumimoji="0" lang="en-US" altLang="zh-CN" sz="2000" smtClean="0">
                  <a:latin typeface="Helvetica" pitchFamily="2" charset="0"/>
                </a:rPr>
                <a:t>, </a:t>
              </a:r>
              <a:br>
                <a:rPr kumimoji="0" lang="en-US" altLang="zh-CN" sz="2000" smtClean="0">
                  <a:latin typeface="Helvetica" pitchFamily="2" charset="0"/>
                </a:rPr>
              </a:br>
              <a:r>
                <a:rPr kumimoji="0" lang="en-US" altLang="zh-CN" sz="2000" b="1" smtClean="0">
                  <a:latin typeface="Helvetica" pitchFamily="2" charset="0"/>
                </a:rPr>
                <a:t>Printer</a:t>
              </a:r>
              <a:endParaRPr kumimoji="0" lang="en-US" altLang="zh-CN" sz="2000" smtClean="0">
                <a:solidFill>
                  <a:schemeClr val="accent1"/>
                </a:solidFill>
                <a:latin typeface="Helvetica" pitchFamily="2" charset="0"/>
              </a:endParaRPr>
            </a:p>
          </p:txBody>
        </p:sp>
        <p:sp>
          <p:nvSpPr>
            <p:cNvPr id="15382" name="Line 22"/>
            <p:cNvSpPr>
              <a:spLocks noChangeShapeType="1"/>
            </p:cNvSpPr>
            <p:nvPr/>
          </p:nvSpPr>
          <p:spPr bwMode="auto">
            <a:xfrm>
              <a:off x="4224" y="3024"/>
              <a:ext cx="528"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15383" name="Line 23"/>
            <p:cNvSpPr>
              <a:spLocks noChangeShapeType="1"/>
            </p:cNvSpPr>
            <p:nvPr/>
          </p:nvSpPr>
          <p:spPr bwMode="auto">
            <a:xfrm flipH="1">
              <a:off x="4176" y="1968"/>
              <a:ext cx="48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15384" name="Text Box 24"/>
            <p:cNvSpPr txBox="1">
              <a:spLocks noChangeArrowheads="1"/>
            </p:cNvSpPr>
            <p:nvPr/>
          </p:nvSpPr>
          <p:spPr bwMode="auto">
            <a:xfrm>
              <a:off x="4608" y="2208"/>
              <a:ext cx="1056" cy="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1600">
                  <a:solidFill>
                    <a:schemeClr val="hlink"/>
                  </a:solidFill>
                  <a:latin typeface="Arial" charset="0"/>
                  <a:ea typeface="宋体" charset="0"/>
                  <a:cs typeface="宋体" charset="0"/>
                </a:defRPr>
              </a:lvl1pPr>
              <a:lvl2pPr marL="742950" indent="-285750" eaLnBrk="0" hangingPunct="0">
                <a:defRPr sz="1600">
                  <a:solidFill>
                    <a:schemeClr val="hlink"/>
                  </a:solidFill>
                  <a:latin typeface="Arial" charset="0"/>
                  <a:ea typeface="宋体" charset="0"/>
                </a:defRPr>
              </a:lvl2pPr>
              <a:lvl3pPr marL="1143000" indent="-228600" eaLnBrk="0" hangingPunct="0">
                <a:defRPr sz="1600">
                  <a:solidFill>
                    <a:schemeClr val="hlink"/>
                  </a:solidFill>
                  <a:latin typeface="Arial" charset="0"/>
                  <a:ea typeface="宋体" charset="0"/>
                </a:defRPr>
              </a:lvl3pPr>
              <a:lvl4pPr marL="1600200" indent="-228600" eaLnBrk="0" hangingPunct="0">
                <a:defRPr sz="1600">
                  <a:solidFill>
                    <a:schemeClr val="hlink"/>
                  </a:solidFill>
                  <a:latin typeface="Arial" charset="0"/>
                  <a:ea typeface="宋体" charset="0"/>
                </a:defRPr>
              </a:lvl4pPr>
              <a:lvl5pPr marL="2057400" indent="-228600" eaLnBrk="0" hangingPunct="0">
                <a:defRPr sz="1600">
                  <a:solidFill>
                    <a:schemeClr val="hlink"/>
                  </a:solidFill>
                  <a:latin typeface="Arial" charset="0"/>
                  <a:ea typeface="宋体" charset="0"/>
                </a:defRPr>
              </a:lvl5pPr>
              <a:lvl6pPr marL="2514600" indent="-228600" eaLnBrk="0" fontAlgn="base" hangingPunct="0">
                <a:spcBef>
                  <a:spcPct val="0"/>
                </a:spcBef>
                <a:spcAft>
                  <a:spcPct val="0"/>
                </a:spcAft>
                <a:defRPr sz="1600">
                  <a:solidFill>
                    <a:schemeClr val="hlink"/>
                  </a:solidFill>
                  <a:latin typeface="Arial" charset="0"/>
                  <a:ea typeface="宋体" charset="0"/>
                </a:defRPr>
              </a:lvl6pPr>
              <a:lvl7pPr marL="2971800" indent="-228600" eaLnBrk="0" fontAlgn="base" hangingPunct="0">
                <a:spcBef>
                  <a:spcPct val="0"/>
                </a:spcBef>
                <a:spcAft>
                  <a:spcPct val="0"/>
                </a:spcAft>
                <a:defRPr sz="1600">
                  <a:solidFill>
                    <a:schemeClr val="hlink"/>
                  </a:solidFill>
                  <a:latin typeface="Arial" charset="0"/>
                  <a:ea typeface="宋体" charset="0"/>
                </a:defRPr>
              </a:lvl7pPr>
              <a:lvl8pPr marL="3429000" indent="-228600" eaLnBrk="0" fontAlgn="base" hangingPunct="0">
                <a:spcBef>
                  <a:spcPct val="0"/>
                </a:spcBef>
                <a:spcAft>
                  <a:spcPct val="0"/>
                </a:spcAft>
                <a:defRPr sz="1600">
                  <a:solidFill>
                    <a:schemeClr val="hlink"/>
                  </a:solidFill>
                  <a:latin typeface="Arial" charset="0"/>
                  <a:ea typeface="宋体" charset="0"/>
                </a:defRPr>
              </a:lvl8pPr>
              <a:lvl9pPr marL="3886200" indent="-228600" eaLnBrk="0" fontAlgn="base" hangingPunct="0">
                <a:spcBef>
                  <a:spcPct val="0"/>
                </a:spcBef>
                <a:spcAft>
                  <a:spcPct val="0"/>
                </a:spcAft>
                <a:defRPr sz="1600">
                  <a:solidFill>
                    <a:schemeClr val="hlink"/>
                  </a:solidFill>
                  <a:latin typeface="Arial" charset="0"/>
                  <a:ea typeface="宋体" charset="0"/>
                </a:defRPr>
              </a:lvl9pPr>
            </a:lstStyle>
            <a:p>
              <a:pPr>
                <a:defRPr/>
              </a:pPr>
              <a:r>
                <a:rPr lang="en-US" sz="2000" b="1" smtClean="0">
                  <a:latin typeface="Helvetica" charset="0"/>
                </a:rPr>
                <a:t>Disk</a:t>
              </a:r>
              <a:r>
                <a:rPr lang="en-US" sz="2000" smtClean="0">
                  <a:solidFill>
                    <a:schemeClr val="accent1"/>
                  </a:solidFill>
                  <a:latin typeface="Helvetica" charset="0"/>
                </a:rPr>
                <a:t> </a:t>
              </a:r>
              <a:br>
                <a:rPr lang="en-US" sz="2000" smtClean="0">
                  <a:solidFill>
                    <a:schemeClr val="accent1"/>
                  </a:solidFill>
                  <a:latin typeface="Helvetica" charset="0"/>
                </a:rPr>
              </a:br>
              <a:r>
                <a:rPr lang="en-US" sz="1800" smtClean="0">
                  <a:solidFill>
                    <a:schemeClr val="tx1"/>
                  </a:solidFill>
                  <a:latin typeface="Helvetica" charset="0"/>
                </a:rPr>
                <a:t>(where </a:t>
              </a:r>
            </a:p>
            <a:p>
              <a:pPr>
                <a:lnSpc>
                  <a:spcPct val="85000"/>
                </a:lnSpc>
                <a:defRPr/>
              </a:pPr>
              <a:r>
                <a:rPr lang="en-US" sz="1800" smtClean="0">
                  <a:solidFill>
                    <a:schemeClr val="tx1"/>
                  </a:solidFill>
                  <a:latin typeface="Helvetica" charset="0"/>
                </a:rPr>
                <a:t>programs, </a:t>
              </a:r>
            </a:p>
            <a:p>
              <a:pPr>
                <a:lnSpc>
                  <a:spcPct val="85000"/>
                </a:lnSpc>
                <a:defRPr/>
              </a:pPr>
              <a:r>
                <a:rPr lang="en-US" sz="1800" smtClean="0">
                  <a:solidFill>
                    <a:schemeClr val="tx1"/>
                  </a:solidFill>
                  <a:latin typeface="Helvetica" charset="0"/>
                </a:rPr>
                <a:t>data </a:t>
              </a:r>
            </a:p>
            <a:p>
              <a:pPr>
                <a:lnSpc>
                  <a:spcPct val="85000"/>
                </a:lnSpc>
                <a:defRPr/>
              </a:pPr>
              <a:r>
                <a:rPr lang="en-US" sz="1800" smtClean="0">
                  <a:solidFill>
                    <a:schemeClr val="tx1"/>
                  </a:solidFill>
                  <a:latin typeface="Helvetica" charset="0"/>
                </a:rPr>
                <a:t>live when</a:t>
              </a:r>
            </a:p>
            <a:p>
              <a:pPr>
                <a:lnSpc>
                  <a:spcPct val="85000"/>
                </a:lnSpc>
                <a:defRPr/>
              </a:pPr>
              <a:r>
                <a:rPr lang="en-US" sz="1800" smtClean="0">
                  <a:solidFill>
                    <a:schemeClr val="tx1"/>
                  </a:solidFill>
                  <a:latin typeface="Helvetica" charset="0"/>
                </a:rPr>
                <a:t>not running)</a:t>
              </a:r>
            </a:p>
          </p:txBody>
        </p:sp>
        <p:sp>
          <p:nvSpPr>
            <p:cNvPr id="15385" name="Line 25"/>
            <p:cNvSpPr>
              <a:spLocks noChangeShapeType="1"/>
            </p:cNvSpPr>
            <p:nvPr/>
          </p:nvSpPr>
          <p:spPr bwMode="auto">
            <a:xfrm flipH="1" flipV="1">
              <a:off x="4224" y="2544"/>
              <a:ext cx="432" cy="19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sp>
          <p:nvSpPr>
            <p:cNvPr id="15386" name="Line 26"/>
            <p:cNvSpPr>
              <a:spLocks noChangeShapeType="1"/>
            </p:cNvSpPr>
            <p:nvPr/>
          </p:nvSpPr>
          <p:spPr bwMode="auto">
            <a:xfrm flipV="1">
              <a:off x="4224" y="2784"/>
              <a:ext cx="432"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Arial" charset="0"/>
                <a:ea typeface="宋体" charset="0"/>
                <a:cs typeface="宋体" charset="0"/>
              </a:endParaRPr>
            </a:p>
          </p:txBody>
        </p:sp>
      </p:grpSp>
    </p:spTree>
  </p:cSld>
  <p:clrMapOvr>
    <a:masterClrMapping/>
  </p:clrMapOvr>
  <p:transition spd="slow">
    <p:split orient="ver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1" name="Rectangle 3"/>
          <p:cNvSpPr>
            <a:spLocks noGrp="1" noChangeArrowheads="1"/>
          </p:cNvSpPr>
          <p:nvPr>
            <p:ph type="title"/>
          </p:nvPr>
        </p:nvSpPr>
        <p:spPr>
          <a:xfrm>
            <a:off x="696912" y="136236"/>
            <a:ext cx="7292975" cy="736600"/>
          </a:xfrm>
          <a:noFill/>
          <a:ln/>
        </p:spPr>
        <p:txBody>
          <a:bodyPr lIns="90488" tIns="44450" rIns="90488" bIns="44450"/>
          <a:lstStyle/>
          <a:p>
            <a:r>
              <a:rPr lang="en-US" altLang="ko-KR" dirty="0">
                <a:ea typeface="굴림" charset="-127"/>
                <a:cs typeface="굴림" charset="-127"/>
              </a:rPr>
              <a:t>Private Address Space per User</a:t>
            </a:r>
            <a:endParaRPr lang="en-US" altLang="ko-KR" sz="2000" i="1" dirty="0">
              <a:ea typeface="굴림" charset="-127"/>
              <a:cs typeface="굴림" charset="-127"/>
            </a:endParaRPr>
          </a:p>
        </p:txBody>
      </p:sp>
      <p:sp>
        <p:nvSpPr>
          <p:cNvPr id="50" name="Slide Number Placeholder 5"/>
          <p:cNvSpPr>
            <a:spLocks noGrp="1"/>
          </p:cNvSpPr>
          <p:nvPr>
            <p:ph type="sldNum" sz="quarter" idx="4294967295"/>
          </p:nvPr>
        </p:nvSpPr>
        <p:spPr>
          <a:xfrm>
            <a:off x="7162800" y="6477000"/>
            <a:ext cx="1905000" cy="292100"/>
          </a:xfrm>
          <a:prstGeom prst="rect">
            <a:avLst/>
          </a:prstGeom>
        </p:spPr>
        <p:txBody>
          <a:bodyPr/>
          <a:lstStyle/>
          <a:p>
            <a:fld id="{FB892453-03A2-454C-A9B7-50DA4B18F7D7}" type="slidenum">
              <a:rPr lang="en-US">
                <a:solidFill>
                  <a:prstClr val="black"/>
                </a:solidFill>
              </a:rPr>
              <a:pPr/>
              <a:t>120</a:t>
            </a:fld>
            <a:endParaRPr lang="en-US">
              <a:solidFill>
                <a:srgbClr val="FBBA03"/>
              </a:solidFill>
            </a:endParaRPr>
          </a:p>
        </p:txBody>
      </p:sp>
      <p:sp>
        <p:nvSpPr>
          <p:cNvPr id="1650710" name="Rectangle 22"/>
          <p:cNvSpPr>
            <a:spLocks noChangeArrowheads="1"/>
          </p:cNvSpPr>
          <p:nvPr/>
        </p:nvSpPr>
        <p:spPr bwMode="auto">
          <a:xfrm>
            <a:off x="533400" y="2057400"/>
            <a:ext cx="2209800" cy="643766"/>
          </a:xfrm>
          <a:prstGeom prst="rect">
            <a:avLst/>
          </a:prstGeom>
          <a:noFill/>
          <a:ln w="25400">
            <a:noFill/>
            <a:miter lim="800000"/>
            <a:headEnd/>
            <a:tailEnd/>
          </a:ln>
          <a:effectLst/>
        </p:spPr>
        <p:txBody>
          <a:bodyPr wrap="square" lIns="90488" tIns="44450" rIns="90488" bIns="44450">
            <a:prstTxWarp prst="textNoShape">
              <a:avLst/>
            </a:prstTxWarp>
            <a:spAutoFit/>
          </a:bodyPr>
          <a:lstStyle/>
          <a:p>
            <a:pPr algn="ctr">
              <a:spcBef>
                <a:spcPct val="0"/>
              </a:spcBef>
            </a:pPr>
            <a:r>
              <a:rPr lang="en-US" altLang="ko-KR" sz="1800" dirty="0">
                <a:solidFill>
                  <a:srgbClr val="000000"/>
                </a:solidFill>
                <a:latin typeface="Calibri"/>
                <a:ea typeface="굴림" charset="-127"/>
                <a:cs typeface="굴림" charset="-127"/>
              </a:rPr>
              <a:t>Virtual Address Space Pages for Job 1</a:t>
            </a:r>
          </a:p>
        </p:txBody>
      </p:sp>
      <p:sp>
        <p:nvSpPr>
          <p:cNvPr id="1650711" name="Rectangle 23"/>
          <p:cNvSpPr>
            <a:spLocks noChangeArrowheads="1"/>
          </p:cNvSpPr>
          <p:nvPr/>
        </p:nvSpPr>
        <p:spPr bwMode="auto">
          <a:xfrm>
            <a:off x="3200400" y="2057400"/>
            <a:ext cx="1200412" cy="643766"/>
          </a:xfrm>
          <a:prstGeom prst="rect">
            <a:avLst/>
          </a:prstGeom>
          <a:noFill/>
          <a:ln w="25400">
            <a:noFill/>
            <a:miter lim="800000"/>
            <a:headEnd/>
            <a:tailEnd/>
          </a:ln>
          <a:effectLst/>
        </p:spPr>
        <p:txBody>
          <a:bodyPr wrap="none" lIns="90488" tIns="44450" rIns="90488" bIns="44450">
            <a:prstTxWarp prst="textNoShape">
              <a:avLst/>
            </a:prstTxWarp>
            <a:spAutoFit/>
          </a:bodyPr>
          <a:lstStyle/>
          <a:p>
            <a:pPr algn="ctr">
              <a:spcBef>
                <a:spcPct val="0"/>
              </a:spcBef>
            </a:pPr>
            <a:r>
              <a:rPr lang="en-US" altLang="ko-KR" sz="1800" dirty="0">
                <a:solidFill>
                  <a:srgbClr val="000000"/>
                </a:solidFill>
                <a:latin typeface="Calibri"/>
                <a:ea typeface="굴림" charset="-127"/>
                <a:cs typeface="굴림" charset="-127"/>
              </a:rPr>
              <a:t>Page Table </a:t>
            </a:r>
          </a:p>
          <a:p>
            <a:pPr algn="ctr">
              <a:spcBef>
                <a:spcPct val="0"/>
              </a:spcBef>
            </a:pPr>
            <a:r>
              <a:rPr lang="en-US" altLang="ko-KR" sz="1800" dirty="0">
                <a:solidFill>
                  <a:srgbClr val="000000"/>
                </a:solidFill>
                <a:latin typeface="Calibri"/>
                <a:ea typeface="굴림" charset="-127"/>
                <a:cs typeface="굴림" charset="-127"/>
              </a:rPr>
              <a:t>for Job 1</a:t>
            </a:r>
          </a:p>
        </p:txBody>
      </p:sp>
      <p:sp>
        <p:nvSpPr>
          <p:cNvPr id="52" name="Rectangle 23"/>
          <p:cNvSpPr>
            <a:spLocks noChangeArrowheads="1"/>
          </p:cNvSpPr>
          <p:nvPr/>
        </p:nvSpPr>
        <p:spPr bwMode="auto">
          <a:xfrm>
            <a:off x="7509211" y="2209800"/>
            <a:ext cx="1634789" cy="1197764"/>
          </a:xfrm>
          <a:prstGeom prst="rect">
            <a:avLst/>
          </a:prstGeom>
          <a:noFill/>
          <a:ln w="25400">
            <a:noFill/>
            <a:miter lim="800000"/>
            <a:headEnd/>
            <a:tailEnd/>
          </a:ln>
          <a:effectLst/>
        </p:spPr>
        <p:txBody>
          <a:bodyPr wrap="square" lIns="90488" tIns="44450" rIns="90488" bIns="44450">
            <a:prstTxWarp prst="textNoShape">
              <a:avLst/>
            </a:prstTxWarp>
            <a:spAutoFit/>
          </a:bodyPr>
          <a:lstStyle/>
          <a:p>
            <a:pPr algn="ctr">
              <a:spcBef>
                <a:spcPct val="0"/>
              </a:spcBef>
            </a:pPr>
            <a:r>
              <a:rPr lang="en-US" altLang="ko-KR" sz="2400" dirty="0">
                <a:solidFill>
                  <a:srgbClr val="000000"/>
                </a:solidFill>
                <a:latin typeface="Calibri"/>
                <a:ea typeface="굴림" charset="-127"/>
                <a:cs typeface="굴림" charset="-127"/>
              </a:rPr>
              <a:t>Physical Memory</a:t>
            </a:r>
          </a:p>
          <a:p>
            <a:pPr algn="ctr">
              <a:spcBef>
                <a:spcPct val="0"/>
              </a:spcBef>
            </a:pPr>
            <a:r>
              <a:rPr lang="en-US" altLang="ko-KR" sz="2400" dirty="0">
                <a:solidFill>
                  <a:srgbClr val="000000"/>
                </a:solidFill>
                <a:latin typeface="Calibri"/>
                <a:ea typeface="굴림" charset="-127"/>
                <a:cs typeface="굴림" charset="-127"/>
              </a:rPr>
              <a:t>Pages</a:t>
            </a:r>
          </a:p>
        </p:txBody>
      </p:sp>
      <p:grpSp>
        <p:nvGrpSpPr>
          <p:cNvPr id="5" name="Group 4"/>
          <p:cNvGrpSpPr/>
          <p:nvPr/>
        </p:nvGrpSpPr>
        <p:grpSpPr>
          <a:xfrm>
            <a:off x="1066800" y="1066800"/>
            <a:ext cx="1219200" cy="914400"/>
            <a:chOff x="1066800" y="3124200"/>
            <a:chExt cx="1219200" cy="914400"/>
          </a:xfrm>
          <a:solidFill>
            <a:schemeClr val="accent5">
              <a:lumMod val="60000"/>
              <a:lumOff val="40000"/>
            </a:schemeClr>
          </a:solidFill>
        </p:grpSpPr>
        <p:sp>
          <p:nvSpPr>
            <p:cNvPr id="4" name="Rectangle 3"/>
            <p:cNvSpPr/>
            <p:nvPr/>
          </p:nvSpPr>
          <p:spPr>
            <a:xfrm>
              <a:off x="1066800" y="31242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55" name="Rectangle 54"/>
            <p:cNvSpPr/>
            <p:nvPr/>
          </p:nvSpPr>
          <p:spPr>
            <a:xfrm>
              <a:off x="1066800" y="33528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56" name="Rectangle 55"/>
            <p:cNvSpPr/>
            <p:nvPr/>
          </p:nvSpPr>
          <p:spPr>
            <a:xfrm>
              <a:off x="1066800" y="35814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57" name="Rectangle 56"/>
            <p:cNvSpPr/>
            <p:nvPr/>
          </p:nvSpPr>
          <p:spPr>
            <a:xfrm>
              <a:off x="1066800" y="38100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grpSp>
      <p:grpSp>
        <p:nvGrpSpPr>
          <p:cNvPr id="58" name="Group 57"/>
          <p:cNvGrpSpPr/>
          <p:nvPr/>
        </p:nvGrpSpPr>
        <p:grpSpPr>
          <a:xfrm>
            <a:off x="2971800" y="1066800"/>
            <a:ext cx="304800" cy="914400"/>
            <a:chOff x="1066800" y="3124200"/>
            <a:chExt cx="1219200" cy="914400"/>
          </a:xfrm>
        </p:grpSpPr>
        <p:sp>
          <p:nvSpPr>
            <p:cNvPr id="59" name="Rectangle 58"/>
            <p:cNvSpPr/>
            <p:nvPr/>
          </p:nvSpPr>
          <p:spPr>
            <a:xfrm>
              <a:off x="1066800" y="3124200"/>
              <a:ext cx="1219200" cy="228600"/>
            </a:xfrm>
            <a:prstGeom prst="rect">
              <a:avLst/>
            </a:prstGeom>
            <a:solidFill>
              <a:schemeClr val="bg1"/>
            </a:solid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60" name="Rectangle 59"/>
            <p:cNvSpPr/>
            <p:nvPr/>
          </p:nvSpPr>
          <p:spPr>
            <a:xfrm>
              <a:off x="1066800" y="3352800"/>
              <a:ext cx="1219200" cy="228600"/>
            </a:xfrm>
            <a:prstGeom prst="rect">
              <a:avLst/>
            </a:prstGeom>
            <a:solidFill>
              <a:schemeClr val="bg1"/>
            </a:solid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61" name="Rectangle 60"/>
            <p:cNvSpPr/>
            <p:nvPr/>
          </p:nvSpPr>
          <p:spPr>
            <a:xfrm>
              <a:off x="1066800" y="3581400"/>
              <a:ext cx="1219200" cy="228600"/>
            </a:xfrm>
            <a:prstGeom prst="rect">
              <a:avLst/>
            </a:prstGeom>
            <a:solidFill>
              <a:schemeClr val="bg1"/>
            </a:solid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62" name="Rectangle 61"/>
            <p:cNvSpPr/>
            <p:nvPr/>
          </p:nvSpPr>
          <p:spPr>
            <a:xfrm>
              <a:off x="1066800" y="3810000"/>
              <a:ext cx="1219200" cy="228600"/>
            </a:xfrm>
            <a:prstGeom prst="rect">
              <a:avLst/>
            </a:prstGeom>
            <a:solidFill>
              <a:schemeClr val="bg1"/>
            </a:solid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grpSp>
      <p:grpSp>
        <p:nvGrpSpPr>
          <p:cNvPr id="63" name="Group 62"/>
          <p:cNvGrpSpPr/>
          <p:nvPr/>
        </p:nvGrpSpPr>
        <p:grpSpPr>
          <a:xfrm>
            <a:off x="3276600" y="1066800"/>
            <a:ext cx="1219200" cy="914400"/>
            <a:chOff x="1066800" y="3124200"/>
            <a:chExt cx="1219200" cy="914400"/>
          </a:xfrm>
          <a:solidFill>
            <a:srgbClr val="BFF944"/>
          </a:solidFill>
        </p:grpSpPr>
        <p:sp>
          <p:nvSpPr>
            <p:cNvPr id="64" name="Rectangle 63"/>
            <p:cNvSpPr/>
            <p:nvPr/>
          </p:nvSpPr>
          <p:spPr>
            <a:xfrm>
              <a:off x="1066800" y="31242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65" name="Rectangle 64"/>
            <p:cNvSpPr/>
            <p:nvPr/>
          </p:nvSpPr>
          <p:spPr>
            <a:xfrm>
              <a:off x="1066800" y="33528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66" name="Rectangle 65"/>
            <p:cNvSpPr/>
            <p:nvPr/>
          </p:nvSpPr>
          <p:spPr>
            <a:xfrm>
              <a:off x="1066800" y="35814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67" name="Rectangle 66"/>
            <p:cNvSpPr/>
            <p:nvPr/>
          </p:nvSpPr>
          <p:spPr>
            <a:xfrm>
              <a:off x="1066800" y="38100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grpSp>
      <p:sp>
        <p:nvSpPr>
          <p:cNvPr id="1650714" name="Line 26"/>
          <p:cNvSpPr>
            <a:spLocks noChangeShapeType="1"/>
          </p:cNvSpPr>
          <p:nvPr/>
        </p:nvSpPr>
        <p:spPr bwMode="auto">
          <a:xfrm>
            <a:off x="4343401" y="1143000"/>
            <a:ext cx="2133600" cy="3810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650713" name="Line 25"/>
          <p:cNvSpPr>
            <a:spLocks noChangeShapeType="1"/>
          </p:cNvSpPr>
          <p:nvPr/>
        </p:nvSpPr>
        <p:spPr bwMode="auto">
          <a:xfrm flipV="1">
            <a:off x="4343400" y="1054100"/>
            <a:ext cx="2130425" cy="3937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650712" name="Line 24"/>
          <p:cNvSpPr>
            <a:spLocks noChangeShapeType="1"/>
          </p:cNvSpPr>
          <p:nvPr/>
        </p:nvSpPr>
        <p:spPr bwMode="auto">
          <a:xfrm>
            <a:off x="4343400" y="1600200"/>
            <a:ext cx="2133600" cy="12954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650715" name="Line 27"/>
          <p:cNvSpPr>
            <a:spLocks noChangeShapeType="1"/>
          </p:cNvSpPr>
          <p:nvPr/>
        </p:nvSpPr>
        <p:spPr bwMode="auto">
          <a:xfrm>
            <a:off x="4343400" y="1905000"/>
            <a:ext cx="2133600" cy="3048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69" name="Rectangle 68"/>
          <p:cNvSpPr/>
          <p:nvPr/>
        </p:nvSpPr>
        <p:spPr>
          <a:xfrm>
            <a:off x="6477000" y="838200"/>
            <a:ext cx="1219200" cy="228600"/>
          </a:xfrm>
          <a:prstGeom prst="rect">
            <a:avLst/>
          </a:prstGeom>
          <a:solidFill>
            <a:srgbClr val="BFF944"/>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73" name="Rectangle 72"/>
          <p:cNvSpPr/>
          <p:nvPr/>
        </p:nvSpPr>
        <p:spPr>
          <a:xfrm>
            <a:off x="6477000" y="10668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74" name="Rectangle 73"/>
          <p:cNvSpPr/>
          <p:nvPr/>
        </p:nvSpPr>
        <p:spPr>
          <a:xfrm>
            <a:off x="6477000" y="1295400"/>
            <a:ext cx="1219200" cy="228600"/>
          </a:xfrm>
          <a:prstGeom prst="rect">
            <a:avLst/>
          </a:prstGeom>
          <a:solidFill>
            <a:srgbClr val="BFF944"/>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75" name="Rectangle 74"/>
          <p:cNvSpPr/>
          <p:nvPr/>
        </p:nvSpPr>
        <p:spPr>
          <a:xfrm>
            <a:off x="6477000" y="15240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76" name="Rectangle 75"/>
          <p:cNvSpPr/>
          <p:nvPr/>
        </p:nvSpPr>
        <p:spPr>
          <a:xfrm>
            <a:off x="6477000" y="1752600"/>
            <a:ext cx="1219200" cy="228600"/>
          </a:xfrm>
          <a:prstGeom prst="rect">
            <a:avLst/>
          </a:prstGeom>
          <a:solidFill>
            <a:srgbClr val="FFEF85"/>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77" name="Rectangle 76"/>
          <p:cNvSpPr/>
          <p:nvPr/>
        </p:nvSpPr>
        <p:spPr>
          <a:xfrm>
            <a:off x="6477000" y="1981200"/>
            <a:ext cx="1219200" cy="228600"/>
          </a:xfrm>
          <a:prstGeom prst="rect">
            <a:avLst/>
          </a:prstGeom>
          <a:solidFill>
            <a:srgbClr val="BFF944"/>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sp>
        <p:nvSpPr>
          <p:cNvPr id="78" name="Rectangle 77"/>
          <p:cNvSpPr/>
          <p:nvPr/>
        </p:nvSpPr>
        <p:spPr>
          <a:xfrm>
            <a:off x="6477000" y="2209800"/>
            <a:ext cx="1219200" cy="228600"/>
          </a:xfrm>
          <a:prstGeom prst="rect">
            <a:avLst/>
          </a:prstGeom>
          <a:solidFill>
            <a:srgbClr val="FFEF85"/>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sp>
        <p:nvSpPr>
          <p:cNvPr id="79" name="Rectangle 78"/>
          <p:cNvSpPr/>
          <p:nvPr/>
        </p:nvSpPr>
        <p:spPr>
          <a:xfrm>
            <a:off x="6477000" y="2438400"/>
            <a:ext cx="1219200" cy="228600"/>
          </a:xfrm>
          <a:prstGeom prst="rect">
            <a:avLst/>
          </a:prstGeom>
          <a:solidFill>
            <a:srgbClr val="FDB9FE"/>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sp>
        <p:nvSpPr>
          <p:cNvPr id="80" name="Rectangle 79"/>
          <p:cNvSpPr/>
          <p:nvPr/>
        </p:nvSpPr>
        <p:spPr>
          <a:xfrm>
            <a:off x="6477000" y="2667000"/>
            <a:ext cx="1219200" cy="228600"/>
          </a:xfrm>
          <a:prstGeom prst="rect">
            <a:avLst/>
          </a:prstGeom>
          <a:solidFill>
            <a:srgbClr val="BFF944"/>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81" name="Rectangle 80"/>
          <p:cNvSpPr/>
          <p:nvPr/>
        </p:nvSpPr>
        <p:spPr>
          <a:xfrm>
            <a:off x="6477000" y="28956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82" name="Rectangle 81"/>
          <p:cNvSpPr/>
          <p:nvPr/>
        </p:nvSpPr>
        <p:spPr>
          <a:xfrm>
            <a:off x="6477000" y="31242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43" name="Rectangle 42"/>
          <p:cNvSpPr/>
          <p:nvPr/>
        </p:nvSpPr>
        <p:spPr>
          <a:xfrm>
            <a:off x="6477000" y="3352800"/>
            <a:ext cx="1219200" cy="228600"/>
          </a:xfrm>
          <a:prstGeom prst="rect">
            <a:avLst/>
          </a:prstGeom>
          <a:solidFill>
            <a:srgbClr val="FFEF85"/>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44" name="Rectangle 43"/>
          <p:cNvSpPr/>
          <p:nvPr/>
        </p:nvSpPr>
        <p:spPr>
          <a:xfrm>
            <a:off x="6477000" y="3581400"/>
            <a:ext cx="1219200" cy="228600"/>
          </a:xfrm>
          <a:prstGeom prst="rect">
            <a:avLst/>
          </a:prstGeom>
          <a:solidFill>
            <a:srgbClr val="FDB9FE"/>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45" name="Rectangle 44"/>
          <p:cNvSpPr/>
          <p:nvPr/>
        </p:nvSpPr>
        <p:spPr>
          <a:xfrm>
            <a:off x="6477000" y="44958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46" name="Rectangle 45"/>
          <p:cNvSpPr/>
          <p:nvPr/>
        </p:nvSpPr>
        <p:spPr>
          <a:xfrm>
            <a:off x="6477000" y="40386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47" name="Rectangle 46"/>
          <p:cNvSpPr/>
          <p:nvPr/>
        </p:nvSpPr>
        <p:spPr>
          <a:xfrm>
            <a:off x="6477000" y="4267200"/>
            <a:ext cx="1219200" cy="228600"/>
          </a:xfrm>
          <a:prstGeom prst="rect">
            <a:avLst/>
          </a:prstGeom>
          <a:solidFill>
            <a:srgbClr val="FDB9FE"/>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48" name="Rectangle 47"/>
          <p:cNvSpPr/>
          <p:nvPr/>
        </p:nvSpPr>
        <p:spPr>
          <a:xfrm>
            <a:off x="6477000" y="3810000"/>
            <a:ext cx="1219200" cy="228600"/>
          </a:xfrm>
          <a:prstGeom prst="rect">
            <a:avLst/>
          </a:prstGeom>
          <a:solidFill>
            <a:srgbClr val="FFEF85"/>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51" name="Rectangle 50"/>
          <p:cNvSpPr/>
          <p:nvPr/>
        </p:nvSpPr>
        <p:spPr>
          <a:xfrm>
            <a:off x="6477000" y="4724400"/>
            <a:ext cx="1219200" cy="228600"/>
          </a:xfrm>
          <a:prstGeom prst="rect">
            <a:avLst/>
          </a:prstGeom>
          <a:solidFill>
            <a:srgbClr val="FDB9FE"/>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54" name="Rectangle 53"/>
          <p:cNvSpPr/>
          <p:nvPr/>
        </p:nvSpPr>
        <p:spPr>
          <a:xfrm>
            <a:off x="6477000" y="49530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68" name="Rectangle 67"/>
          <p:cNvSpPr/>
          <p:nvPr/>
        </p:nvSpPr>
        <p:spPr>
          <a:xfrm>
            <a:off x="6477000" y="5181600"/>
            <a:ext cx="1219200" cy="228600"/>
          </a:xfrm>
          <a:prstGeom prst="rect">
            <a:avLst/>
          </a:prstGeom>
          <a:solidFill>
            <a:srgbClr val="DE7B78"/>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70" name="Rectangle 69"/>
          <p:cNvSpPr/>
          <p:nvPr/>
        </p:nvSpPr>
        <p:spPr>
          <a:xfrm>
            <a:off x="6477000" y="5410200"/>
            <a:ext cx="1219200" cy="228600"/>
          </a:xfrm>
          <a:prstGeom prst="rect">
            <a:avLst/>
          </a:prstGeom>
          <a:solidFill>
            <a:srgbClr val="DE7B78"/>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Operating</a:t>
            </a:r>
          </a:p>
        </p:txBody>
      </p:sp>
      <p:sp>
        <p:nvSpPr>
          <p:cNvPr id="71" name="Rectangle 70"/>
          <p:cNvSpPr/>
          <p:nvPr/>
        </p:nvSpPr>
        <p:spPr>
          <a:xfrm>
            <a:off x="6477000" y="5638800"/>
            <a:ext cx="1219200" cy="228600"/>
          </a:xfrm>
          <a:prstGeom prst="rect">
            <a:avLst/>
          </a:prstGeom>
          <a:solidFill>
            <a:srgbClr val="DE7B78"/>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System</a:t>
            </a:r>
          </a:p>
        </p:txBody>
      </p:sp>
      <p:sp>
        <p:nvSpPr>
          <p:cNvPr id="72" name="Rectangle 71"/>
          <p:cNvSpPr/>
          <p:nvPr/>
        </p:nvSpPr>
        <p:spPr>
          <a:xfrm>
            <a:off x="6477000" y="5867400"/>
            <a:ext cx="1219200" cy="228600"/>
          </a:xfrm>
          <a:prstGeom prst="rect">
            <a:avLst/>
          </a:prstGeom>
          <a:solidFill>
            <a:srgbClr val="DE7B78"/>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Pages</a:t>
            </a:r>
          </a:p>
        </p:txBody>
      </p:sp>
      <p:sp>
        <p:nvSpPr>
          <p:cNvPr id="84" name="Rectangle 22"/>
          <p:cNvSpPr>
            <a:spLocks noChangeArrowheads="1"/>
          </p:cNvSpPr>
          <p:nvPr/>
        </p:nvSpPr>
        <p:spPr bwMode="auto">
          <a:xfrm>
            <a:off x="609600" y="3810000"/>
            <a:ext cx="2209800" cy="643766"/>
          </a:xfrm>
          <a:prstGeom prst="rect">
            <a:avLst/>
          </a:prstGeom>
          <a:noFill/>
          <a:ln w="25400">
            <a:noFill/>
            <a:miter lim="800000"/>
            <a:headEnd/>
            <a:tailEnd/>
          </a:ln>
          <a:effectLst/>
        </p:spPr>
        <p:txBody>
          <a:bodyPr wrap="square" lIns="90488" tIns="44450" rIns="90488" bIns="44450">
            <a:prstTxWarp prst="textNoShape">
              <a:avLst/>
            </a:prstTxWarp>
            <a:spAutoFit/>
          </a:bodyPr>
          <a:lstStyle/>
          <a:p>
            <a:pPr algn="ctr">
              <a:spcBef>
                <a:spcPct val="0"/>
              </a:spcBef>
            </a:pPr>
            <a:r>
              <a:rPr lang="en-US" altLang="ko-KR" sz="1800" dirty="0">
                <a:solidFill>
                  <a:srgbClr val="000000"/>
                </a:solidFill>
                <a:latin typeface="Calibri"/>
                <a:ea typeface="굴림" charset="-127"/>
                <a:cs typeface="굴림" charset="-127"/>
              </a:rPr>
              <a:t>Virtual Address Space Pages for Job 2</a:t>
            </a:r>
          </a:p>
        </p:txBody>
      </p:sp>
      <p:sp>
        <p:nvSpPr>
          <p:cNvPr id="85" name="Rectangle 23"/>
          <p:cNvSpPr>
            <a:spLocks noChangeArrowheads="1"/>
          </p:cNvSpPr>
          <p:nvPr/>
        </p:nvSpPr>
        <p:spPr bwMode="auto">
          <a:xfrm>
            <a:off x="3276600" y="3810000"/>
            <a:ext cx="1200412" cy="643766"/>
          </a:xfrm>
          <a:prstGeom prst="rect">
            <a:avLst/>
          </a:prstGeom>
          <a:noFill/>
          <a:ln w="25400">
            <a:noFill/>
            <a:miter lim="800000"/>
            <a:headEnd/>
            <a:tailEnd/>
          </a:ln>
          <a:effectLst/>
        </p:spPr>
        <p:txBody>
          <a:bodyPr wrap="none" lIns="90488" tIns="44450" rIns="90488" bIns="44450">
            <a:prstTxWarp prst="textNoShape">
              <a:avLst/>
            </a:prstTxWarp>
            <a:spAutoFit/>
          </a:bodyPr>
          <a:lstStyle/>
          <a:p>
            <a:pPr algn="ctr">
              <a:spcBef>
                <a:spcPct val="0"/>
              </a:spcBef>
            </a:pPr>
            <a:r>
              <a:rPr lang="en-US" altLang="ko-KR" sz="1800" dirty="0">
                <a:solidFill>
                  <a:srgbClr val="000000"/>
                </a:solidFill>
                <a:latin typeface="Calibri"/>
                <a:ea typeface="굴림" charset="-127"/>
                <a:cs typeface="굴림" charset="-127"/>
              </a:rPr>
              <a:t>Page Table </a:t>
            </a:r>
          </a:p>
          <a:p>
            <a:pPr algn="ctr">
              <a:spcBef>
                <a:spcPct val="0"/>
              </a:spcBef>
            </a:pPr>
            <a:r>
              <a:rPr lang="en-US" altLang="ko-KR" sz="1800" dirty="0">
                <a:solidFill>
                  <a:srgbClr val="000000"/>
                </a:solidFill>
                <a:latin typeface="Calibri"/>
                <a:ea typeface="굴림" charset="-127"/>
                <a:cs typeface="굴림" charset="-127"/>
              </a:rPr>
              <a:t>for Job 2</a:t>
            </a:r>
          </a:p>
        </p:txBody>
      </p:sp>
      <p:grpSp>
        <p:nvGrpSpPr>
          <p:cNvPr id="86" name="Group 85"/>
          <p:cNvGrpSpPr/>
          <p:nvPr/>
        </p:nvGrpSpPr>
        <p:grpSpPr>
          <a:xfrm>
            <a:off x="1143000" y="2819400"/>
            <a:ext cx="1219200" cy="914400"/>
            <a:chOff x="1066800" y="3124200"/>
            <a:chExt cx="1219200" cy="914400"/>
          </a:xfrm>
          <a:solidFill>
            <a:srgbClr val="FFEF85"/>
          </a:solidFill>
        </p:grpSpPr>
        <p:sp>
          <p:nvSpPr>
            <p:cNvPr id="87" name="Rectangle 86"/>
            <p:cNvSpPr/>
            <p:nvPr/>
          </p:nvSpPr>
          <p:spPr>
            <a:xfrm>
              <a:off x="1066800" y="31242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88" name="Rectangle 87"/>
            <p:cNvSpPr/>
            <p:nvPr/>
          </p:nvSpPr>
          <p:spPr>
            <a:xfrm>
              <a:off x="1066800" y="33528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89" name="Rectangle 88"/>
            <p:cNvSpPr/>
            <p:nvPr/>
          </p:nvSpPr>
          <p:spPr>
            <a:xfrm>
              <a:off x="1066800" y="35814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90" name="Rectangle 89"/>
            <p:cNvSpPr/>
            <p:nvPr/>
          </p:nvSpPr>
          <p:spPr>
            <a:xfrm>
              <a:off x="1066800" y="38100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grpSp>
      <p:grpSp>
        <p:nvGrpSpPr>
          <p:cNvPr id="91" name="Group 90"/>
          <p:cNvGrpSpPr/>
          <p:nvPr/>
        </p:nvGrpSpPr>
        <p:grpSpPr>
          <a:xfrm>
            <a:off x="3048000" y="2819400"/>
            <a:ext cx="304800" cy="914400"/>
            <a:chOff x="1066800" y="3124200"/>
            <a:chExt cx="1219200" cy="914400"/>
          </a:xfrm>
          <a:noFill/>
        </p:grpSpPr>
        <p:sp>
          <p:nvSpPr>
            <p:cNvPr id="92" name="Rectangle 91"/>
            <p:cNvSpPr/>
            <p:nvPr/>
          </p:nvSpPr>
          <p:spPr>
            <a:xfrm>
              <a:off x="1066800" y="3124200"/>
              <a:ext cx="1219200" cy="228600"/>
            </a:xfrm>
            <a:prstGeom prst="rect">
              <a:avLst/>
            </a:prstGeom>
            <a:grp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93" name="Rectangle 92"/>
            <p:cNvSpPr/>
            <p:nvPr/>
          </p:nvSpPr>
          <p:spPr>
            <a:xfrm>
              <a:off x="1066800" y="3352800"/>
              <a:ext cx="1219200" cy="228600"/>
            </a:xfrm>
            <a:prstGeom prst="rect">
              <a:avLst/>
            </a:prstGeom>
            <a:grp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94" name="Rectangle 93"/>
            <p:cNvSpPr/>
            <p:nvPr/>
          </p:nvSpPr>
          <p:spPr>
            <a:xfrm>
              <a:off x="1066800" y="3581400"/>
              <a:ext cx="1219200" cy="228600"/>
            </a:xfrm>
            <a:prstGeom prst="rect">
              <a:avLst/>
            </a:prstGeom>
            <a:grp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95" name="Rectangle 94"/>
            <p:cNvSpPr/>
            <p:nvPr/>
          </p:nvSpPr>
          <p:spPr>
            <a:xfrm>
              <a:off x="1066800" y="3810000"/>
              <a:ext cx="1219200" cy="228600"/>
            </a:xfrm>
            <a:prstGeom prst="rect">
              <a:avLst/>
            </a:prstGeom>
            <a:grp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grpSp>
      <p:grpSp>
        <p:nvGrpSpPr>
          <p:cNvPr id="96" name="Group 95"/>
          <p:cNvGrpSpPr/>
          <p:nvPr/>
        </p:nvGrpSpPr>
        <p:grpSpPr>
          <a:xfrm>
            <a:off x="3352800" y="2819400"/>
            <a:ext cx="1219200" cy="914400"/>
            <a:chOff x="1066800" y="3124200"/>
            <a:chExt cx="1219200" cy="914400"/>
          </a:xfrm>
          <a:solidFill>
            <a:srgbClr val="FFEF85"/>
          </a:solidFill>
        </p:grpSpPr>
        <p:sp>
          <p:nvSpPr>
            <p:cNvPr id="97" name="Rectangle 96"/>
            <p:cNvSpPr/>
            <p:nvPr/>
          </p:nvSpPr>
          <p:spPr>
            <a:xfrm>
              <a:off x="1066800" y="31242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98" name="Rectangle 97"/>
            <p:cNvSpPr/>
            <p:nvPr/>
          </p:nvSpPr>
          <p:spPr>
            <a:xfrm>
              <a:off x="1066800" y="33528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99" name="Rectangle 98"/>
            <p:cNvSpPr/>
            <p:nvPr/>
          </p:nvSpPr>
          <p:spPr>
            <a:xfrm>
              <a:off x="1066800" y="35814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100" name="Rectangle 99"/>
            <p:cNvSpPr/>
            <p:nvPr/>
          </p:nvSpPr>
          <p:spPr>
            <a:xfrm>
              <a:off x="1066800" y="38100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grpSp>
      <p:sp>
        <p:nvSpPr>
          <p:cNvPr id="101" name="Line 27"/>
          <p:cNvSpPr>
            <a:spLocks noChangeShapeType="1"/>
          </p:cNvSpPr>
          <p:nvPr/>
        </p:nvSpPr>
        <p:spPr bwMode="auto">
          <a:xfrm flipV="1">
            <a:off x="4495800" y="2438400"/>
            <a:ext cx="1981200" cy="12192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02" name="Line 27"/>
          <p:cNvSpPr>
            <a:spLocks noChangeShapeType="1"/>
          </p:cNvSpPr>
          <p:nvPr/>
        </p:nvSpPr>
        <p:spPr bwMode="auto">
          <a:xfrm>
            <a:off x="4495800" y="2971800"/>
            <a:ext cx="1981200" cy="6096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03" name="Line 27"/>
          <p:cNvSpPr>
            <a:spLocks noChangeShapeType="1"/>
          </p:cNvSpPr>
          <p:nvPr/>
        </p:nvSpPr>
        <p:spPr bwMode="auto">
          <a:xfrm flipV="1">
            <a:off x="4495800" y="1981200"/>
            <a:ext cx="1981200" cy="12192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04" name="Line 27"/>
          <p:cNvSpPr>
            <a:spLocks noChangeShapeType="1"/>
          </p:cNvSpPr>
          <p:nvPr/>
        </p:nvSpPr>
        <p:spPr bwMode="auto">
          <a:xfrm>
            <a:off x="4495800" y="3352800"/>
            <a:ext cx="1981200" cy="6858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05" name="Rectangle 22"/>
          <p:cNvSpPr>
            <a:spLocks noChangeArrowheads="1"/>
          </p:cNvSpPr>
          <p:nvPr/>
        </p:nvSpPr>
        <p:spPr bwMode="auto">
          <a:xfrm>
            <a:off x="762000" y="5562600"/>
            <a:ext cx="2209800" cy="643766"/>
          </a:xfrm>
          <a:prstGeom prst="rect">
            <a:avLst/>
          </a:prstGeom>
          <a:noFill/>
          <a:ln w="25400">
            <a:noFill/>
            <a:miter lim="800000"/>
            <a:headEnd/>
            <a:tailEnd/>
          </a:ln>
          <a:effectLst/>
        </p:spPr>
        <p:txBody>
          <a:bodyPr wrap="square" lIns="90488" tIns="44450" rIns="90488" bIns="44450">
            <a:prstTxWarp prst="textNoShape">
              <a:avLst/>
            </a:prstTxWarp>
            <a:spAutoFit/>
          </a:bodyPr>
          <a:lstStyle/>
          <a:p>
            <a:pPr algn="ctr">
              <a:spcBef>
                <a:spcPct val="0"/>
              </a:spcBef>
            </a:pPr>
            <a:r>
              <a:rPr lang="en-US" altLang="ko-KR" sz="1800" dirty="0">
                <a:solidFill>
                  <a:srgbClr val="000000"/>
                </a:solidFill>
                <a:latin typeface="Calibri"/>
                <a:ea typeface="굴림" charset="-127"/>
                <a:cs typeface="굴림" charset="-127"/>
              </a:rPr>
              <a:t>Virtual Address Space Pages for Job 3</a:t>
            </a:r>
          </a:p>
        </p:txBody>
      </p:sp>
      <p:sp>
        <p:nvSpPr>
          <p:cNvPr id="106" name="Rectangle 23"/>
          <p:cNvSpPr>
            <a:spLocks noChangeArrowheads="1"/>
          </p:cNvSpPr>
          <p:nvPr/>
        </p:nvSpPr>
        <p:spPr bwMode="auto">
          <a:xfrm>
            <a:off x="3429000" y="5562600"/>
            <a:ext cx="1200412" cy="643766"/>
          </a:xfrm>
          <a:prstGeom prst="rect">
            <a:avLst/>
          </a:prstGeom>
          <a:noFill/>
          <a:ln w="25400">
            <a:noFill/>
            <a:miter lim="800000"/>
            <a:headEnd/>
            <a:tailEnd/>
          </a:ln>
          <a:effectLst/>
        </p:spPr>
        <p:txBody>
          <a:bodyPr wrap="none" lIns="90488" tIns="44450" rIns="90488" bIns="44450">
            <a:prstTxWarp prst="textNoShape">
              <a:avLst/>
            </a:prstTxWarp>
            <a:spAutoFit/>
          </a:bodyPr>
          <a:lstStyle/>
          <a:p>
            <a:pPr algn="ctr">
              <a:spcBef>
                <a:spcPct val="0"/>
              </a:spcBef>
            </a:pPr>
            <a:r>
              <a:rPr lang="en-US" altLang="ko-KR" sz="1800" dirty="0">
                <a:solidFill>
                  <a:srgbClr val="000000"/>
                </a:solidFill>
                <a:latin typeface="Calibri"/>
                <a:ea typeface="굴림" charset="-127"/>
                <a:cs typeface="굴림" charset="-127"/>
              </a:rPr>
              <a:t>Page Table </a:t>
            </a:r>
          </a:p>
          <a:p>
            <a:pPr algn="ctr">
              <a:spcBef>
                <a:spcPct val="0"/>
              </a:spcBef>
            </a:pPr>
            <a:r>
              <a:rPr lang="en-US" altLang="ko-KR" sz="1800" dirty="0">
                <a:solidFill>
                  <a:srgbClr val="000000"/>
                </a:solidFill>
                <a:latin typeface="Calibri"/>
                <a:ea typeface="굴림" charset="-127"/>
                <a:cs typeface="굴림" charset="-127"/>
              </a:rPr>
              <a:t>for Job 3</a:t>
            </a:r>
          </a:p>
        </p:txBody>
      </p:sp>
      <p:grpSp>
        <p:nvGrpSpPr>
          <p:cNvPr id="107" name="Group 106"/>
          <p:cNvGrpSpPr/>
          <p:nvPr/>
        </p:nvGrpSpPr>
        <p:grpSpPr>
          <a:xfrm>
            <a:off x="1295400" y="4572000"/>
            <a:ext cx="1219200" cy="914400"/>
            <a:chOff x="1066800" y="3124200"/>
            <a:chExt cx="1219200" cy="914400"/>
          </a:xfrm>
          <a:solidFill>
            <a:srgbClr val="FDB9FE"/>
          </a:solidFill>
        </p:grpSpPr>
        <p:sp>
          <p:nvSpPr>
            <p:cNvPr id="108" name="Rectangle 107"/>
            <p:cNvSpPr/>
            <p:nvPr/>
          </p:nvSpPr>
          <p:spPr>
            <a:xfrm>
              <a:off x="1066800" y="31242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109" name="Rectangle 108"/>
            <p:cNvSpPr/>
            <p:nvPr/>
          </p:nvSpPr>
          <p:spPr>
            <a:xfrm>
              <a:off x="1066800" y="33528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110" name="Rectangle 109"/>
            <p:cNvSpPr/>
            <p:nvPr/>
          </p:nvSpPr>
          <p:spPr>
            <a:xfrm>
              <a:off x="1066800" y="35814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111" name="Rectangle 110"/>
            <p:cNvSpPr/>
            <p:nvPr/>
          </p:nvSpPr>
          <p:spPr>
            <a:xfrm>
              <a:off x="1066800" y="38100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grpSp>
      <p:grpSp>
        <p:nvGrpSpPr>
          <p:cNvPr id="112" name="Group 111"/>
          <p:cNvGrpSpPr/>
          <p:nvPr/>
        </p:nvGrpSpPr>
        <p:grpSpPr>
          <a:xfrm>
            <a:off x="3200400" y="4572000"/>
            <a:ext cx="304800" cy="914400"/>
            <a:chOff x="1066800" y="3124200"/>
            <a:chExt cx="1219200" cy="914400"/>
          </a:xfrm>
          <a:noFill/>
        </p:grpSpPr>
        <p:sp>
          <p:nvSpPr>
            <p:cNvPr id="113" name="Rectangle 112"/>
            <p:cNvSpPr/>
            <p:nvPr/>
          </p:nvSpPr>
          <p:spPr>
            <a:xfrm>
              <a:off x="1066800" y="3124200"/>
              <a:ext cx="1219200" cy="228600"/>
            </a:xfrm>
            <a:prstGeom prst="rect">
              <a:avLst/>
            </a:prstGeom>
            <a:grp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114" name="Rectangle 113"/>
            <p:cNvSpPr/>
            <p:nvPr/>
          </p:nvSpPr>
          <p:spPr>
            <a:xfrm>
              <a:off x="1066800" y="3352800"/>
              <a:ext cx="1219200" cy="228600"/>
            </a:xfrm>
            <a:prstGeom prst="rect">
              <a:avLst/>
            </a:prstGeom>
            <a:grp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115" name="Rectangle 114"/>
            <p:cNvSpPr/>
            <p:nvPr/>
          </p:nvSpPr>
          <p:spPr>
            <a:xfrm>
              <a:off x="1066800" y="3581400"/>
              <a:ext cx="1219200" cy="228600"/>
            </a:xfrm>
            <a:prstGeom prst="rect">
              <a:avLst/>
            </a:prstGeom>
            <a:grp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116" name="Rectangle 115"/>
            <p:cNvSpPr/>
            <p:nvPr/>
          </p:nvSpPr>
          <p:spPr>
            <a:xfrm>
              <a:off x="1066800" y="3810000"/>
              <a:ext cx="1219200" cy="228600"/>
            </a:xfrm>
            <a:prstGeom prst="rect">
              <a:avLst/>
            </a:prstGeom>
            <a:grpFill/>
            <a:ln w="12700">
              <a:no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grpSp>
      <p:grpSp>
        <p:nvGrpSpPr>
          <p:cNvPr id="117" name="Group 116"/>
          <p:cNvGrpSpPr/>
          <p:nvPr/>
        </p:nvGrpSpPr>
        <p:grpSpPr>
          <a:xfrm>
            <a:off x="3505200" y="4572000"/>
            <a:ext cx="1219200" cy="914400"/>
            <a:chOff x="1066800" y="3124200"/>
            <a:chExt cx="1219200" cy="914400"/>
          </a:xfrm>
          <a:solidFill>
            <a:srgbClr val="FDB9FE"/>
          </a:solidFill>
        </p:grpSpPr>
        <p:sp>
          <p:nvSpPr>
            <p:cNvPr id="118" name="Rectangle 117"/>
            <p:cNvSpPr/>
            <p:nvPr/>
          </p:nvSpPr>
          <p:spPr>
            <a:xfrm>
              <a:off x="1066800" y="31242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119" name="Rectangle 118"/>
            <p:cNvSpPr/>
            <p:nvPr/>
          </p:nvSpPr>
          <p:spPr>
            <a:xfrm>
              <a:off x="1066800" y="33528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120" name="Rectangle 119"/>
            <p:cNvSpPr/>
            <p:nvPr/>
          </p:nvSpPr>
          <p:spPr>
            <a:xfrm>
              <a:off x="1066800" y="35814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121" name="Rectangle 120"/>
            <p:cNvSpPr/>
            <p:nvPr/>
          </p:nvSpPr>
          <p:spPr>
            <a:xfrm>
              <a:off x="1066800" y="38100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grpSp>
      <p:sp>
        <p:nvSpPr>
          <p:cNvPr id="122" name="Line 27"/>
          <p:cNvSpPr>
            <a:spLocks noChangeShapeType="1"/>
          </p:cNvSpPr>
          <p:nvPr/>
        </p:nvSpPr>
        <p:spPr bwMode="auto">
          <a:xfrm flipV="1">
            <a:off x="4648200" y="2667000"/>
            <a:ext cx="1828800" cy="27432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23" name="Line 27"/>
          <p:cNvSpPr>
            <a:spLocks noChangeShapeType="1"/>
          </p:cNvSpPr>
          <p:nvPr/>
        </p:nvSpPr>
        <p:spPr bwMode="auto">
          <a:xfrm flipV="1">
            <a:off x="4648200" y="4495800"/>
            <a:ext cx="1828800" cy="6858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24" name="Line 27"/>
          <p:cNvSpPr>
            <a:spLocks noChangeShapeType="1"/>
          </p:cNvSpPr>
          <p:nvPr/>
        </p:nvSpPr>
        <p:spPr bwMode="auto">
          <a:xfrm flipV="1">
            <a:off x="4648200" y="3810000"/>
            <a:ext cx="1828800" cy="91440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25" name="Line 27"/>
          <p:cNvSpPr>
            <a:spLocks noChangeShapeType="1"/>
          </p:cNvSpPr>
          <p:nvPr/>
        </p:nvSpPr>
        <p:spPr bwMode="auto">
          <a:xfrm flipV="1">
            <a:off x="4648200" y="4953000"/>
            <a:ext cx="1828800" cy="0"/>
          </a:xfrm>
          <a:prstGeom prst="line">
            <a:avLst/>
          </a:prstGeom>
          <a:noFill/>
          <a:ln w="25400">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26" name="Rectangle 125"/>
          <p:cNvSpPr/>
          <p:nvPr/>
        </p:nvSpPr>
        <p:spPr>
          <a:xfrm>
            <a:off x="6477000" y="6096000"/>
            <a:ext cx="1219200" cy="228600"/>
          </a:xfrm>
          <a:prstGeom prst="rect">
            <a:avLst/>
          </a:prstGeom>
          <a:solidFill>
            <a:srgbClr val="DE7B78"/>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Tree>
    <p:extLst>
      <p:ext uri="{BB962C8B-B14F-4D97-AF65-F5344CB8AC3E}">
        <p14:creationId xmlns:p14="http://schemas.microsoft.com/office/powerpoint/2010/main" val="187350194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1" name="Rectangle 3"/>
          <p:cNvSpPr>
            <a:spLocks noGrp="1" noChangeArrowheads="1"/>
          </p:cNvSpPr>
          <p:nvPr>
            <p:ph type="title"/>
          </p:nvPr>
        </p:nvSpPr>
        <p:spPr>
          <a:xfrm>
            <a:off x="699655" y="181264"/>
            <a:ext cx="7292975" cy="736600"/>
          </a:xfrm>
          <a:noFill/>
          <a:ln/>
        </p:spPr>
        <p:txBody>
          <a:bodyPr lIns="90488" tIns="44450" rIns="90488" bIns="44450"/>
          <a:lstStyle/>
          <a:p>
            <a:r>
              <a:rPr lang="en-US" altLang="ko-KR" dirty="0">
                <a:ea typeface="굴림" charset="-127"/>
                <a:cs typeface="굴림" charset="-127"/>
              </a:rPr>
              <a:t>Page Tables Live in Memory</a:t>
            </a:r>
            <a:endParaRPr lang="en-US" altLang="ko-KR" sz="2000" i="1" dirty="0">
              <a:ea typeface="굴림" charset="-127"/>
              <a:cs typeface="굴림" charset="-127"/>
            </a:endParaRPr>
          </a:p>
        </p:txBody>
      </p:sp>
      <p:sp>
        <p:nvSpPr>
          <p:cNvPr id="50" name="Slide Number Placeholder 5"/>
          <p:cNvSpPr>
            <a:spLocks noGrp="1"/>
          </p:cNvSpPr>
          <p:nvPr>
            <p:ph type="sldNum" sz="quarter" idx="4294967295"/>
          </p:nvPr>
        </p:nvSpPr>
        <p:spPr>
          <a:xfrm>
            <a:off x="7162800" y="6477000"/>
            <a:ext cx="1905000" cy="292100"/>
          </a:xfrm>
          <a:prstGeom prst="rect">
            <a:avLst/>
          </a:prstGeom>
        </p:spPr>
        <p:txBody>
          <a:bodyPr/>
          <a:lstStyle/>
          <a:p>
            <a:fld id="{FB892453-03A2-454C-A9B7-50DA4B18F7D7}" type="slidenum">
              <a:rPr lang="en-US">
                <a:solidFill>
                  <a:prstClr val="black"/>
                </a:solidFill>
              </a:rPr>
              <a:pPr/>
              <a:t>121</a:t>
            </a:fld>
            <a:endParaRPr lang="en-US">
              <a:solidFill>
                <a:srgbClr val="FBBA03"/>
              </a:solidFill>
            </a:endParaRPr>
          </a:p>
        </p:txBody>
      </p:sp>
      <p:sp>
        <p:nvSpPr>
          <p:cNvPr id="1650710" name="Rectangle 22"/>
          <p:cNvSpPr>
            <a:spLocks noChangeArrowheads="1"/>
          </p:cNvSpPr>
          <p:nvPr/>
        </p:nvSpPr>
        <p:spPr bwMode="auto">
          <a:xfrm>
            <a:off x="76200" y="5638800"/>
            <a:ext cx="2209800" cy="643766"/>
          </a:xfrm>
          <a:prstGeom prst="rect">
            <a:avLst/>
          </a:prstGeom>
          <a:noFill/>
          <a:ln w="25400">
            <a:noFill/>
            <a:miter lim="800000"/>
            <a:headEnd/>
            <a:tailEnd/>
          </a:ln>
          <a:effectLst/>
        </p:spPr>
        <p:txBody>
          <a:bodyPr wrap="square" lIns="90488" tIns="44450" rIns="90488" bIns="44450">
            <a:prstTxWarp prst="textNoShape">
              <a:avLst/>
            </a:prstTxWarp>
            <a:spAutoFit/>
          </a:bodyPr>
          <a:lstStyle/>
          <a:p>
            <a:pPr algn="ctr">
              <a:spcBef>
                <a:spcPct val="0"/>
              </a:spcBef>
            </a:pPr>
            <a:r>
              <a:rPr lang="en-US" altLang="ko-KR" sz="1800" dirty="0">
                <a:solidFill>
                  <a:srgbClr val="000000"/>
                </a:solidFill>
                <a:latin typeface="Calibri"/>
                <a:ea typeface="굴림" charset="-127"/>
                <a:cs typeface="굴림" charset="-127"/>
              </a:rPr>
              <a:t>Virtual Address Space Pages for Job 1</a:t>
            </a:r>
          </a:p>
        </p:txBody>
      </p:sp>
      <p:sp>
        <p:nvSpPr>
          <p:cNvPr id="52" name="Rectangle 23"/>
          <p:cNvSpPr>
            <a:spLocks noChangeArrowheads="1"/>
          </p:cNvSpPr>
          <p:nvPr/>
        </p:nvSpPr>
        <p:spPr bwMode="auto">
          <a:xfrm>
            <a:off x="2514600" y="838200"/>
            <a:ext cx="1634789" cy="1197764"/>
          </a:xfrm>
          <a:prstGeom prst="rect">
            <a:avLst/>
          </a:prstGeom>
          <a:noFill/>
          <a:ln w="25400">
            <a:noFill/>
            <a:miter lim="800000"/>
            <a:headEnd/>
            <a:tailEnd/>
          </a:ln>
          <a:effectLst/>
        </p:spPr>
        <p:txBody>
          <a:bodyPr wrap="square" lIns="90488" tIns="44450" rIns="90488" bIns="44450">
            <a:prstTxWarp prst="textNoShape">
              <a:avLst/>
            </a:prstTxWarp>
            <a:spAutoFit/>
          </a:bodyPr>
          <a:lstStyle/>
          <a:p>
            <a:pPr algn="ctr">
              <a:spcBef>
                <a:spcPct val="0"/>
              </a:spcBef>
            </a:pPr>
            <a:r>
              <a:rPr lang="en-US" altLang="ko-KR" sz="2400" dirty="0">
                <a:solidFill>
                  <a:srgbClr val="000000"/>
                </a:solidFill>
                <a:latin typeface="Calibri"/>
                <a:ea typeface="굴림" charset="-127"/>
                <a:cs typeface="굴림" charset="-127"/>
              </a:rPr>
              <a:t>Physical Memory</a:t>
            </a:r>
          </a:p>
          <a:p>
            <a:pPr algn="ctr">
              <a:spcBef>
                <a:spcPct val="0"/>
              </a:spcBef>
            </a:pPr>
            <a:r>
              <a:rPr lang="en-US" altLang="ko-KR" sz="2400" dirty="0">
                <a:solidFill>
                  <a:srgbClr val="000000"/>
                </a:solidFill>
                <a:latin typeface="Calibri"/>
                <a:ea typeface="굴림" charset="-127"/>
                <a:cs typeface="굴림" charset="-127"/>
              </a:rPr>
              <a:t>Pages</a:t>
            </a:r>
          </a:p>
        </p:txBody>
      </p:sp>
      <p:grpSp>
        <p:nvGrpSpPr>
          <p:cNvPr id="5" name="Group 4"/>
          <p:cNvGrpSpPr/>
          <p:nvPr/>
        </p:nvGrpSpPr>
        <p:grpSpPr>
          <a:xfrm>
            <a:off x="609600" y="4648200"/>
            <a:ext cx="1219200" cy="914400"/>
            <a:chOff x="1066800" y="3124200"/>
            <a:chExt cx="1219200" cy="914400"/>
          </a:xfrm>
          <a:solidFill>
            <a:schemeClr val="accent5">
              <a:lumMod val="60000"/>
              <a:lumOff val="40000"/>
            </a:schemeClr>
          </a:solidFill>
        </p:grpSpPr>
        <p:sp>
          <p:nvSpPr>
            <p:cNvPr id="4" name="Rectangle 3"/>
            <p:cNvSpPr/>
            <p:nvPr/>
          </p:nvSpPr>
          <p:spPr>
            <a:xfrm>
              <a:off x="1066800" y="31242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55" name="Rectangle 54"/>
            <p:cNvSpPr/>
            <p:nvPr/>
          </p:nvSpPr>
          <p:spPr>
            <a:xfrm>
              <a:off x="1066800" y="33528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56" name="Rectangle 55"/>
            <p:cNvSpPr/>
            <p:nvPr/>
          </p:nvSpPr>
          <p:spPr>
            <a:xfrm>
              <a:off x="1066800" y="35814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57" name="Rectangle 56"/>
            <p:cNvSpPr/>
            <p:nvPr/>
          </p:nvSpPr>
          <p:spPr>
            <a:xfrm>
              <a:off x="1066800" y="38100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grpSp>
      <p:grpSp>
        <p:nvGrpSpPr>
          <p:cNvPr id="63" name="Group 62"/>
          <p:cNvGrpSpPr/>
          <p:nvPr/>
        </p:nvGrpSpPr>
        <p:grpSpPr>
          <a:xfrm>
            <a:off x="4038600" y="5410200"/>
            <a:ext cx="1219200" cy="914400"/>
            <a:chOff x="1066800" y="3124200"/>
            <a:chExt cx="1219200" cy="914400"/>
          </a:xfrm>
          <a:solidFill>
            <a:srgbClr val="BFF944"/>
          </a:solidFill>
        </p:grpSpPr>
        <p:sp>
          <p:nvSpPr>
            <p:cNvPr id="64" name="Rectangle 63"/>
            <p:cNvSpPr/>
            <p:nvPr/>
          </p:nvSpPr>
          <p:spPr>
            <a:xfrm>
              <a:off x="1066800" y="31242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65" name="Rectangle 64"/>
            <p:cNvSpPr/>
            <p:nvPr/>
          </p:nvSpPr>
          <p:spPr>
            <a:xfrm>
              <a:off x="1066800" y="33528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Page Table</a:t>
              </a:r>
            </a:p>
          </p:txBody>
        </p:sp>
        <p:sp>
          <p:nvSpPr>
            <p:cNvPr id="66" name="Rectangle 65"/>
            <p:cNvSpPr/>
            <p:nvPr/>
          </p:nvSpPr>
          <p:spPr>
            <a:xfrm>
              <a:off x="1066800" y="35814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for Job 1</a:t>
              </a:r>
            </a:p>
          </p:txBody>
        </p:sp>
        <p:sp>
          <p:nvSpPr>
            <p:cNvPr id="67" name="Rectangle 66"/>
            <p:cNvSpPr/>
            <p:nvPr/>
          </p:nvSpPr>
          <p:spPr>
            <a:xfrm>
              <a:off x="1066800" y="38100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grpSp>
      <p:sp>
        <p:nvSpPr>
          <p:cNvPr id="69" name="Rectangle 68"/>
          <p:cNvSpPr/>
          <p:nvPr/>
        </p:nvSpPr>
        <p:spPr>
          <a:xfrm>
            <a:off x="4038600" y="838200"/>
            <a:ext cx="1219200" cy="228600"/>
          </a:xfrm>
          <a:prstGeom prst="rect">
            <a:avLst/>
          </a:prstGeom>
          <a:solidFill>
            <a:srgbClr val="BFF944"/>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73" name="Rectangle 72"/>
          <p:cNvSpPr/>
          <p:nvPr/>
        </p:nvSpPr>
        <p:spPr>
          <a:xfrm>
            <a:off x="4038600" y="10668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74" name="Rectangle 73"/>
          <p:cNvSpPr/>
          <p:nvPr/>
        </p:nvSpPr>
        <p:spPr>
          <a:xfrm>
            <a:off x="4038600" y="1295400"/>
            <a:ext cx="1219200" cy="228600"/>
          </a:xfrm>
          <a:prstGeom prst="rect">
            <a:avLst/>
          </a:prstGeom>
          <a:solidFill>
            <a:srgbClr val="BFF944"/>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75" name="Rectangle 74"/>
          <p:cNvSpPr/>
          <p:nvPr/>
        </p:nvSpPr>
        <p:spPr>
          <a:xfrm>
            <a:off x="4038600" y="15240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76" name="Rectangle 75"/>
          <p:cNvSpPr/>
          <p:nvPr/>
        </p:nvSpPr>
        <p:spPr>
          <a:xfrm>
            <a:off x="4038600" y="1752600"/>
            <a:ext cx="1219200" cy="228600"/>
          </a:xfrm>
          <a:prstGeom prst="rect">
            <a:avLst/>
          </a:prstGeom>
          <a:solidFill>
            <a:srgbClr val="FFEF85"/>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77" name="Rectangle 76"/>
          <p:cNvSpPr/>
          <p:nvPr/>
        </p:nvSpPr>
        <p:spPr>
          <a:xfrm>
            <a:off x="4038600" y="1981200"/>
            <a:ext cx="1219200" cy="228600"/>
          </a:xfrm>
          <a:prstGeom prst="rect">
            <a:avLst/>
          </a:prstGeom>
          <a:solidFill>
            <a:srgbClr val="BFF944"/>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sp>
        <p:nvSpPr>
          <p:cNvPr id="78" name="Rectangle 77"/>
          <p:cNvSpPr/>
          <p:nvPr/>
        </p:nvSpPr>
        <p:spPr>
          <a:xfrm>
            <a:off x="4038600" y="2209800"/>
            <a:ext cx="1219200" cy="228600"/>
          </a:xfrm>
          <a:prstGeom prst="rect">
            <a:avLst/>
          </a:prstGeom>
          <a:solidFill>
            <a:srgbClr val="FFEF85"/>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sp>
        <p:nvSpPr>
          <p:cNvPr id="79" name="Rectangle 78"/>
          <p:cNvSpPr/>
          <p:nvPr/>
        </p:nvSpPr>
        <p:spPr>
          <a:xfrm>
            <a:off x="4038600" y="2438400"/>
            <a:ext cx="1219200" cy="228600"/>
          </a:xfrm>
          <a:prstGeom prst="rect">
            <a:avLst/>
          </a:prstGeom>
          <a:solidFill>
            <a:srgbClr val="FFFFFF"/>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80" name="Rectangle 79"/>
          <p:cNvSpPr/>
          <p:nvPr/>
        </p:nvSpPr>
        <p:spPr>
          <a:xfrm>
            <a:off x="4038600" y="2667000"/>
            <a:ext cx="1219200" cy="228600"/>
          </a:xfrm>
          <a:prstGeom prst="rect">
            <a:avLst/>
          </a:prstGeom>
          <a:solidFill>
            <a:srgbClr val="BFF944"/>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81" name="Rectangle 80"/>
          <p:cNvSpPr/>
          <p:nvPr/>
        </p:nvSpPr>
        <p:spPr>
          <a:xfrm>
            <a:off x="4038600" y="28956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82" name="Rectangle 81"/>
          <p:cNvSpPr/>
          <p:nvPr/>
        </p:nvSpPr>
        <p:spPr>
          <a:xfrm>
            <a:off x="4038600" y="31242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43" name="Rectangle 42"/>
          <p:cNvSpPr/>
          <p:nvPr/>
        </p:nvSpPr>
        <p:spPr>
          <a:xfrm>
            <a:off x="4038600" y="3352800"/>
            <a:ext cx="1219200" cy="228600"/>
          </a:xfrm>
          <a:prstGeom prst="rect">
            <a:avLst/>
          </a:prstGeom>
          <a:solidFill>
            <a:srgbClr val="FFEF85"/>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44" name="Rectangle 43"/>
          <p:cNvSpPr/>
          <p:nvPr/>
        </p:nvSpPr>
        <p:spPr>
          <a:xfrm>
            <a:off x="4038600" y="3581400"/>
            <a:ext cx="1219200" cy="228600"/>
          </a:xfrm>
          <a:prstGeom prst="rect">
            <a:avLst/>
          </a:prstGeom>
          <a:solidFill>
            <a:srgbClr val="FFFFFF"/>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46" name="Rectangle 45"/>
          <p:cNvSpPr/>
          <p:nvPr/>
        </p:nvSpPr>
        <p:spPr>
          <a:xfrm>
            <a:off x="4038600" y="4038600"/>
            <a:ext cx="1219200" cy="228600"/>
          </a:xfrm>
          <a:prstGeom prst="rect">
            <a:avLst/>
          </a:prstGeom>
          <a:solidFill>
            <a:schemeClr val="bg1"/>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47" name="Rectangle 46"/>
          <p:cNvSpPr/>
          <p:nvPr/>
        </p:nvSpPr>
        <p:spPr>
          <a:xfrm>
            <a:off x="4038600" y="4267200"/>
            <a:ext cx="1219200" cy="228600"/>
          </a:xfrm>
          <a:prstGeom prst="rect">
            <a:avLst/>
          </a:prstGeom>
          <a:solidFill>
            <a:srgbClr val="FFFFFF"/>
          </a:solid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48" name="Rectangle 47"/>
          <p:cNvSpPr/>
          <p:nvPr/>
        </p:nvSpPr>
        <p:spPr>
          <a:xfrm>
            <a:off x="4038600" y="3810000"/>
            <a:ext cx="1219200" cy="228600"/>
          </a:xfrm>
          <a:prstGeom prst="rect">
            <a:avLst/>
          </a:prstGeom>
          <a:solidFill>
            <a:srgbClr val="FFEF85"/>
          </a:solid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84" name="Rectangle 22"/>
          <p:cNvSpPr>
            <a:spLocks noChangeArrowheads="1"/>
          </p:cNvSpPr>
          <p:nvPr/>
        </p:nvSpPr>
        <p:spPr bwMode="auto">
          <a:xfrm>
            <a:off x="76200" y="3505200"/>
            <a:ext cx="2209800" cy="643766"/>
          </a:xfrm>
          <a:prstGeom prst="rect">
            <a:avLst/>
          </a:prstGeom>
          <a:noFill/>
          <a:ln w="25400">
            <a:noFill/>
            <a:miter lim="800000"/>
            <a:headEnd/>
            <a:tailEnd/>
          </a:ln>
          <a:effectLst/>
        </p:spPr>
        <p:txBody>
          <a:bodyPr wrap="square" lIns="90488" tIns="44450" rIns="90488" bIns="44450">
            <a:prstTxWarp prst="textNoShape">
              <a:avLst/>
            </a:prstTxWarp>
            <a:spAutoFit/>
          </a:bodyPr>
          <a:lstStyle/>
          <a:p>
            <a:pPr algn="ctr">
              <a:spcBef>
                <a:spcPct val="0"/>
              </a:spcBef>
            </a:pPr>
            <a:r>
              <a:rPr lang="en-US" altLang="ko-KR" sz="1800" dirty="0">
                <a:solidFill>
                  <a:srgbClr val="000000"/>
                </a:solidFill>
                <a:latin typeface="Calibri"/>
                <a:ea typeface="굴림" charset="-127"/>
                <a:cs typeface="굴림" charset="-127"/>
              </a:rPr>
              <a:t>Virtual Address Space Pages for Job 2</a:t>
            </a:r>
          </a:p>
        </p:txBody>
      </p:sp>
      <p:grpSp>
        <p:nvGrpSpPr>
          <p:cNvPr id="86" name="Group 85"/>
          <p:cNvGrpSpPr/>
          <p:nvPr/>
        </p:nvGrpSpPr>
        <p:grpSpPr>
          <a:xfrm>
            <a:off x="609600" y="2514600"/>
            <a:ext cx="1219200" cy="914400"/>
            <a:chOff x="1066800" y="3124200"/>
            <a:chExt cx="1219200" cy="914400"/>
          </a:xfrm>
          <a:solidFill>
            <a:srgbClr val="FFEF85"/>
          </a:solidFill>
        </p:grpSpPr>
        <p:sp>
          <p:nvSpPr>
            <p:cNvPr id="87" name="Rectangle 86"/>
            <p:cNvSpPr/>
            <p:nvPr/>
          </p:nvSpPr>
          <p:spPr>
            <a:xfrm>
              <a:off x="1066800" y="31242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0</a:t>
              </a:r>
            </a:p>
          </p:txBody>
        </p:sp>
        <p:sp>
          <p:nvSpPr>
            <p:cNvPr id="88" name="Rectangle 87"/>
            <p:cNvSpPr/>
            <p:nvPr/>
          </p:nvSpPr>
          <p:spPr>
            <a:xfrm>
              <a:off x="1066800" y="33528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1</a:t>
              </a:r>
            </a:p>
          </p:txBody>
        </p:sp>
        <p:sp>
          <p:nvSpPr>
            <p:cNvPr id="89" name="Rectangle 88"/>
            <p:cNvSpPr/>
            <p:nvPr/>
          </p:nvSpPr>
          <p:spPr>
            <a:xfrm>
              <a:off x="1066800" y="35814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2</a:t>
              </a:r>
            </a:p>
          </p:txBody>
        </p:sp>
        <p:sp>
          <p:nvSpPr>
            <p:cNvPr id="90" name="Rectangle 89"/>
            <p:cNvSpPr/>
            <p:nvPr/>
          </p:nvSpPr>
          <p:spPr>
            <a:xfrm>
              <a:off x="1066800" y="38100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3</a:t>
              </a:r>
            </a:p>
          </p:txBody>
        </p:sp>
      </p:grpSp>
      <p:grpSp>
        <p:nvGrpSpPr>
          <p:cNvPr id="96" name="Group 95"/>
          <p:cNvGrpSpPr/>
          <p:nvPr/>
        </p:nvGrpSpPr>
        <p:grpSpPr>
          <a:xfrm>
            <a:off x="4038600" y="4495800"/>
            <a:ext cx="1219200" cy="914400"/>
            <a:chOff x="1066800" y="3124200"/>
            <a:chExt cx="1219200" cy="914400"/>
          </a:xfrm>
          <a:solidFill>
            <a:srgbClr val="FFEF85"/>
          </a:solidFill>
        </p:grpSpPr>
        <p:sp>
          <p:nvSpPr>
            <p:cNvPr id="97" name="Rectangle 96"/>
            <p:cNvSpPr/>
            <p:nvPr/>
          </p:nvSpPr>
          <p:spPr>
            <a:xfrm>
              <a:off x="1066800" y="31242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sp>
          <p:nvSpPr>
            <p:cNvPr id="98" name="Rectangle 97"/>
            <p:cNvSpPr/>
            <p:nvPr/>
          </p:nvSpPr>
          <p:spPr>
            <a:xfrm>
              <a:off x="1066800" y="33528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Page Table</a:t>
              </a:r>
            </a:p>
          </p:txBody>
        </p:sp>
        <p:sp>
          <p:nvSpPr>
            <p:cNvPr id="99" name="Rectangle 98"/>
            <p:cNvSpPr/>
            <p:nvPr/>
          </p:nvSpPr>
          <p:spPr>
            <a:xfrm>
              <a:off x="1066800" y="35814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r>
                <a:rPr lang="en-US" sz="1800" dirty="0">
                  <a:solidFill>
                    <a:prstClr val="black"/>
                  </a:solidFill>
                  <a:latin typeface="Calibri"/>
                  <a:ea typeface="ＭＳ Ｐゴシック"/>
                  <a:cs typeface="Calibri"/>
                </a:rPr>
                <a:t>for Job 2</a:t>
              </a:r>
            </a:p>
          </p:txBody>
        </p:sp>
        <p:sp>
          <p:nvSpPr>
            <p:cNvPr id="100" name="Rectangle 99"/>
            <p:cNvSpPr/>
            <p:nvPr/>
          </p:nvSpPr>
          <p:spPr>
            <a:xfrm>
              <a:off x="1066800" y="3810000"/>
              <a:ext cx="1219200" cy="228600"/>
            </a:xfrm>
            <a:prstGeom prst="rect">
              <a:avLst/>
            </a:prstGeom>
            <a:grpFill/>
            <a:ln w="12700">
              <a:solidFill>
                <a:schemeClr val="tx1"/>
              </a:solidFill>
            </a:ln>
          </p:spPr>
          <p:txBody>
            <a:bodyPr vert="horz" wrap="none" lIns="0" tIns="0" rIns="0" bIns="0" numCol="1" rtlCol="0" anchor="ctr" anchorCtr="0" compatLnSpc="1">
              <a:prstTxWarp prst="textNoShape">
                <a:avLst/>
              </a:prstTxWarp>
              <a:noAutofit/>
            </a:bodyPr>
            <a:lstStyle/>
            <a:p>
              <a:pPr algn="ctr"/>
              <a:endParaRPr lang="en-US" sz="1800" dirty="0">
                <a:solidFill>
                  <a:prstClr val="black"/>
                </a:solidFill>
                <a:latin typeface="Calibri"/>
                <a:ea typeface="ＭＳ Ｐゴシック"/>
                <a:cs typeface="Calibri"/>
              </a:endParaRPr>
            </a:p>
          </p:txBody>
        </p:sp>
      </p:grpSp>
      <p:sp>
        <p:nvSpPr>
          <p:cNvPr id="127" name="Line 27"/>
          <p:cNvSpPr>
            <a:spLocks noChangeShapeType="1"/>
          </p:cNvSpPr>
          <p:nvPr/>
        </p:nvSpPr>
        <p:spPr bwMode="auto">
          <a:xfrm>
            <a:off x="1828800" y="2667000"/>
            <a:ext cx="2209800" cy="2743200"/>
          </a:xfrm>
          <a:prstGeom prst="line">
            <a:avLst/>
          </a:prstGeom>
          <a:noFill/>
          <a:ln w="28575">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650695" name="Freeform 1650694"/>
          <p:cNvSpPr/>
          <p:nvPr/>
        </p:nvSpPr>
        <p:spPr>
          <a:xfrm>
            <a:off x="5240262" y="3576270"/>
            <a:ext cx="474738" cy="1771424"/>
          </a:xfrm>
          <a:custGeom>
            <a:avLst/>
            <a:gdLst>
              <a:gd name="connsiteX0" fmla="*/ 0 w 819403"/>
              <a:gd name="connsiteY0" fmla="*/ 1771424 h 1877517"/>
              <a:gd name="connsiteX1" fmla="*/ 142043 w 819403"/>
              <a:gd name="connsiteY1" fmla="*/ 1729645 h 1877517"/>
              <a:gd name="connsiteX2" fmla="*/ 818835 w 819403"/>
              <a:gd name="connsiteY2" fmla="*/ 342587 h 1877517"/>
              <a:gd name="connsiteX3" fmla="*/ 16711 w 819403"/>
              <a:gd name="connsiteY3" fmla="*/ 0 h 1877517"/>
              <a:gd name="connsiteX0" fmla="*/ 0 w 818835"/>
              <a:gd name="connsiteY0" fmla="*/ 1771424 h 1771424"/>
              <a:gd name="connsiteX1" fmla="*/ 818835 w 818835"/>
              <a:gd name="connsiteY1" fmla="*/ 342587 h 1771424"/>
              <a:gd name="connsiteX2" fmla="*/ 16711 w 818835"/>
              <a:gd name="connsiteY2" fmla="*/ 0 h 1771424"/>
              <a:gd name="connsiteX0" fmla="*/ 0 w 676792"/>
              <a:gd name="connsiteY0" fmla="*/ 1771424 h 1771424"/>
              <a:gd name="connsiteX1" fmla="*/ 676792 w 676792"/>
              <a:gd name="connsiteY1" fmla="*/ 835578 h 1771424"/>
              <a:gd name="connsiteX2" fmla="*/ 16711 w 676792"/>
              <a:gd name="connsiteY2" fmla="*/ 0 h 1771424"/>
            </a:gdLst>
            <a:ahLst/>
            <a:cxnLst>
              <a:cxn ang="0">
                <a:pos x="connsiteX0" y="connsiteY0"/>
              </a:cxn>
              <a:cxn ang="0">
                <a:pos x="connsiteX1" y="connsiteY1"/>
              </a:cxn>
              <a:cxn ang="0">
                <a:pos x="connsiteX2" y="connsiteY2"/>
              </a:cxn>
            </a:cxnLst>
            <a:rect l="l" t="t" r="r" b="b"/>
            <a:pathLst>
              <a:path w="676792" h="1771424">
                <a:moveTo>
                  <a:pt x="0" y="1771424"/>
                </a:moveTo>
                <a:cubicBezTo>
                  <a:pt x="170591" y="1473750"/>
                  <a:pt x="674007" y="1130815"/>
                  <a:pt x="676792" y="835578"/>
                </a:cubicBezTo>
                <a:cubicBezTo>
                  <a:pt x="655903" y="547304"/>
                  <a:pt x="407328" y="27156"/>
                  <a:pt x="16711" y="0"/>
                </a:cubicBezTo>
              </a:path>
            </a:pathLst>
          </a:custGeom>
          <a:ln w="28575" cmpd="sng">
            <a:solidFill>
              <a:srgbClr val="000000"/>
            </a:solidFill>
            <a:headEnd type="none"/>
            <a:tailEnd type="triangle" w="lg" len="lg"/>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130" name="Line 27"/>
          <p:cNvSpPr>
            <a:spLocks noChangeShapeType="1"/>
          </p:cNvSpPr>
          <p:nvPr/>
        </p:nvSpPr>
        <p:spPr bwMode="auto">
          <a:xfrm>
            <a:off x="1828800" y="4800600"/>
            <a:ext cx="2209800" cy="1524000"/>
          </a:xfrm>
          <a:prstGeom prst="line">
            <a:avLst/>
          </a:prstGeom>
          <a:noFill/>
          <a:ln w="28575">
            <a:solidFill>
              <a:schemeClr val="tx1"/>
            </a:solidFill>
            <a:round/>
            <a:headEnd/>
            <a:tailEnd type="triangle" w="lg" len="lg"/>
          </a:ln>
          <a:effectLst/>
        </p:spPr>
        <p:txBody>
          <a:bodyPr wrap="none" anchor="ctr">
            <a:prstTxWarp prst="textNoShape">
              <a:avLst/>
            </a:prstTxWarp>
          </a:bodyPr>
          <a:lstStyle/>
          <a:p>
            <a:pPr algn="ctr"/>
            <a:endParaRPr lang="en-US" dirty="0">
              <a:solidFill>
                <a:srgbClr val="000000"/>
              </a:solidFill>
              <a:latin typeface="Calibri"/>
              <a:ea typeface="ＭＳ Ｐゴシック"/>
              <a:cs typeface="ＭＳ Ｐゴシック"/>
            </a:endParaRPr>
          </a:p>
        </p:txBody>
      </p:sp>
      <p:sp>
        <p:nvSpPr>
          <p:cNvPr id="131" name="Freeform 130"/>
          <p:cNvSpPr/>
          <p:nvPr/>
        </p:nvSpPr>
        <p:spPr>
          <a:xfrm>
            <a:off x="5257800" y="1524000"/>
            <a:ext cx="990600" cy="4724400"/>
          </a:xfrm>
          <a:custGeom>
            <a:avLst/>
            <a:gdLst>
              <a:gd name="connsiteX0" fmla="*/ 0 w 819403"/>
              <a:gd name="connsiteY0" fmla="*/ 1771424 h 1877517"/>
              <a:gd name="connsiteX1" fmla="*/ 142043 w 819403"/>
              <a:gd name="connsiteY1" fmla="*/ 1729645 h 1877517"/>
              <a:gd name="connsiteX2" fmla="*/ 818835 w 819403"/>
              <a:gd name="connsiteY2" fmla="*/ 342587 h 1877517"/>
              <a:gd name="connsiteX3" fmla="*/ 16711 w 819403"/>
              <a:gd name="connsiteY3" fmla="*/ 0 h 1877517"/>
              <a:gd name="connsiteX0" fmla="*/ 0 w 818835"/>
              <a:gd name="connsiteY0" fmla="*/ 1771424 h 1771424"/>
              <a:gd name="connsiteX1" fmla="*/ 818835 w 818835"/>
              <a:gd name="connsiteY1" fmla="*/ 342587 h 1771424"/>
              <a:gd name="connsiteX2" fmla="*/ 16711 w 818835"/>
              <a:gd name="connsiteY2" fmla="*/ 0 h 1771424"/>
              <a:gd name="connsiteX0" fmla="*/ 0 w 676792"/>
              <a:gd name="connsiteY0" fmla="*/ 1771424 h 1771424"/>
              <a:gd name="connsiteX1" fmla="*/ 676792 w 676792"/>
              <a:gd name="connsiteY1" fmla="*/ 835578 h 1771424"/>
              <a:gd name="connsiteX2" fmla="*/ 16711 w 676792"/>
              <a:gd name="connsiteY2" fmla="*/ 0 h 1771424"/>
            </a:gdLst>
            <a:ahLst/>
            <a:cxnLst>
              <a:cxn ang="0">
                <a:pos x="connsiteX0" y="connsiteY0"/>
              </a:cxn>
              <a:cxn ang="0">
                <a:pos x="connsiteX1" y="connsiteY1"/>
              </a:cxn>
              <a:cxn ang="0">
                <a:pos x="connsiteX2" y="connsiteY2"/>
              </a:cxn>
            </a:cxnLst>
            <a:rect l="l" t="t" r="r" b="b"/>
            <a:pathLst>
              <a:path w="676792" h="1771424">
                <a:moveTo>
                  <a:pt x="0" y="1771424"/>
                </a:moveTo>
                <a:cubicBezTo>
                  <a:pt x="170591" y="1473750"/>
                  <a:pt x="674007" y="1130815"/>
                  <a:pt x="676792" y="835578"/>
                </a:cubicBezTo>
                <a:cubicBezTo>
                  <a:pt x="655903" y="547304"/>
                  <a:pt x="407328" y="27156"/>
                  <a:pt x="16711" y="0"/>
                </a:cubicBezTo>
              </a:path>
            </a:pathLst>
          </a:custGeom>
          <a:ln w="28575" cmpd="sng">
            <a:solidFill>
              <a:srgbClr val="000000"/>
            </a:solidFill>
            <a:headEnd type="none"/>
            <a:tailEnd type="triangle" w="lg" len="lg"/>
          </a:ln>
        </p:spPr>
        <p:txBody>
          <a:bodyPr rtlCol="0" anchor="ctr"/>
          <a:lstStyle/>
          <a:p>
            <a:pPr algn="ctr" eaLnBrk="1" hangingPunct="1">
              <a:spcBef>
                <a:spcPct val="0"/>
              </a:spcBef>
            </a:pPr>
            <a:endParaRPr lang="en-US" sz="2400">
              <a:solidFill>
                <a:prstClr val="black"/>
              </a:solidFill>
              <a:latin typeface="Arial" pitchFamily="-110" charset="0"/>
              <a:ea typeface="ＭＳ Ｐゴシック"/>
              <a:cs typeface="ＭＳ Ｐゴシック"/>
            </a:endParaRPr>
          </a:p>
        </p:txBody>
      </p:sp>
      <p:sp>
        <p:nvSpPr>
          <p:cNvPr id="132" name="Rectangle 22"/>
          <p:cNvSpPr>
            <a:spLocks noChangeArrowheads="1"/>
          </p:cNvSpPr>
          <p:nvPr/>
        </p:nvSpPr>
        <p:spPr bwMode="auto">
          <a:xfrm>
            <a:off x="6324600" y="1295400"/>
            <a:ext cx="2514600" cy="1474763"/>
          </a:xfrm>
          <a:prstGeom prst="rect">
            <a:avLst/>
          </a:prstGeom>
          <a:noFill/>
          <a:ln w="25400">
            <a:noFill/>
            <a:miter lim="800000"/>
            <a:headEnd/>
            <a:tailEnd/>
          </a:ln>
          <a:effectLst/>
        </p:spPr>
        <p:txBody>
          <a:bodyPr wrap="square" lIns="90488" tIns="44450" rIns="90488" bIns="44450">
            <a:prstTxWarp prst="textNoShape">
              <a:avLst/>
            </a:prstTxWarp>
            <a:spAutoFit/>
          </a:bodyPr>
          <a:lstStyle/>
          <a:p>
            <a:pPr>
              <a:spcBef>
                <a:spcPct val="0"/>
              </a:spcBef>
            </a:pPr>
            <a:r>
              <a:rPr lang="en-US" altLang="ko-KR" sz="1800" i="1" dirty="0">
                <a:solidFill>
                  <a:srgbClr val="000000"/>
                </a:solidFill>
                <a:latin typeface="Calibri"/>
                <a:ea typeface="굴림" charset="-127"/>
                <a:cs typeface="굴림" charset="-127"/>
              </a:rPr>
              <a:t>Simple linear page tables are too large, so hierarchical page tables are commonly used (see later)</a:t>
            </a:r>
          </a:p>
        </p:txBody>
      </p:sp>
      <p:sp>
        <p:nvSpPr>
          <p:cNvPr id="133" name="Rectangle 22"/>
          <p:cNvSpPr>
            <a:spLocks noChangeArrowheads="1"/>
          </p:cNvSpPr>
          <p:nvPr/>
        </p:nvSpPr>
        <p:spPr bwMode="auto">
          <a:xfrm>
            <a:off x="6400800" y="4038600"/>
            <a:ext cx="2514600" cy="1751762"/>
          </a:xfrm>
          <a:prstGeom prst="rect">
            <a:avLst/>
          </a:prstGeom>
          <a:noFill/>
          <a:ln w="25400">
            <a:noFill/>
            <a:miter lim="800000"/>
            <a:headEnd/>
            <a:tailEnd/>
          </a:ln>
          <a:effectLst/>
        </p:spPr>
        <p:txBody>
          <a:bodyPr wrap="square" lIns="90488" tIns="44450" rIns="90488" bIns="44450">
            <a:prstTxWarp prst="textNoShape">
              <a:avLst/>
            </a:prstTxWarp>
            <a:spAutoFit/>
          </a:bodyPr>
          <a:lstStyle/>
          <a:p>
            <a:pPr>
              <a:spcBef>
                <a:spcPct val="0"/>
              </a:spcBef>
            </a:pPr>
            <a:r>
              <a:rPr lang="en-US" altLang="ko-KR" sz="1800" i="1" dirty="0">
                <a:solidFill>
                  <a:srgbClr val="000000"/>
                </a:solidFill>
                <a:latin typeface="Calibri"/>
                <a:ea typeface="굴림" charset="-127"/>
                <a:cs typeface="굴림" charset="-127"/>
              </a:rPr>
              <a:t>Common for modern OS to place page tables in kernel’s virtual memory (page tables can be swapped to secondary storage)</a:t>
            </a:r>
          </a:p>
        </p:txBody>
      </p:sp>
    </p:spTree>
    <p:extLst>
      <p:ext uri="{BB962C8B-B14F-4D97-AF65-F5344CB8AC3E}">
        <p14:creationId xmlns:p14="http://schemas.microsoft.com/office/powerpoint/2010/main" val="3642754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Does the OS do?</a:t>
            </a:r>
            <a:endParaRPr lang="en-US" dirty="0"/>
          </a:p>
        </p:txBody>
      </p:sp>
      <p:sp>
        <p:nvSpPr>
          <p:cNvPr id="21" name="Content Placeholder 2"/>
          <p:cNvSpPr>
            <a:spLocks noGrp="1"/>
          </p:cNvSpPr>
          <p:nvPr>
            <p:ph idx="1"/>
          </p:nvPr>
        </p:nvSpPr>
        <p:spPr>
          <a:xfrm>
            <a:off x="492369" y="1193800"/>
            <a:ext cx="8370277" cy="4927600"/>
          </a:xfrm>
        </p:spPr>
        <p:txBody>
          <a:bodyPr>
            <a:noAutofit/>
          </a:bodyPr>
          <a:lstStyle/>
          <a:p>
            <a:r>
              <a:rPr lang="en-US" dirty="0"/>
              <a:t>OS is the (first) thing that runs when computer starts</a:t>
            </a:r>
          </a:p>
          <a:p>
            <a:r>
              <a:rPr lang="en-US" dirty="0"/>
              <a:t>Finds and controls all devices in the machine in a general way </a:t>
            </a:r>
          </a:p>
          <a:p>
            <a:pPr lvl="1"/>
            <a:r>
              <a:rPr lang="en-US" sz="2000" dirty="0">
                <a:solidFill>
                  <a:srgbClr val="0332B7"/>
                </a:solidFill>
              </a:rPr>
              <a:t>Relying on hardware specific “device drivers”</a:t>
            </a:r>
          </a:p>
          <a:p>
            <a:r>
              <a:rPr lang="en-US" dirty="0"/>
              <a:t>Starts services (100+)</a:t>
            </a:r>
          </a:p>
          <a:p>
            <a:pPr lvl="1"/>
            <a:r>
              <a:rPr lang="en-US" sz="2000" dirty="0">
                <a:solidFill>
                  <a:srgbClr val="0332B7"/>
                </a:solidFill>
              </a:rPr>
              <a:t>File system, </a:t>
            </a:r>
          </a:p>
          <a:p>
            <a:pPr lvl="1"/>
            <a:r>
              <a:rPr lang="en-US" sz="2000" dirty="0">
                <a:solidFill>
                  <a:srgbClr val="0332B7"/>
                </a:solidFill>
              </a:rPr>
              <a:t>Network stack (Ethernet, </a:t>
            </a:r>
            <a:r>
              <a:rPr lang="en-US" sz="2000" dirty="0" err="1">
                <a:solidFill>
                  <a:srgbClr val="0332B7"/>
                </a:solidFill>
              </a:rPr>
              <a:t>WiFi</a:t>
            </a:r>
            <a:r>
              <a:rPr lang="en-US" sz="2000" dirty="0">
                <a:solidFill>
                  <a:srgbClr val="0332B7"/>
                </a:solidFill>
              </a:rPr>
              <a:t>, Bluetooth, </a:t>
            </a:r>
            <a:r>
              <a:rPr lang="mr-IN" sz="2000" dirty="0">
                <a:solidFill>
                  <a:srgbClr val="0332B7"/>
                </a:solidFill>
              </a:rPr>
              <a:t>…</a:t>
            </a:r>
            <a:r>
              <a:rPr lang="en-US" sz="2000" dirty="0">
                <a:solidFill>
                  <a:srgbClr val="0332B7"/>
                </a:solidFill>
              </a:rPr>
              <a:t>),</a:t>
            </a:r>
          </a:p>
          <a:p>
            <a:pPr lvl="1"/>
            <a:r>
              <a:rPr lang="en-US" sz="2000" dirty="0">
                <a:solidFill>
                  <a:srgbClr val="0332B7"/>
                </a:solidFill>
              </a:rPr>
              <a:t>TTY (keyboard),</a:t>
            </a:r>
          </a:p>
          <a:p>
            <a:pPr lvl="1"/>
            <a:r>
              <a:rPr lang="mr-IN" sz="2000" dirty="0">
                <a:solidFill>
                  <a:srgbClr val="0332B7"/>
                </a:solidFill>
              </a:rPr>
              <a:t>…</a:t>
            </a:r>
            <a:endParaRPr lang="en-US" sz="2000" dirty="0">
              <a:solidFill>
                <a:srgbClr val="0332B7"/>
              </a:solidFill>
            </a:endParaRPr>
          </a:p>
          <a:p>
            <a:r>
              <a:rPr lang="en-US" dirty="0"/>
              <a:t>Loads, runs and manages programs:</a:t>
            </a:r>
          </a:p>
          <a:p>
            <a:pPr lvl="1"/>
            <a:r>
              <a:rPr lang="en-US" sz="2000" dirty="0">
                <a:solidFill>
                  <a:srgbClr val="0332B7"/>
                </a:solidFill>
              </a:rPr>
              <a:t>Multiple programs at the same time (time-sharing)</a:t>
            </a:r>
          </a:p>
          <a:p>
            <a:pPr lvl="1"/>
            <a:r>
              <a:rPr lang="en-US" sz="2000" dirty="0">
                <a:solidFill>
                  <a:srgbClr val="0332B7"/>
                </a:solidFill>
              </a:rPr>
              <a:t>Isolate programs from each other (isolation)</a:t>
            </a:r>
          </a:p>
          <a:p>
            <a:pPr lvl="1"/>
            <a:r>
              <a:rPr lang="en-US" sz="2000" dirty="0">
                <a:solidFill>
                  <a:srgbClr val="0332B7"/>
                </a:solidFill>
              </a:rPr>
              <a:t>Multiplex resources between applications (e.g., devices)</a:t>
            </a:r>
          </a:p>
          <a:p>
            <a:pPr lvl="1"/>
            <a:endParaRPr lang="en-US" sz="1625" dirty="0">
              <a:solidFill>
                <a:srgbClr val="0332B7"/>
              </a:solidFill>
            </a:endParaRPr>
          </a:p>
        </p:txBody>
      </p:sp>
    </p:spTree>
    <p:extLst>
      <p:ext uri="{BB962C8B-B14F-4D97-AF65-F5344CB8AC3E}">
        <p14:creationId xmlns:p14="http://schemas.microsoft.com/office/powerpoint/2010/main" val="419395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Supervisor Mode</a:t>
            </a:r>
            <a:r>
              <a:rPr lang="zh-CN" altLang="en-US" dirty="0"/>
              <a:t>监管者模式</a:t>
            </a:r>
            <a:endParaRPr lang="en-US" dirty="0"/>
          </a:p>
        </p:txBody>
      </p:sp>
      <p:sp>
        <p:nvSpPr>
          <p:cNvPr id="21" name="Content Placeholder 2"/>
          <p:cNvSpPr>
            <a:spLocks noGrp="1"/>
          </p:cNvSpPr>
          <p:nvPr>
            <p:ph idx="1"/>
          </p:nvPr>
        </p:nvSpPr>
        <p:spPr>
          <a:xfrm>
            <a:off x="140677" y="1219200"/>
            <a:ext cx="8792308" cy="5283200"/>
          </a:xfrm>
        </p:spPr>
        <p:txBody>
          <a:bodyPr>
            <a:noAutofit/>
          </a:bodyPr>
          <a:lstStyle/>
          <a:p>
            <a:r>
              <a:rPr lang="en-US" dirty="0"/>
              <a:t>If something goes wrong in an application, it could crash the entire machine. And what about </a:t>
            </a:r>
            <a:r>
              <a:rPr lang="en-US" dirty="0" smtClean="0"/>
              <a:t>malware</a:t>
            </a:r>
            <a:r>
              <a:rPr lang="zh-CN" altLang="en-US" dirty="0"/>
              <a:t>恶意代码</a:t>
            </a:r>
            <a:r>
              <a:rPr lang="en-US" dirty="0" smtClean="0"/>
              <a:t>, </a:t>
            </a:r>
            <a:r>
              <a:rPr lang="en-US" dirty="0"/>
              <a:t>etc.?</a:t>
            </a:r>
          </a:p>
          <a:p>
            <a:r>
              <a:rPr lang="en-US" dirty="0"/>
              <a:t>The OS enforces resource constraints to applications (e.g., access to memory, devices)</a:t>
            </a:r>
          </a:p>
          <a:p>
            <a:r>
              <a:rPr lang="en-US" dirty="0"/>
              <a:t>To help protect the OS from the application, CPUs have a </a:t>
            </a:r>
            <a:r>
              <a:rPr lang="en-US" dirty="0">
                <a:solidFill>
                  <a:srgbClr val="FF0000"/>
                </a:solidFill>
              </a:rPr>
              <a:t>supervisor mode </a:t>
            </a:r>
            <a:r>
              <a:rPr lang="en-US" dirty="0"/>
              <a:t>(e.g., set by a status bit in a special register)</a:t>
            </a:r>
          </a:p>
          <a:p>
            <a:pPr lvl="1"/>
            <a:r>
              <a:rPr lang="en-US" sz="2000" b="1" dirty="0">
                <a:solidFill>
                  <a:srgbClr val="0332B7"/>
                </a:solidFill>
              </a:rPr>
              <a:t>A process can only access a subset of instructions and (physical) memory when not in supervisor mode (user mode)</a:t>
            </a:r>
          </a:p>
          <a:p>
            <a:pPr lvl="1"/>
            <a:r>
              <a:rPr lang="en-US" sz="2000" b="1" dirty="0">
                <a:solidFill>
                  <a:srgbClr val="0332B7"/>
                </a:solidFill>
              </a:rPr>
              <a:t>Process can change out of supervisor mode using a special instruction, but not into it directly – only using an interrupt</a:t>
            </a:r>
          </a:p>
          <a:p>
            <a:pPr lvl="1"/>
            <a:r>
              <a:rPr lang="en-US" sz="2000" b="1" dirty="0">
                <a:solidFill>
                  <a:srgbClr val="0332B7"/>
                </a:solidFill>
              </a:rPr>
              <a:t>Supervisory mode is a bit like “</a:t>
            </a:r>
            <a:r>
              <a:rPr lang="en-US" sz="2000" b="1" dirty="0" err="1">
                <a:solidFill>
                  <a:srgbClr val="0332B7"/>
                </a:solidFill>
              </a:rPr>
              <a:t>superuser</a:t>
            </a:r>
            <a:r>
              <a:rPr lang="en-US" sz="2000" b="1" dirty="0">
                <a:solidFill>
                  <a:srgbClr val="0332B7"/>
                </a:solidFill>
              </a:rPr>
              <a:t>”</a:t>
            </a:r>
          </a:p>
          <a:p>
            <a:pPr lvl="2"/>
            <a:r>
              <a:rPr lang="en-US" sz="1600" b="1" dirty="0">
                <a:solidFill>
                  <a:srgbClr val="C00000"/>
                </a:solidFill>
              </a:rPr>
              <a:t>But used much more sparingly (most of OS code does </a:t>
            </a:r>
            <a:r>
              <a:rPr lang="en-US" sz="1600" b="1" i="1" dirty="0">
                <a:solidFill>
                  <a:srgbClr val="C00000"/>
                </a:solidFill>
              </a:rPr>
              <a:t>not</a:t>
            </a:r>
            <a:r>
              <a:rPr lang="en-US" sz="1600" b="1" dirty="0">
                <a:solidFill>
                  <a:srgbClr val="C00000"/>
                </a:solidFill>
              </a:rPr>
              <a:t> run in supervisory mode)</a:t>
            </a:r>
          </a:p>
          <a:p>
            <a:pPr lvl="2"/>
            <a:r>
              <a:rPr lang="en-US" sz="1600" b="1" dirty="0">
                <a:solidFill>
                  <a:srgbClr val="C00000"/>
                </a:solidFill>
              </a:rPr>
              <a:t>Errors in supervisory mode often catastrophic (blue “screen of death”, or “I just corrupted your disk”)</a:t>
            </a:r>
          </a:p>
        </p:txBody>
      </p:sp>
    </p:spTree>
    <p:extLst>
      <p:ext uri="{BB962C8B-B14F-4D97-AF65-F5344CB8AC3E}">
        <p14:creationId xmlns:p14="http://schemas.microsoft.com/office/powerpoint/2010/main" val="3624523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Syscalls</a:t>
            </a:r>
            <a:endParaRPr lang="en-US" dirty="0"/>
          </a:p>
        </p:txBody>
      </p:sp>
      <p:sp>
        <p:nvSpPr>
          <p:cNvPr id="21" name="Content Placeholder 2"/>
          <p:cNvSpPr>
            <a:spLocks noGrp="1"/>
          </p:cNvSpPr>
          <p:nvPr>
            <p:ph idx="1"/>
          </p:nvPr>
        </p:nvSpPr>
        <p:spPr>
          <a:xfrm>
            <a:off x="685800" y="1193800"/>
            <a:ext cx="8458200" cy="5435600"/>
          </a:xfrm>
        </p:spPr>
        <p:txBody>
          <a:bodyPr>
            <a:noAutofit/>
          </a:bodyPr>
          <a:lstStyle/>
          <a:p>
            <a:r>
              <a:rPr lang="en-US" b="1" dirty="0"/>
              <a:t>What if we want to call an OS routine? E.g., </a:t>
            </a:r>
          </a:p>
          <a:p>
            <a:pPr lvl="1"/>
            <a:r>
              <a:rPr lang="en-US" sz="2400" dirty="0">
                <a:solidFill>
                  <a:srgbClr val="0332B7"/>
                </a:solidFill>
              </a:rPr>
              <a:t>to read a file, </a:t>
            </a:r>
          </a:p>
          <a:p>
            <a:pPr lvl="1"/>
            <a:r>
              <a:rPr lang="en-US" sz="2400" dirty="0">
                <a:solidFill>
                  <a:srgbClr val="0332B7"/>
                </a:solidFill>
              </a:rPr>
              <a:t>launch a new process, </a:t>
            </a:r>
          </a:p>
          <a:p>
            <a:pPr lvl="1"/>
            <a:r>
              <a:rPr lang="en-US" sz="2400" dirty="0">
                <a:solidFill>
                  <a:srgbClr val="0332B7"/>
                </a:solidFill>
              </a:rPr>
              <a:t>ask for more memory (malloc),</a:t>
            </a:r>
          </a:p>
          <a:p>
            <a:pPr lvl="1"/>
            <a:r>
              <a:rPr lang="en-US" sz="2400" dirty="0">
                <a:solidFill>
                  <a:srgbClr val="0332B7"/>
                </a:solidFill>
              </a:rPr>
              <a:t>send data, etc.</a:t>
            </a:r>
          </a:p>
          <a:p>
            <a:r>
              <a:rPr lang="en-US" b="1" dirty="0"/>
              <a:t>Need to perform a </a:t>
            </a:r>
            <a:r>
              <a:rPr lang="en-US" b="1" dirty="0" err="1">
                <a:solidFill>
                  <a:srgbClr val="FF0000"/>
                </a:solidFill>
              </a:rPr>
              <a:t>syscall</a:t>
            </a:r>
            <a:r>
              <a:rPr lang="en-US" b="1" dirty="0"/>
              <a:t>: </a:t>
            </a:r>
          </a:p>
          <a:p>
            <a:pPr lvl="1"/>
            <a:r>
              <a:rPr lang="en-US" sz="2400" dirty="0">
                <a:solidFill>
                  <a:srgbClr val="0332B7"/>
                </a:solidFill>
              </a:rPr>
              <a:t>Set up function arguments in registers, </a:t>
            </a:r>
          </a:p>
          <a:p>
            <a:pPr lvl="1"/>
            <a:r>
              <a:rPr lang="en-US" sz="2400" dirty="0">
                <a:solidFill>
                  <a:srgbClr val="0332B7"/>
                </a:solidFill>
              </a:rPr>
              <a:t>Raise</a:t>
            </a:r>
            <a:r>
              <a:rPr lang="en-US" sz="2400" dirty="0"/>
              <a:t> </a:t>
            </a:r>
            <a:r>
              <a:rPr lang="en-US" sz="2400" dirty="0">
                <a:solidFill>
                  <a:srgbClr val="FF0000"/>
                </a:solidFill>
              </a:rPr>
              <a:t>software interrupt (with special assembly instruction)</a:t>
            </a:r>
          </a:p>
          <a:p>
            <a:r>
              <a:rPr lang="en-US" b="1" dirty="0"/>
              <a:t>OS will perform the operation and return to user mode</a:t>
            </a:r>
          </a:p>
          <a:p>
            <a:r>
              <a:rPr lang="en-US" b="1" dirty="0"/>
              <a:t>This way, the OS can mediate access to all resources, and devices</a:t>
            </a:r>
          </a:p>
          <a:p>
            <a:endParaRPr lang="en-US" sz="2167" dirty="0"/>
          </a:p>
          <a:p>
            <a:pPr lvl="1"/>
            <a:endParaRPr lang="en-US" sz="1896" dirty="0"/>
          </a:p>
        </p:txBody>
      </p:sp>
    </p:spTree>
    <p:extLst>
      <p:ext uri="{BB962C8B-B14F-4D97-AF65-F5344CB8AC3E}">
        <p14:creationId xmlns:p14="http://schemas.microsoft.com/office/powerpoint/2010/main" val="251085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Multiprogramming</a:t>
            </a:r>
            <a:endParaRPr lang="en-US" dirty="0"/>
          </a:p>
        </p:txBody>
      </p:sp>
      <p:sp>
        <p:nvSpPr>
          <p:cNvPr id="21" name="Content Placeholder 2"/>
          <p:cNvSpPr>
            <a:spLocks noGrp="1"/>
          </p:cNvSpPr>
          <p:nvPr>
            <p:ph idx="1"/>
          </p:nvPr>
        </p:nvSpPr>
        <p:spPr>
          <a:xfrm>
            <a:off x="0" y="1193800"/>
            <a:ext cx="9144000" cy="5207000"/>
          </a:xfrm>
        </p:spPr>
        <p:txBody>
          <a:bodyPr>
            <a:noAutofit/>
          </a:bodyPr>
          <a:lstStyle/>
          <a:p>
            <a:r>
              <a:rPr lang="en-US" sz="2800" b="1" dirty="0"/>
              <a:t>The OS runs multiple applications at the same time</a:t>
            </a:r>
          </a:p>
          <a:p>
            <a:r>
              <a:rPr lang="en-US" sz="2800" b="1" dirty="0"/>
              <a:t>But not really (unless you have a core per process)</a:t>
            </a:r>
          </a:p>
          <a:p>
            <a:r>
              <a:rPr lang="en-US" sz="2800" b="1" dirty="0"/>
              <a:t>Switches between processes very quickly (on human time scale) </a:t>
            </a:r>
            <a:r>
              <a:rPr lang="mr-IN" sz="2800" b="1" dirty="0"/>
              <a:t>–</a:t>
            </a:r>
            <a:r>
              <a:rPr lang="en-US" sz="2800" b="1" dirty="0"/>
              <a:t> this is called a “context switch”</a:t>
            </a:r>
          </a:p>
          <a:p>
            <a:r>
              <a:rPr lang="en-US" sz="2800" b="1" dirty="0"/>
              <a:t>When jumping into process, set timer (we will call this ‘interrupt’)</a:t>
            </a:r>
          </a:p>
          <a:p>
            <a:pPr lvl="1"/>
            <a:r>
              <a:rPr lang="en-US" sz="2400" dirty="0">
                <a:solidFill>
                  <a:srgbClr val="0332B7"/>
                </a:solidFill>
              </a:rPr>
              <a:t>When it expires, store PC, registers, etc. (process state)</a:t>
            </a:r>
          </a:p>
          <a:p>
            <a:pPr lvl="1"/>
            <a:r>
              <a:rPr lang="en-US" sz="2400" dirty="0">
                <a:solidFill>
                  <a:srgbClr val="0332B7"/>
                </a:solidFill>
              </a:rPr>
              <a:t>Pick a different process to run and load its state</a:t>
            </a:r>
          </a:p>
          <a:p>
            <a:pPr lvl="1"/>
            <a:r>
              <a:rPr lang="en-US" sz="2400" dirty="0">
                <a:solidFill>
                  <a:srgbClr val="0332B7"/>
                </a:solidFill>
              </a:rPr>
              <a:t>Set timer, change to user mode, jump to the new PC</a:t>
            </a:r>
          </a:p>
          <a:p>
            <a:r>
              <a:rPr lang="en-US" b="1" dirty="0"/>
              <a:t>Deciding what process to run is called </a:t>
            </a:r>
            <a:r>
              <a:rPr lang="en-US" b="1" dirty="0">
                <a:solidFill>
                  <a:srgbClr val="FF0000"/>
                </a:solidFill>
              </a:rPr>
              <a:t>scheduling</a:t>
            </a:r>
            <a:endParaRPr lang="en-US" b="1" dirty="0"/>
          </a:p>
        </p:txBody>
      </p:sp>
    </p:spTree>
    <p:extLst>
      <p:ext uri="{BB962C8B-B14F-4D97-AF65-F5344CB8AC3E}">
        <p14:creationId xmlns:p14="http://schemas.microsoft.com/office/powerpoint/2010/main" val="2887611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30200"/>
            <a:ext cx="7614138" cy="1041400"/>
          </a:xfrm>
        </p:spPr>
        <p:txBody>
          <a:bodyPr/>
          <a:lstStyle/>
          <a:p>
            <a:r>
              <a:rPr lang="en-US" dirty="0" smtClean="0"/>
              <a:t>Protection, Translation, Paging</a:t>
            </a:r>
            <a:endParaRPr lang="en-US" dirty="0"/>
          </a:p>
        </p:txBody>
      </p:sp>
      <p:sp>
        <p:nvSpPr>
          <p:cNvPr id="21" name="Content Placeholder 2"/>
          <p:cNvSpPr>
            <a:spLocks noGrp="1"/>
          </p:cNvSpPr>
          <p:nvPr>
            <p:ph idx="1"/>
          </p:nvPr>
        </p:nvSpPr>
        <p:spPr>
          <a:xfrm>
            <a:off x="228600" y="1371601"/>
            <a:ext cx="8704385" cy="4952999"/>
          </a:xfrm>
        </p:spPr>
        <p:txBody>
          <a:bodyPr>
            <a:noAutofit/>
          </a:bodyPr>
          <a:lstStyle/>
          <a:p>
            <a:r>
              <a:rPr lang="en-US" sz="2800" dirty="0"/>
              <a:t>Supervisor mode alone is not sufficient to fully isolate applications from each other or from the OS</a:t>
            </a:r>
          </a:p>
          <a:p>
            <a:pPr lvl="1"/>
            <a:r>
              <a:rPr lang="en-US" sz="2400" dirty="0">
                <a:solidFill>
                  <a:srgbClr val="0332B7"/>
                </a:solidFill>
              </a:rPr>
              <a:t>Application could overwrite another application’s memory.</a:t>
            </a:r>
          </a:p>
          <a:p>
            <a:pPr lvl="1"/>
            <a:r>
              <a:rPr lang="en-US" sz="2400" dirty="0">
                <a:solidFill>
                  <a:srgbClr val="0332B7"/>
                </a:solidFill>
              </a:rPr>
              <a:t>Typically programs start at some fixed address, e.g. 0x8FFFFFFF</a:t>
            </a:r>
          </a:p>
          <a:p>
            <a:pPr lvl="2"/>
            <a:r>
              <a:rPr lang="en-US" dirty="0"/>
              <a:t>How can 100’s of programs share memory at location 0x8FFFFFFF?</a:t>
            </a:r>
          </a:p>
          <a:p>
            <a:pPr lvl="1"/>
            <a:r>
              <a:rPr lang="en-US" sz="2400" dirty="0">
                <a:solidFill>
                  <a:srgbClr val="0332B7"/>
                </a:solidFill>
              </a:rPr>
              <a:t>Also, may want to address more memory than we actually have (e.g., for sparse data structures)</a:t>
            </a:r>
          </a:p>
          <a:p>
            <a:r>
              <a:rPr lang="en-US" sz="2800" dirty="0"/>
              <a:t>Solution: </a:t>
            </a:r>
            <a:r>
              <a:rPr lang="en-US" sz="2800" dirty="0">
                <a:solidFill>
                  <a:srgbClr val="FF0000"/>
                </a:solidFill>
              </a:rPr>
              <a:t>Virtual Memory</a:t>
            </a:r>
            <a:endParaRPr lang="en-US" sz="2800" dirty="0"/>
          </a:p>
          <a:p>
            <a:pPr lvl="1"/>
            <a:r>
              <a:rPr lang="en-US" sz="2400" dirty="0"/>
              <a:t>Gives each process the </a:t>
            </a:r>
            <a:r>
              <a:rPr lang="en-US" sz="2400" i="1" dirty="0"/>
              <a:t>illusion</a:t>
            </a:r>
            <a:r>
              <a:rPr lang="en-US" sz="2400" dirty="0"/>
              <a:t> of a full memory address space that it has completely for itself</a:t>
            </a:r>
          </a:p>
        </p:txBody>
      </p:sp>
    </p:spTree>
    <p:extLst>
      <p:ext uri="{BB962C8B-B14F-4D97-AF65-F5344CB8AC3E}">
        <p14:creationId xmlns:p14="http://schemas.microsoft.com/office/powerpoint/2010/main" val="51768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473462" cy="938294"/>
          </a:xfrm>
        </p:spPr>
        <p:txBody>
          <a:bodyPr/>
          <a:lstStyle/>
          <a:p>
            <a:r>
              <a:rPr lang="en-US" dirty="0" smtClean="0"/>
              <a:t>Virtual vs. Physical Addresses</a:t>
            </a:r>
            <a:endParaRPr lang="en-US" dirty="0"/>
          </a:p>
        </p:txBody>
      </p:sp>
      <p:sp>
        <p:nvSpPr>
          <p:cNvPr id="3" name="Content Placeholder 2"/>
          <p:cNvSpPr>
            <a:spLocks noGrp="1"/>
          </p:cNvSpPr>
          <p:nvPr>
            <p:ph idx="1"/>
          </p:nvPr>
        </p:nvSpPr>
        <p:spPr>
          <a:xfrm>
            <a:off x="476249" y="4288248"/>
            <a:ext cx="7850982" cy="1951119"/>
          </a:xfrm>
        </p:spPr>
        <p:txBody>
          <a:bodyPr>
            <a:normAutofit fontScale="92500"/>
          </a:bodyPr>
          <a:lstStyle/>
          <a:p>
            <a:r>
              <a:rPr lang="en-US" dirty="0"/>
              <a:t>Processes use virtual addresses, e.g., 0 </a:t>
            </a:r>
            <a:r>
              <a:rPr lang="is-IS" dirty="0"/>
              <a:t>… 0xffff,ffff</a:t>
            </a:r>
          </a:p>
          <a:p>
            <a:pPr lvl="1"/>
            <a:r>
              <a:rPr lang="is-IS" sz="2000" dirty="0">
                <a:solidFill>
                  <a:srgbClr val="0332B7"/>
                </a:solidFill>
              </a:rPr>
              <a:t>Many processes, all using same (conflicting) addresses</a:t>
            </a:r>
            <a:endParaRPr lang="en-US" sz="2000" dirty="0">
              <a:solidFill>
                <a:srgbClr val="0332B7"/>
              </a:solidFill>
            </a:endParaRPr>
          </a:p>
          <a:p>
            <a:r>
              <a:rPr lang="en-US" dirty="0"/>
              <a:t>Memory uses physical addresses (also, e.g., 0 </a:t>
            </a:r>
            <a:r>
              <a:rPr lang="is-IS" dirty="0"/>
              <a:t>... </a:t>
            </a:r>
            <a:r>
              <a:rPr lang="is-IS" dirty="0" smtClean="0"/>
              <a:t>0xffff,ffff)</a:t>
            </a:r>
          </a:p>
          <a:p>
            <a:r>
              <a:rPr lang="is-IS" b="1" i="1" dirty="0" smtClean="0">
                <a:solidFill>
                  <a:srgbClr val="FF0000"/>
                </a:solidFill>
              </a:rPr>
              <a:t>Memory </a:t>
            </a:r>
            <a:r>
              <a:rPr lang="is-IS" b="1" i="1" dirty="0">
                <a:solidFill>
                  <a:srgbClr val="FF0000"/>
                </a:solidFill>
              </a:rPr>
              <a:t>manager maps virtual to physical addresses</a:t>
            </a:r>
          </a:p>
        </p:txBody>
      </p:sp>
      <p:grpSp>
        <p:nvGrpSpPr>
          <p:cNvPr id="7" name="Group 6"/>
          <p:cNvGrpSpPr/>
          <p:nvPr/>
        </p:nvGrpSpPr>
        <p:grpSpPr>
          <a:xfrm>
            <a:off x="1367289" y="1647251"/>
            <a:ext cx="1543050" cy="2173129"/>
            <a:chOff x="609600" y="1676400"/>
            <a:chExt cx="3048000" cy="3962400"/>
          </a:xfrm>
        </p:grpSpPr>
        <p:grpSp>
          <p:nvGrpSpPr>
            <p:cNvPr id="8" name="Group 268"/>
            <p:cNvGrpSpPr/>
            <p:nvPr/>
          </p:nvGrpSpPr>
          <p:grpSpPr>
            <a:xfrm>
              <a:off x="609600" y="1676400"/>
              <a:ext cx="3048000" cy="3962400"/>
              <a:chOff x="609600" y="1676400"/>
              <a:chExt cx="3048000" cy="3962400"/>
            </a:xfrm>
          </p:grpSpPr>
          <p:sp>
            <p:nvSpPr>
              <p:cNvPr id="25" name="Rectangle 24"/>
              <p:cNvSpPr/>
              <p:nvPr/>
            </p:nvSpPr>
            <p:spPr>
              <a:xfrm>
                <a:off x="609600" y="1676400"/>
                <a:ext cx="3048000" cy="39624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t"/>
              <a:lstStyle/>
              <a:p>
                <a:pPr defTabSz="742968" fontAlgn="auto">
                  <a:spcBef>
                    <a:spcPts val="0"/>
                  </a:spcBef>
                  <a:spcAft>
                    <a:spcPts val="0"/>
                  </a:spcAft>
                </a:pPr>
                <a:r>
                  <a:rPr lang="en-US" sz="1300" b="1" dirty="0">
                    <a:solidFill>
                      <a:prstClr val="black"/>
                    </a:solidFill>
                    <a:latin typeface="Calibri" panose="020F0502020204030204"/>
                  </a:rPr>
                  <a:t>Processor (&amp; Caches)</a:t>
                </a:r>
              </a:p>
            </p:txBody>
          </p:sp>
          <p:sp>
            <p:nvSpPr>
              <p:cNvPr id="26" name="Rectangle 25"/>
              <p:cNvSpPr/>
              <p:nvPr/>
            </p:nvSpPr>
            <p:spPr>
              <a:xfrm>
                <a:off x="838200" y="2286000"/>
                <a:ext cx="2590800" cy="5334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pPr defTabSz="742968" fontAlgn="auto">
                  <a:spcBef>
                    <a:spcPts val="0"/>
                  </a:spcBef>
                  <a:spcAft>
                    <a:spcPts val="0"/>
                  </a:spcAft>
                </a:pPr>
                <a:r>
                  <a:rPr lang="en-US" sz="1300" b="1" dirty="0">
                    <a:solidFill>
                      <a:prstClr val="black"/>
                    </a:solidFill>
                    <a:latin typeface="Calibri" panose="020F0502020204030204"/>
                  </a:rPr>
                  <a:t>Control</a:t>
                </a:r>
                <a:endParaRPr lang="en-US" sz="1463" b="1" dirty="0">
                  <a:solidFill>
                    <a:prstClr val="black"/>
                  </a:solidFill>
                  <a:latin typeface="Calibri" panose="020F0502020204030204"/>
                </a:endParaRPr>
              </a:p>
            </p:txBody>
          </p:sp>
          <p:sp>
            <p:nvSpPr>
              <p:cNvPr id="27" name="Rectangle 26"/>
              <p:cNvSpPr/>
              <p:nvPr/>
            </p:nvSpPr>
            <p:spPr>
              <a:xfrm>
                <a:off x="838200" y="3048000"/>
                <a:ext cx="2590800" cy="2362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pPr defTabSz="742968" fontAlgn="auto">
                  <a:spcBef>
                    <a:spcPts val="0"/>
                  </a:spcBef>
                  <a:spcAft>
                    <a:spcPts val="0"/>
                  </a:spcAft>
                </a:pPr>
                <a:r>
                  <a:rPr lang="en-US" sz="1300" b="1" dirty="0">
                    <a:solidFill>
                      <a:prstClr val="black"/>
                    </a:solidFill>
                    <a:latin typeface="Calibri" panose="020F0502020204030204"/>
                  </a:rPr>
                  <a:t>Datapath</a:t>
                </a:r>
                <a:endParaRPr lang="en-US" sz="1463" b="1" dirty="0">
                  <a:solidFill>
                    <a:prstClr val="black"/>
                  </a:solidFill>
                  <a:latin typeface="Calibri" panose="020F0502020204030204"/>
                </a:endParaRPr>
              </a:p>
            </p:txBody>
          </p:sp>
          <p:cxnSp>
            <p:nvCxnSpPr>
              <p:cNvPr id="28" name="Straight Arrow Connector 27"/>
              <p:cNvCxnSpPr/>
              <p:nvPr/>
            </p:nvCxnSpPr>
            <p:spPr>
              <a:xfrm rot="5400000">
                <a:off x="1409700" y="2933700"/>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V="1">
                <a:off x="2553494" y="2932906"/>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grpSp>
          <p:nvGrpSpPr>
            <p:cNvPr id="9" name="Group 269"/>
            <p:cNvGrpSpPr/>
            <p:nvPr/>
          </p:nvGrpSpPr>
          <p:grpSpPr>
            <a:xfrm>
              <a:off x="914399" y="3505200"/>
              <a:ext cx="2367431" cy="1828800"/>
              <a:chOff x="914399" y="3505200"/>
              <a:chExt cx="2367431" cy="1828800"/>
            </a:xfrm>
          </p:grpSpPr>
          <p:sp>
            <p:nvSpPr>
              <p:cNvPr id="10" name="Rectangle 9"/>
              <p:cNvSpPr/>
              <p:nvPr/>
            </p:nvSpPr>
            <p:spPr>
              <a:xfrm>
                <a:off x="914400" y="3505200"/>
                <a:ext cx="2362200" cy="2286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42968" fontAlgn="auto">
                  <a:spcBef>
                    <a:spcPts val="0"/>
                  </a:spcBef>
                  <a:spcAft>
                    <a:spcPts val="0"/>
                  </a:spcAft>
                </a:pPr>
                <a:r>
                  <a:rPr lang="en-US" sz="1463" dirty="0">
                    <a:solidFill>
                      <a:prstClr val="black"/>
                    </a:solidFill>
                    <a:latin typeface="Calibri" panose="020F0502020204030204"/>
                  </a:rPr>
                  <a:t>PC</a:t>
                </a:r>
              </a:p>
            </p:txBody>
          </p:sp>
          <p:grpSp>
            <p:nvGrpSpPr>
              <p:cNvPr id="11" name="Group 25"/>
              <p:cNvGrpSpPr/>
              <p:nvPr/>
            </p:nvGrpSpPr>
            <p:grpSpPr>
              <a:xfrm>
                <a:off x="914399" y="3886200"/>
                <a:ext cx="2362202" cy="1310651"/>
                <a:chOff x="1600199" y="3962400"/>
                <a:chExt cx="1600201" cy="1310651"/>
              </a:xfrm>
              <a:solidFill>
                <a:srgbClr val="9BBB59"/>
              </a:solidFill>
            </p:grpSpPr>
            <p:sp>
              <p:nvSpPr>
                <p:cNvPr id="15" name="Rectangle 14"/>
                <p:cNvSpPr/>
                <p:nvPr/>
              </p:nvSpPr>
              <p:spPr>
                <a:xfrm>
                  <a:off x="1600200" y="3962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6" name="Rectangle 15"/>
                <p:cNvSpPr/>
                <p:nvPr/>
              </p:nvSpPr>
              <p:spPr>
                <a:xfrm>
                  <a:off x="1600199" y="40386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7" name="Rectangle 16"/>
                <p:cNvSpPr/>
                <p:nvPr/>
              </p:nvSpPr>
              <p:spPr>
                <a:xfrm>
                  <a:off x="1600200" y="41148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8" name="Rectangle 17"/>
                <p:cNvSpPr/>
                <p:nvPr/>
              </p:nvSpPr>
              <p:spPr>
                <a:xfrm>
                  <a:off x="1600200" y="4191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white"/>
                    </a:solidFill>
                    <a:effectLst>
                      <a:glow rad="101600">
                        <a:prstClr val="white">
                          <a:alpha val="75000"/>
                        </a:prstClr>
                      </a:glow>
                    </a:effectLst>
                    <a:latin typeface="Calibri" panose="020F0502020204030204"/>
                  </a:endParaRPr>
                </a:p>
                <a:p>
                  <a:pPr defTabSz="742968" fontAlgn="auto">
                    <a:spcBef>
                      <a:spcPts val="0"/>
                    </a:spcBef>
                    <a:spcAft>
                      <a:spcPts val="0"/>
                    </a:spcAft>
                  </a:pPr>
                  <a:endParaRPr lang="en-US" sz="1463" dirty="0">
                    <a:solidFill>
                      <a:prstClr val="black"/>
                    </a:solidFill>
                    <a:latin typeface="Calibri" panose="020F0502020204030204"/>
                  </a:endParaRPr>
                </a:p>
              </p:txBody>
            </p:sp>
            <p:sp>
              <p:nvSpPr>
                <p:cNvPr id="19" name="Rectangle 18"/>
                <p:cNvSpPr/>
                <p:nvPr/>
              </p:nvSpPr>
              <p:spPr>
                <a:xfrm>
                  <a:off x="1600200" y="42672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0" name="Rectangle 19"/>
                <p:cNvSpPr/>
                <p:nvPr/>
              </p:nvSpPr>
              <p:spPr>
                <a:xfrm>
                  <a:off x="1600200" y="4343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1" name="Rectangle 20"/>
                <p:cNvSpPr/>
                <p:nvPr/>
              </p:nvSpPr>
              <p:spPr>
                <a:xfrm>
                  <a:off x="1600200" y="4419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2" name="Rectangle 21"/>
                <p:cNvSpPr/>
                <p:nvPr/>
              </p:nvSpPr>
              <p:spPr>
                <a:xfrm>
                  <a:off x="1600199" y="44958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3" name="Rectangle 22"/>
                <p:cNvSpPr/>
                <p:nvPr/>
              </p:nvSpPr>
              <p:spPr>
                <a:xfrm>
                  <a:off x="1600200" y="4572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4" name="TextBox 23"/>
                <p:cNvSpPr txBox="1"/>
                <p:nvPr/>
              </p:nvSpPr>
              <p:spPr>
                <a:xfrm>
                  <a:off x="1776087" y="4010378"/>
                  <a:ext cx="1377074" cy="1262673"/>
                </a:xfrm>
                <a:prstGeom prst="rect">
                  <a:avLst/>
                </a:prstGeom>
                <a:noFill/>
              </p:spPr>
              <p:txBody>
                <a:bodyPr wrap="square" rtlCol="0">
                  <a:spAutoFit/>
                </a:bodyPr>
                <a:lstStyle/>
                <a:p>
                  <a:pPr algn="ctr" defTabSz="742968" fontAlgn="auto">
                    <a:spcBef>
                      <a:spcPts val="0"/>
                    </a:spcBef>
                    <a:spcAft>
                      <a:spcPts val="0"/>
                    </a:spcAft>
                  </a:pPr>
                  <a:r>
                    <a:rPr lang="en-US" sz="1950" dirty="0">
                      <a:solidFill>
                        <a:prstClr val="black"/>
                      </a:solidFill>
                      <a:effectLst>
                        <a:glow rad="254000">
                          <a:prstClr val="white">
                            <a:alpha val="75000"/>
                          </a:prstClr>
                        </a:glow>
                      </a:effectLst>
                      <a:latin typeface="Calibri" panose="020F0502020204030204"/>
                      <a:ea typeface="+mn-ea"/>
                    </a:rPr>
                    <a:t>Registers</a:t>
                  </a:r>
                </a:p>
              </p:txBody>
            </p:sp>
          </p:grpSp>
          <p:grpSp>
            <p:nvGrpSpPr>
              <p:cNvPr id="12" name="Group 11"/>
              <p:cNvGrpSpPr/>
              <p:nvPr/>
            </p:nvGrpSpPr>
            <p:grpSpPr>
              <a:xfrm>
                <a:off x="914400" y="4681947"/>
                <a:ext cx="2367430" cy="652053"/>
                <a:chOff x="4572000" y="3386547"/>
                <a:chExt cx="2367430" cy="652053"/>
              </a:xfrm>
            </p:grpSpPr>
            <p:sp>
              <p:nvSpPr>
                <p:cNvPr id="13" name="Trapezoid 12"/>
                <p:cNvSpPr/>
                <p:nvPr/>
              </p:nvSpPr>
              <p:spPr>
                <a:xfrm flipV="1">
                  <a:off x="4572000" y="3429000"/>
                  <a:ext cx="2362200" cy="609600"/>
                </a:xfrm>
                <a:prstGeom prst="trapezoid">
                  <a:avLst>
                    <a:gd name="adj" fmla="val 25000"/>
                  </a:avLst>
                </a:prstGeom>
                <a:solidFill>
                  <a:srgbClr val="C0504D"/>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4" name="TextBox 13"/>
                <p:cNvSpPr txBox="1"/>
                <p:nvPr/>
              </p:nvSpPr>
              <p:spPr>
                <a:xfrm>
                  <a:off x="4572000" y="3386547"/>
                  <a:ext cx="2367430" cy="578842"/>
                </a:xfrm>
                <a:prstGeom prst="rect">
                  <a:avLst/>
                </a:prstGeom>
                <a:noFill/>
              </p:spPr>
              <p:txBody>
                <a:bodyPr wrap="square" rtlCol="0" anchor="ctr">
                  <a:spAutoFit/>
                </a:bodyPr>
                <a:lstStyle/>
                <a:p>
                  <a:pPr algn="ctr" defTabSz="742968" fontAlgn="auto">
                    <a:spcBef>
                      <a:spcPts val="0"/>
                    </a:spcBef>
                    <a:spcAft>
                      <a:spcPts val="0"/>
                    </a:spcAft>
                  </a:pPr>
                  <a:r>
                    <a:rPr lang="en-US" sz="1463" dirty="0">
                      <a:solidFill>
                        <a:prstClr val="black"/>
                      </a:solidFill>
                      <a:effectLst>
                        <a:glow rad="152400">
                          <a:prstClr val="white">
                            <a:alpha val="75000"/>
                          </a:prstClr>
                        </a:glow>
                      </a:effectLst>
                      <a:latin typeface="Calibri" panose="020F0502020204030204"/>
                      <a:ea typeface="+mn-ea"/>
                    </a:rPr>
                    <a:t>(ALU)</a:t>
                  </a:r>
                </a:p>
              </p:txBody>
            </p:sp>
          </p:grpSp>
        </p:grpSp>
      </p:grpSp>
      <p:sp>
        <p:nvSpPr>
          <p:cNvPr id="30" name="Rectangle 29"/>
          <p:cNvSpPr/>
          <p:nvPr/>
        </p:nvSpPr>
        <p:spPr>
          <a:xfrm>
            <a:off x="6352443" y="1647251"/>
            <a:ext cx="1428750" cy="2173129"/>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rIns="0" rtlCol="0" anchor="t"/>
          <a:lstStyle/>
          <a:p>
            <a:pPr defTabSz="742968" fontAlgn="auto">
              <a:spcBef>
                <a:spcPts val="0"/>
              </a:spcBef>
              <a:spcAft>
                <a:spcPts val="0"/>
              </a:spcAft>
            </a:pPr>
            <a:r>
              <a:rPr lang="en-US" sz="1463" b="1" dirty="0">
                <a:solidFill>
                  <a:prstClr val="black"/>
                </a:solidFill>
                <a:latin typeface="Calibri" panose="020F0502020204030204"/>
              </a:rPr>
              <a:t>Memory (DRAM)</a:t>
            </a:r>
          </a:p>
        </p:txBody>
      </p:sp>
      <p:grpSp>
        <p:nvGrpSpPr>
          <p:cNvPr id="31" name="Group 270"/>
          <p:cNvGrpSpPr/>
          <p:nvPr/>
        </p:nvGrpSpPr>
        <p:grpSpPr>
          <a:xfrm>
            <a:off x="6495318" y="2006780"/>
            <a:ext cx="1143000" cy="1684661"/>
            <a:chOff x="4953000" y="1981200"/>
            <a:chExt cx="1524000" cy="3429000"/>
          </a:xfrm>
        </p:grpSpPr>
        <p:grpSp>
          <p:nvGrpSpPr>
            <p:cNvPr id="32" name="Group 74"/>
            <p:cNvGrpSpPr/>
            <p:nvPr/>
          </p:nvGrpSpPr>
          <p:grpSpPr>
            <a:xfrm>
              <a:off x="4953000" y="4038600"/>
              <a:ext cx="381000" cy="685800"/>
              <a:chOff x="7543800" y="3581400"/>
              <a:chExt cx="2362200" cy="685800"/>
            </a:xfrm>
            <a:solidFill>
              <a:schemeClr val="accent3"/>
            </a:solidFill>
          </p:grpSpPr>
          <p:sp>
            <p:nvSpPr>
              <p:cNvPr id="224" name="Rectangle 223"/>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25" name="Rectangle 224"/>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26" name="Rectangle 225"/>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27" name="Rectangle 226"/>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28" name="Rectangle 227"/>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29" name="Rectangle 228"/>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30" name="Rectangle 229"/>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31" name="Rectangle 230"/>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32" name="Rectangle 231"/>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33" name="Group 75"/>
            <p:cNvGrpSpPr/>
            <p:nvPr/>
          </p:nvGrpSpPr>
          <p:grpSpPr>
            <a:xfrm>
              <a:off x="5334000" y="4038600"/>
              <a:ext cx="381000" cy="685800"/>
              <a:chOff x="7543800" y="3581400"/>
              <a:chExt cx="2362200" cy="685800"/>
            </a:xfrm>
            <a:solidFill>
              <a:schemeClr val="accent3"/>
            </a:solidFill>
          </p:grpSpPr>
          <p:sp>
            <p:nvSpPr>
              <p:cNvPr id="215" name="Rectangle 214"/>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16" name="Rectangle 215"/>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17" name="Rectangle 216"/>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18" name="Rectangle 217"/>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19" name="Rectangle 218"/>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20" name="Rectangle 219"/>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21" name="Rectangle 220"/>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22" name="Rectangle 221"/>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23" name="Rectangle 222"/>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34" name="Group 85"/>
            <p:cNvGrpSpPr/>
            <p:nvPr/>
          </p:nvGrpSpPr>
          <p:grpSpPr>
            <a:xfrm>
              <a:off x="5715000" y="4038600"/>
              <a:ext cx="381000" cy="685800"/>
              <a:chOff x="7543800" y="3581400"/>
              <a:chExt cx="2362200" cy="685800"/>
            </a:xfrm>
            <a:solidFill>
              <a:schemeClr val="accent3"/>
            </a:solidFill>
          </p:grpSpPr>
          <p:sp>
            <p:nvSpPr>
              <p:cNvPr id="206" name="Rectangle 205"/>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07" name="Rectangle 206"/>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08" name="Rectangle 207"/>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09" name="Rectangle 208"/>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10" name="Rectangle 209"/>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11" name="Rectangle 210"/>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12" name="Rectangle 211"/>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13" name="Rectangle 212"/>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14" name="Rectangle 213"/>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35" name="Group 95"/>
            <p:cNvGrpSpPr/>
            <p:nvPr/>
          </p:nvGrpSpPr>
          <p:grpSpPr>
            <a:xfrm>
              <a:off x="6096000" y="4038600"/>
              <a:ext cx="381000" cy="685800"/>
              <a:chOff x="7543800" y="3581400"/>
              <a:chExt cx="2362200" cy="685800"/>
            </a:xfrm>
            <a:solidFill>
              <a:schemeClr val="accent3"/>
            </a:solidFill>
          </p:grpSpPr>
          <p:sp>
            <p:nvSpPr>
              <p:cNvPr id="197" name="Rectangle 1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98" name="Rectangle 1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99" name="Rectangle 1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00" name="Rectangle 1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01" name="Rectangle 2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02" name="Rectangle 2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03" name="Rectangle 2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04" name="Rectangle 2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205" name="Rectangle 2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36" name="Group 105"/>
            <p:cNvGrpSpPr/>
            <p:nvPr/>
          </p:nvGrpSpPr>
          <p:grpSpPr>
            <a:xfrm>
              <a:off x="4953000" y="4724400"/>
              <a:ext cx="381000" cy="685800"/>
              <a:chOff x="7543800" y="3581400"/>
              <a:chExt cx="2362200" cy="685800"/>
            </a:xfrm>
            <a:solidFill>
              <a:schemeClr val="accent3"/>
            </a:solidFill>
          </p:grpSpPr>
          <p:sp>
            <p:nvSpPr>
              <p:cNvPr id="188" name="Rectangle 187"/>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89" name="Rectangle 188"/>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90" name="Rectangle 189"/>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91" name="Rectangle 190"/>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92" name="Rectangle 191"/>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93" name="Rectangle 192"/>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94" name="Rectangle 193"/>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95" name="Rectangle 194"/>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96" name="Rectangle 195"/>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37" name="Group 115"/>
            <p:cNvGrpSpPr/>
            <p:nvPr/>
          </p:nvGrpSpPr>
          <p:grpSpPr>
            <a:xfrm>
              <a:off x="5334000" y="4724400"/>
              <a:ext cx="381000" cy="685800"/>
              <a:chOff x="7543800" y="3581400"/>
              <a:chExt cx="2362200" cy="685800"/>
            </a:xfrm>
            <a:solidFill>
              <a:schemeClr val="accent3"/>
            </a:solidFill>
          </p:grpSpPr>
          <p:sp>
            <p:nvSpPr>
              <p:cNvPr id="179" name="Rectangle 178"/>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80" name="Rectangle 179"/>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81" name="Rectangle 180"/>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82" name="Rectangle 181"/>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83" name="Rectangle 182"/>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84" name="Rectangle 183"/>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85" name="Rectangle 184"/>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86" name="Rectangle 185"/>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87" name="Rectangle 186"/>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38" name="Group 125"/>
            <p:cNvGrpSpPr/>
            <p:nvPr/>
          </p:nvGrpSpPr>
          <p:grpSpPr>
            <a:xfrm>
              <a:off x="5715000" y="4724400"/>
              <a:ext cx="381000" cy="685800"/>
              <a:chOff x="7543800" y="3581400"/>
              <a:chExt cx="2362200" cy="685800"/>
            </a:xfrm>
            <a:solidFill>
              <a:schemeClr val="accent3"/>
            </a:solidFill>
          </p:grpSpPr>
          <p:sp>
            <p:nvSpPr>
              <p:cNvPr id="170" name="Rectangle 169"/>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71" name="Rectangle 170"/>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72" name="Rectangle 171"/>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73" name="Rectangle 172"/>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74" name="Rectangle 173"/>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75" name="Rectangle 174"/>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76" name="Rectangle 175"/>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77" name="Rectangle 176"/>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78" name="Rectangle 177"/>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39" name="Group 135"/>
            <p:cNvGrpSpPr/>
            <p:nvPr/>
          </p:nvGrpSpPr>
          <p:grpSpPr>
            <a:xfrm>
              <a:off x="6096000" y="4724400"/>
              <a:ext cx="381000" cy="685800"/>
              <a:chOff x="7543800" y="3581400"/>
              <a:chExt cx="2362200" cy="685800"/>
            </a:xfrm>
            <a:solidFill>
              <a:schemeClr val="accent3"/>
            </a:solidFill>
          </p:grpSpPr>
          <p:sp>
            <p:nvSpPr>
              <p:cNvPr id="161" name="Rectangle 160"/>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62" name="Rectangle 161"/>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63" name="Rectangle 162"/>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64" name="Rectangle 163"/>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65" name="Rectangle 164"/>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66" name="Rectangle 165"/>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67" name="Rectangle 166"/>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68" name="Rectangle 167"/>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69" name="Rectangle 168"/>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40" name="Group 145"/>
            <p:cNvGrpSpPr/>
            <p:nvPr/>
          </p:nvGrpSpPr>
          <p:grpSpPr>
            <a:xfrm>
              <a:off x="4953000" y="3352800"/>
              <a:ext cx="381000" cy="685800"/>
              <a:chOff x="7543800" y="3581400"/>
              <a:chExt cx="2362200" cy="685800"/>
            </a:xfrm>
            <a:solidFill>
              <a:srgbClr val="9BBB59"/>
            </a:solidFill>
          </p:grpSpPr>
          <p:sp>
            <p:nvSpPr>
              <p:cNvPr id="152" name="Rectangle 151"/>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53" name="Rectangle 152"/>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54" name="Rectangle 153"/>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55" name="Rectangle 154"/>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56" name="Rectangle 155"/>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57" name="Rectangle 156"/>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58" name="Rectangle 157"/>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59" name="Rectangle 158"/>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60" name="Rectangle 159"/>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41" name="Group 155"/>
            <p:cNvGrpSpPr/>
            <p:nvPr/>
          </p:nvGrpSpPr>
          <p:grpSpPr>
            <a:xfrm>
              <a:off x="5334000" y="3352800"/>
              <a:ext cx="381000" cy="685800"/>
              <a:chOff x="7543800" y="3581400"/>
              <a:chExt cx="2362200" cy="685800"/>
            </a:xfrm>
            <a:solidFill>
              <a:schemeClr val="accent3"/>
            </a:solidFill>
          </p:grpSpPr>
          <p:sp>
            <p:nvSpPr>
              <p:cNvPr id="143" name="Rectangle 142"/>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44" name="Rectangle 143"/>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45" name="Rectangle 144"/>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46" name="Rectangle 145"/>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47" name="Rectangle 146"/>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48" name="Rectangle 147"/>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49" name="Rectangle 148"/>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50" name="Rectangle 149"/>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51" name="Rectangle 150"/>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42" name="Group 165"/>
            <p:cNvGrpSpPr/>
            <p:nvPr/>
          </p:nvGrpSpPr>
          <p:grpSpPr>
            <a:xfrm>
              <a:off x="5715000" y="3352800"/>
              <a:ext cx="381000" cy="685800"/>
              <a:chOff x="7543800" y="3581400"/>
              <a:chExt cx="2362200" cy="685800"/>
            </a:xfrm>
            <a:solidFill>
              <a:schemeClr val="accent3"/>
            </a:solidFill>
          </p:grpSpPr>
          <p:sp>
            <p:nvSpPr>
              <p:cNvPr id="134" name="Rectangle 133"/>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35" name="Rectangle 134"/>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36" name="Rectangle 135"/>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37" name="Rectangle 136"/>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38" name="Rectangle 137"/>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39" name="Rectangle 138"/>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40" name="Rectangle 139"/>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41" name="Rectangle 140"/>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42" name="Rectangle 141"/>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43" name="Group 175"/>
            <p:cNvGrpSpPr/>
            <p:nvPr/>
          </p:nvGrpSpPr>
          <p:grpSpPr>
            <a:xfrm>
              <a:off x="6096000" y="3352800"/>
              <a:ext cx="381000" cy="685800"/>
              <a:chOff x="7543800" y="3581400"/>
              <a:chExt cx="2362200" cy="685800"/>
            </a:xfrm>
            <a:solidFill>
              <a:schemeClr val="accent3"/>
            </a:solidFill>
          </p:grpSpPr>
          <p:sp>
            <p:nvSpPr>
              <p:cNvPr id="125" name="Rectangle 124"/>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26" name="Rectangle 125"/>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27" name="Rectangle 126"/>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28" name="Rectangle 127"/>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29" name="Rectangle 128"/>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30" name="Rectangle 129"/>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31" name="Rectangle 130"/>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32" name="Rectangle 131"/>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33" name="Rectangle 132"/>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44" name="Group 185"/>
            <p:cNvGrpSpPr/>
            <p:nvPr/>
          </p:nvGrpSpPr>
          <p:grpSpPr>
            <a:xfrm>
              <a:off x="4953000" y="2667000"/>
              <a:ext cx="381000" cy="685800"/>
              <a:chOff x="7543800" y="3581400"/>
              <a:chExt cx="2362200" cy="685800"/>
            </a:xfrm>
            <a:solidFill>
              <a:schemeClr val="accent3"/>
            </a:solidFill>
          </p:grpSpPr>
          <p:sp>
            <p:nvSpPr>
              <p:cNvPr id="116" name="Rectangle 115"/>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17" name="Rectangle 116"/>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18" name="Rectangle 117"/>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19" name="Rectangle 118"/>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20" name="Rectangle 119"/>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21" name="Rectangle 120"/>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22" name="Rectangle 121"/>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23" name="Rectangle 122"/>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24" name="Rectangle 123"/>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45" name="Group 195"/>
            <p:cNvGrpSpPr/>
            <p:nvPr/>
          </p:nvGrpSpPr>
          <p:grpSpPr>
            <a:xfrm>
              <a:off x="5334000" y="2667000"/>
              <a:ext cx="381000" cy="685800"/>
              <a:chOff x="7543800" y="3581400"/>
              <a:chExt cx="2362200" cy="685800"/>
            </a:xfrm>
            <a:solidFill>
              <a:schemeClr val="accent3"/>
            </a:solidFill>
          </p:grpSpPr>
          <p:sp>
            <p:nvSpPr>
              <p:cNvPr id="107" name="Rectangle 1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08" name="Rectangle 1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09" name="Rectangle 1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10" name="Rectangle 1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11" name="Rectangle 1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12" name="Rectangle 1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13" name="Rectangle 1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14" name="Rectangle 1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15" name="Rectangle 1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46" name="Group 205"/>
            <p:cNvGrpSpPr/>
            <p:nvPr/>
          </p:nvGrpSpPr>
          <p:grpSpPr>
            <a:xfrm>
              <a:off x="5715000" y="2667000"/>
              <a:ext cx="381000" cy="685800"/>
              <a:chOff x="7543800" y="3581400"/>
              <a:chExt cx="2362200" cy="685800"/>
            </a:xfrm>
            <a:solidFill>
              <a:schemeClr val="accent3"/>
            </a:solidFill>
          </p:grpSpPr>
          <p:sp>
            <p:nvSpPr>
              <p:cNvPr id="98" name="Rectangle 97"/>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99" name="Rectangle 98"/>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00" name="Rectangle 99"/>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01" name="Rectangle 100"/>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02" name="Rectangle 101"/>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03" name="Rectangle 102"/>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04" name="Rectangle 103"/>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05" name="Rectangle 104"/>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106" name="Rectangle 105"/>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47" name="Group 215"/>
            <p:cNvGrpSpPr/>
            <p:nvPr/>
          </p:nvGrpSpPr>
          <p:grpSpPr>
            <a:xfrm>
              <a:off x="6096000" y="2667000"/>
              <a:ext cx="381000" cy="685800"/>
              <a:chOff x="7543800" y="3581400"/>
              <a:chExt cx="2362200" cy="685800"/>
            </a:xfrm>
            <a:solidFill>
              <a:schemeClr val="accent3"/>
            </a:solidFill>
          </p:grpSpPr>
          <p:sp>
            <p:nvSpPr>
              <p:cNvPr id="89" name="Rectangle 88"/>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90" name="Rectangle 89"/>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91" name="Rectangle 90"/>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92" name="Rectangle 91"/>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93" name="Rectangle 92"/>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94" name="Rectangle 93"/>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95" name="Rectangle 94"/>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96" name="Rectangle 95"/>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97" name="Rectangle 96"/>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48" name="Group 225"/>
            <p:cNvGrpSpPr/>
            <p:nvPr/>
          </p:nvGrpSpPr>
          <p:grpSpPr>
            <a:xfrm>
              <a:off x="4953000" y="1981200"/>
              <a:ext cx="381000" cy="685800"/>
              <a:chOff x="7543800" y="3581400"/>
              <a:chExt cx="2362200" cy="685800"/>
            </a:xfrm>
            <a:solidFill>
              <a:schemeClr val="accent3"/>
            </a:solidFill>
          </p:grpSpPr>
          <p:sp>
            <p:nvSpPr>
              <p:cNvPr id="80" name="Rectangle 79"/>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81" name="Rectangle 80"/>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82" name="Rectangle 81"/>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83" name="Rectangle 82"/>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84" name="Rectangle 83"/>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85" name="Rectangle 84"/>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86" name="Rectangle 85"/>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87" name="Rectangle 86"/>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88" name="Rectangle 87"/>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49" name="Group 235"/>
            <p:cNvGrpSpPr/>
            <p:nvPr/>
          </p:nvGrpSpPr>
          <p:grpSpPr>
            <a:xfrm>
              <a:off x="5334000" y="1981200"/>
              <a:ext cx="381000" cy="685800"/>
              <a:chOff x="7543800" y="3581400"/>
              <a:chExt cx="2362200" cy="685800"/>
            </a:xfrm>
            <a:solidFill>
              <a:schemeClr val="accent3"/>
            </a:solidFill>
          </p:grpSpPr>
          <p:sp>
            <p:nvSpPr>
              <p:cNvPr id="71" name="Rectangle 70"/>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72" name="Rectangle 71"/>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73" name="Rectangle 72"/>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74" name="Rectangle 73"/>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75" name="Rectangle 74"/>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76" name="Rectangle 75"/>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77" name="Rectangle 76"/>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78" name="Rectangle 77"/>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79" name="Rectangle 78"/>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50" name="Group 245"/>
            <p:cNvGrpSpPr/>
            <p:nvPr/>
          </p:nvGrpSpPr>
          <p:grpSpPr>
            <a:xfrm>
              <a:off x="5715000" y="1981200"/>
              <a:ext cx="381000" cy="685800"/>
              <a:chOff x="7543800" y="3581400"/>
              <a:chExt cx="2362200" cy="685800"/>
            </a:xfrm>
            <a:solidFill>
              <a:schemeClr val="accent3"/>
            </a:solidFill>
          </p:grpSpPr>
          <p:sp>
            <p:nvSpPr>
              <p:cNvPr id="62" name="Rectangle 61"/>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63" name="Rectangle 62"/>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64" name="Rectangle 63"/>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65" name="Rectangle 64"/>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66" name="Rectangle 65"/>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67" name="Rectangle 66"/>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68" name="Rectangle 67"/>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69" name="Rectangle 68"/>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70" name="Rectangle 69"/>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grpSp>
          <p:nvGrpSpPr>
            <p:cNvPr id="51" name="Group 255"/>
            <p:cNvGrpSpPr/>
            <p:nvPr/>
          </p:nvGrpSpPr>
          <p:grpSpPr>
            <a:xfrm>
              <a:off x="6096000" y="1981200"/>
              <a:ext cx="381000" cy="685800"/>
              <a:chOff x="7543800" y="3581400"/>
              <a:chExt cx="2362200" cy="685800"/>
            </a:xfrm>
            <a:solidFill>
              <a:schemeClr val="accent3"/>
            </a:solidFill>
          </p:grpSpPr>
          <p:sp>
            <p:nvSpPr>
              <p:cNvPr id="53" name="Rectangle 52"/>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54" name="Rectangle 53"/>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55" name="Rectangle 54"/>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56" name="Rectangle 55"/>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57" name="Rectangle 56"/>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58" name="Rectangle 57"/>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59" name="Rectangle 58"/>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60" name="Rectangle 59"/>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sp>
            <p:nvSpPr>
              <p:cNvPr id="61" name="Rectangle 60"/>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endParaRPr lang="en-US" sz="1463" dirty="0">
                  <a:solidFill>
                    <a:prstClr val="black"/>
                  </a:solidFill>
                  <a:latin typeface="Calibri" panose="020F0502020204030204"/>
                </a:endParaRPr>
              </a:p>
            </p:txBody>
          </p:sp>
        </p:grpSp>
        <p:sp>
          <p:nvSpPr>
            <p:cNvPr id="52" name="TextBox 51"/>
            <p:cNvSpPr txBox="1"/>
            <p:nvPr/>
          </p:nvSpPr>
          <p:spPr>
            <a:xfrm>
              <a:off x="5181601" y="3352801"/>
              <a:ext cx="1066800" cy="798731"/>
            </a:xfrm>
            <a:prstGeom prst="rect">
              <a:avLst/>
            </a:prstGeom>
            <a:noFill/>
          </p:spPr>
          <p:txBody>
            <a:bodyPr wrap="square" rtlCol="0">
              <a:spAutoFit/>
            </a:bodyPr>
            <a:lstStyle/>
            <a:p>
              <a:pPr algn="ctr" defTabSz="742968" fontAlgn="auto">
                <a:spcBef>
                  <a:spcPts val="0"/>
                </a:spcBef>
                <a:spcAft>
                  <a:spcPts val="0"/>
                </a:spcAft>
              </a:pPr>
              <a:r>
                <a:rPr lang="en-US" sz="1950" b="1" dirty="0">
                  <a:solidFill>
                    <a:prstClr val="black"/>
                  </a:solidFill>
                  <a:effectLst>
                    <a:glow rad="228600">
                      <a:prstClr val="white">
                        <a:alpha val="75000"/>
                      </a:prstClr>
                    </a:glow>
                  </a:effectLst>
                  <a:latin typeface="Calibri" panose="020F0502020204030204"/>
                  <a:ea typeface="+mn-ea"/>
                </a:rPr>
                <a:t>Bytes</a:t>
              </a:r>
            </a:p>
          </p:txBody>
        </p:sp>
      </p:grpSp>
      <p:sp>
        <p:nvSpPr>
          <p:cNvPr id="237" name="Left-Right Arrow 236"/>
          <p:cNvSpPr/>
          <p:nvPr/>
        </p:nvSpPr>
        <p:spPr>
          <a:xfrm>
            <a:off x="5929175" y="2561789"/>
            <a:ext cx="408297" cy="2974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68" fontAlgn="auto">
              <a:spcBef>
                <a:spcPts val="0"/>
              </a:spcBef>
              <a:spcAft>
                <a:spcPts val="0"/>
              </a:spcAft>
            </a:pPr>
            <a:endParaRPr lang="en-US" sz="1463">
              <a:solidFill>
                <a:prstClr val="white"/>
              </a:solidFill>
              <a:latin typeface="Calibri" panose="020F0502020204030204"/>
            </a:endParaRPr>
          </a:p>
        </p:txBody>
      </p:sp>
      <p:pic>
        <p:nvPicPr>
          <p:cNvPr id="258" name="Picture 257"/>
          <p:cNvPicPr>
            <a:picLocks noChangeAspect="1"/>
          </p:cNvPicPr>
          <p:nvPr/>
        </p:nvPicPr>
        <p:blipFill>
          <a:blip r:embed="rId2"/>
          <a:stretch>
            <a:fillRect/>
          </a:stretch>
        </p:blipFill>
        <p:spPr>
          <a:xfrm>
            <a:off x="2940855" y="1344100"/>
            <a:ext cx="1858864" cy="2618300"/>
          </a:xfrm>
          <a:prstGeom prst="rect">
            <a:avLst/>
          </a:prstGeom>
        </p:spPr>
      </p:pic>
      <p:sp>
        <p:nvSpPr>
          <p:cNvPr id="260" name="Right Arrow 259"/>
          <p:cNvSpPr/>
          <p:nvPr/>
        </p:nvSpPr>
        <p:spPr>
          <a:xfrm>
            <a:off x="4790440" y="2554292"/>
            <a:ext cx="364241" cy="290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68" fontAlgn="auto">
              <a:spcBef>
                <a:spcPts val="0"/>
              </a:spcBef>
              <a:spcAft>
                <a:spcPts val="0"/>
              </a:spcAft>
            </a:pPr>
            <a:endParaRPr lang="en-US" sz="1463">
              <a:solidFill>
                <a:prstClr val="white"/>
              </a:solidFill>
              <a:latin typeface="Calibri" panose="020F0502020204030204"/>
            </a:endParaRPr>
          </a:p>
        </p:txBody>
      </p:sp>
      <p:sp>
        <p:nvSpPr>
          <p:cNvPr id="261" name="Left Arrow 260"/>
          <p:cNvSpPr/>
          <p:nvPr/>
        </p:nvSpPr>
        <p:spPr>
          <a:xfrm>
            <a:off x="2922128" y="2568335"/>
            <a:ext cx="750919" cy="2884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68" fontAlgn="auto">
              <a:spcBef>
                <a:spcPts val="0"/>
              </a:spcBef>
              <a:spcAft>
                <a:spcPts val="0"/>
              </a:spcAft>
            </a:pPr>
            <a:endParaRPr lang="en-US" sz="1463">
              <a:solidFill>
                <a:prstClr val="white"/>
              </a:solidFill>
              <a:latin typeface="Calibri" panose="020F0502020204030204"/>
            </a:endParaRPr>
          </a:p>
        </p:txBody>
      </p:sp>
      <p:sp>
        <p:nvSpPr>
          <p:cNvPr id="262" name="Rectangle 261"/>
          <p:cNvSpPr/>
          <p:nvPr/>
        </p:nvSpPr>
        <p:spPr>
          <a:xfrm>
            <a:off x="5162279" y="1647251"/>
            <a:ext cx="751925" cy="2173129"/>
          </a:xfrm>
          <a:prstGeom prst="rect">
            <a:avLst/>
          </a:prstGeom>
          <a:solidFill>
            <a:srgbClr val="FFB862"/>
          </a:solidFill>
          <a:ln w="285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defTabSz="742968" fontAlgn="auto">
              <a:spcBef>
                <a:spcPts val="0"/>
              </a:spcBef>
              <a:spcAft>
                <a:spcPts val="0"/>
              </a:spcAft>
            </a:pPr>
            <a:r>
              <a:rPr lang="en-US" sz="2925" b="1" dirty="0" smtClean="0">
                <a:solidFill>
                  <a:prstClr val="black"/>
                </a:solidFill>
                <a:latin typeface="Calibri" panose="020F0502020204030204"/>
              </a:rPr>
              <a:t>   ?</a:t>
            </a:r>
            <a:endParaRPr lang="en-US" sz="2925" b="1" dirty="0">
              <a:solidFill>
                <a:prstClr val="black"/>
              </a:solidFill>
              <a:latin typeface="Calibri" panose="020F0502020204030204"/>
            </a:endParaRPr>
          </a:p>
        </p:txBody>
      </p:sp>
      <p:sp>
        <p:nvSpPr>
          <p:cNvPr id="263" name="TextBox 262"/>
          <p:cNvSpPr txBox="1"/>
          <p:nvPr/>
        </p:nvSpPr>
        <p:spPr>
          <a:xfrm rot="16200000">
            <a:off x="4628565" y="2600664"/>
            <a:ext cx="1383199" cy="317459"/>
          </a:xfrm>
          <a:prstGeom prst="rect">
            <a:avLst/>
          </a:prstGeom>
          <a:noFill/>
        </p:spPr>
        <p:txBody>
          <a:bodyPr wrap="none" rtlCol="0">
            <a:spAutoFit/>
          </a:bodyPr>
          <a:lstStyle/>
          <a:p>
            <a:pPr defTabSz="742968" fontAlgn="auto">
              <a:spcBef>
                <a:spcPts val="0"/>
              </a:spcBef>
              <a:spcAft>
                <a:spcPts val="0"/>
              </a:spcAft>
            </a:pPr>
            <a:r>
              <a:rPr lang="en-US" sz="1463" b="1" dirty="0">
                <a:solidFill>
                  <a:srgbClr val="0070C0"/>
                </a:solidFill>
                <a:latin typeface="Calibri" panose="020F0502020204030204"/>
                <a:ea typeface="+mn-ea"/>
              </a:rPr>
              <a:t>Virtual Address</a:t>
            </a:r>
          </a:p>
        </p:txBody>
      </p:sp>
      <p:sp>
        <p:nvSpPr>
          <p:cNvPr id="264" name="TextBox 263"/>
          <p:cNvSpPr txBox="1"/>
          <p:nvPr/>
        </p:nvSpPr>
        <p:spPr>
          <a:xfrm rot="16200000">
            <a:off x="5029571" y="2590399"/>
            <a:ext cx="1475276" cy="317459"/>
          </a:xfrm>
          <a:prstGeom prst="rect">
            <a:avLst/>
          </a:prstGeom>
          <a:noFill/>
        </p:spPr>
        <p:txBody>
          <a:bodyPr wrap="none" rtlCol="0">
            <a:spAutoFit/>
          </a:bodyPr>
          <a:lstStyle/>
          <a:p>
            <a:pPr defTabSz="742968" fontAlgn="auto">
              <a:spcBef>
                <a:spcPts val="0"/>
              </a:spcBef>
              <a:spcAft>
                <a:spcPts val="0"/>
              </a:spcAft>
            </a:pPr>
            <a:r>
              <a:rPr lang="en-US" sz="1463" b="1" dirty="0">
                <a:solidFill>
                  <a:srgbClr val="0070C0"/>
                </a:solidFill>
                <a:latin typeface="Calibri" panose="020F0502020204030204"/>
                <a:ea typeface="+mn-ea"/>
              </a:rPr>
              <a:t>Physical Address</a:t>
            </a:r>
          </a:p>
        </p:txBody>
      </p:sp>
      <p:sp>
        <p:nvSpPr>
          <p:cNvPr id="265" name="TextBox 264"/>
          <p:cNvSpPr txBox="1"/>
          <p:nvPr/>
        </p:nvSpPr>
        <p:spPr>
          <a:xfrm>
            <a:off x="1424079" y="3972699"/>
            <a:ext cx="3570914" cy="317459"/>
          </a:xfrm>
          <a:prstGeom prst="rect">
            <a:avLst/>
          </a:prstGeom>
          <a:noFill/>
        </p:spPr>
        <p:txBody>
          <a:bodyPr wrap="none" rtlCol="0">
            <a:spAutoFit/>
          </a:bodyPr>
          <a:lstStyle/>
          <a:p>
            <a:pPr defTabSz="742968" fontAlgn="auto">
              <a:spcBef>
                <a:spcPts val="0"/>
              </a:spcBef>
              <a:spcAft>
                <a:spcPts val="0"/>
              </a:spcAft>
            </a:pPr>
            <a:r>
              <a:rPr lang="en-US" sz="1463" b="1" dirty="0">
                <a:solidFill>
                  <a:srgbClr val="FF0000"/>
                </a:solidFill>
                <a:latin typeface="Calibri" panose="020F0502020204030204"/>
                <a:ea typeface="+mn-ea"/>
              </a:rPr>
              <a:t>Many of these (software &amp; hardware cores)</a:t>
            </a:r>
          </a:p>
        </p:txBody>
      </p:sp>
      <p:sp>
        <p:nvSpPr>
          <p:cNvPr id="266" name="TextBox 265"/>
          <p:cNvSpPr txBox="1"/>
          <p:nvPr/>
        </p:nvSpPr>
        <p:spPr>
          <a:xfrm>
            <a:off x="6315859" y="3972699"/>
            <a:ext cx="1639424" cy="317459"/>
          </a:xfrm>
          <a:prstGeom prst="rect">
            <a:avLst/>
          </a:prstGeom>
          <a:noFill/>
        </p:spPr>
        <p:txBody>
          <a:bodyPr wrap="none" rtlCol="0">
            <a:spAutoFit/>
          </a:bodyPr>
          <a:lstStyle/>
          <a:p>
            <a:pPr defTabSz="742968" fontAlgn="auto">
              <a:spcBef>
                <a:spcPts val="0"/>
              </a:spcBef>
              <a:spcAft>
                <a:spcPts val="0"/>
              </a:spcAft>
            </a:pPr>
            <a:r>
              <a:rPr lang="en-US" sz="1463" b="1" dirty="0">
                <a:solidFill>
                  <a:srgbClr val="FF0000"/>
                </a:solidFill>
                <a:latin typeface="Calibri" panose="020F0502020204030204"/>
                <a:ea typeface="+mn-ea"/>
              </a:rPr>
              <a:t>One main memory</a:t>
            </a:r>
          </a:p>
        </p:txBody>
      </p:sp>
    </p:spTree>
    <p:extLst>
      <p:ext uri="{BB962C8B-B14F-4D97-AF65-F5344CB8AC3E}">
        <p14:creationId xmlns:p14="http://schemas.microsoft.com/office/powerpoint/2010/main" val="2211545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37" grpId="0" animBg="1"/>
      <p:bldP spid="260" grpId="0" animBg="1"/>
      <p:bldP spid="261" grpId="0" animBg="1"/>
      <p:bldP spid="262" grpId="0" animBg="1"/>
      <p:bldP spid="263" grpId="0"/>
      <p:bldP spid="264" grpId="0"/>
      <p:bldP spid="265" grpId="0"/>
      <p:bldP spid="26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473462" cy="900201"/>
          </a:xfrm>
        </p:spPr>
        <p:txBody>
          <a:bodyPr/>
          <a:lstStyle/>
          <a:p>
            <a:r>
              <a:rPr lang="en-US" dirty="0" smtClean="0"/>
              <a:t>Paged Memory</a:t>
            </a:r>
            <a:endParaRPr lang="en-US" dirty="0"/>
          </a:p>
        </p:txBody>
      </p:sp>
      <p:pic>
        <p:nvPicPr>
          <p:cNvPr id="7" name="Picture 6"/>
          <p:cNvPicPr>
            <a:picLocks noChangeAspect="1"/>
          </p:cNvPicPr>
          <p:nvPr/>
        </p:nvPicPr>
        <p:blipFill>
          <a:blip r:embed="rId2"/>
          <a:stretch>
            <a:fillRect/>
          </a:stretch>
        </p:blipFill>
        <p:spPr>
          <a:xfrm>
            <a:off x="1603315" y="1849910"/>
            <a:ext cx="846414" cy="1146830"/>
          </a:xfrm>
          <a:prstGeom prst="rect">
            <a:avLst/>
          </a:prstGeom>
        </p:spPr>
      </p:pic>
      <p:pic>
        <p:nvPicPr>
          <p:cNvPr id="8" name="Picture 7"/>
          <p:cNvPicPr>
            <a:picLocks noChangeAspect="1"/>
          </p:cNvPicPr>
          <p:nvPr/>
        </p:nvPicPr>
        <p:blipFill>
          <a:blip r:embed="rId2"/>
          <a:stretch>
            <a:fillRect/>
          </a:stretch>
        </p:blipFill>
        <p:spPr>
          <a:xfrm>
            <a:off x="1603314" y="3114852"/>
            <a:ext cx="846414" cy="1146830"/>
          </a:xfrm>
          <a:prstGeom prst="rect">
            <a:avLst/>
          </a:prstGeom>
        </p:spPr>
      </p:pic>
      <p:pic>
        <p:nvPicPr>
          <p:cNvPr id="9" name="Picture 8"/>
          <p:cNvPicPr>
            <a:picLocks noChangeAspect="1"/>
          </p:cNvPicPr>
          <p:nvPr/>
        </p:nvPicPr>
        <p:blipFill>
          <a:blip r:embed="rId2"/>
          <a:stretch>
            <a:fillRect/>
          </a:stretch>
        </p:blipFill>
        <p:spPr>
          <a:xfrm>
            <a:off x="1603314" y="4379794"/>
            <a:ext cx="846414" cy="1146830"/>
          </a:xfrm>
          <a:prstGeom prst="rect">
            <a:avLst/>
          </a:prstGeom>
        </p:spPr>
      </p:pic>
      <p:graphicFrame>
        <p:nvGraphicFramePr>
          <p:cNvPr id="10" name="Table 9"/>
          <p:cNvGraphicFramePr>
            <a:graphicFrameLocks noGrp="1"/>
          </p:cNvGraphicFramePr>
          <p:nvPr>
            <p:extLst/>
          </p:nvPr>
        </p:nvGraphicFramePr>
        <p:xfrm>
          <a:off x="6238143" y="1849909"/>
          <a:ext cx="926757" cy="3800496"/>
        </p:xfrm>
        <a:graphic>
          <a:graphicData uri="http://schemas.openxmlformats.org/drawingml/2006/table">
            <a:tbl>
              <a:tblPr firstRow="1" bandRow="1">
                <a:tableStyleId>{5940675A-B579-460E-94D1-54222C63F5DA}</a:tableStyleId>
              </a:tblPr>
              <a:tblGrid>
                <a:gridCol w="926757">
                  <a:extLst>
                    <a:ext uri="{9D8B030D-6E8A-4147-A177-3AD203B41FA5}">
                      <a16:colId xmlns:a16="http://schemas.microsoft.com/office/drawing/2014/main" xmlns="" val="20000"/>
                    </a:ext>
                  </a:extLst>
                </a:gridCol>
              </a:tblGrid>
              <a:tr h="177483">
                <a:tc>
                  <a:txBody>
                    <a:bodyPr/>
                    <a:lstStyle/>
                    <a:p>
                      <a:pPr algn="ctr"/>
                      <a:r>
                        <a:rPr lang="en-US" sz="700" b="1" dirty="0" smtClean="0">
                          <a:solidFill>
                            <a:schemeClr val="tx2"/>
                          </a:solidFill>
                        </a:rPr>
                        <a:t>Page N</a:t>
                      </a: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0"/>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01"/>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02"/>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03"/>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70C0"/>
                    </a:solidFill>
                  </a:tcPr>
                </a:tc>
                <a:extLst>
                  <a:ext uri="{0D108BD9-81ED-4DB2-BD59-A6C34878D82A}">
                    <a16:rowId xmlns:a16="http://schemas.microsoft.com/office/drawing/2014/main" xmlns="" val="10004"/>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00000"/>
                    </a:solidFill>
                  </a:tcPr>
                </a:tc>
                <a:extLst>
                  <a:ext uri="{0D108BD9-81ED-4DB2-BD59-A6C34878D82A}">
                    <a16:rowId xmlns:a16="http://schemas.microsoft.com/office/drawing/2014/main" xmlns="" val="10005"/>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6"/>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07"/>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08"/>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09"/>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10"/>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11"/>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00000"/>
                    </a:solidFill>
                  </a:tcPr>
                </a:tc>
                <a:extLst>
                  <a:ext uri="{0D108BD9-81ED-4DB2-BD59-A6C34878D82A}">
                    <a16:rowId xmlns:a16="http://schemas.microsoft.com/office/drawing/2014/main" xmlns="" val="10012"/>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13"/>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14"/>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15"/>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16"/>
                  </a:ext>
                </a:extLst>
              </a:tr>
              <a:tr h="177483">
                <a:tc>
                  <a:txBody>
                    <a:bodyPr/>
                    <a:lstStyle/>
                    <a:p>
                      <a:pPr algn="ct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17"/>
                  </a:ext>
                </a:extLst>
              </a:tr>
              <a:tr h="177483">
                <a:tc>
                  <a:txBody>
                    <a:bodyPr/>
                    <a:lstStyle/>
                    <a:p>
                      <a:pPr algn="ctr"/>
                      <a:r>
                        <a:rPr lang="en-US" sz="700" b="1" dirty="0" smtClean="0">
                          <a:solidFill>
                            <a:schemeClr val="tx2"/>
                          </a:solidFill>
                        </a:rPr>
                        <a:t>Page 2</a:t>
                      </a: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18"/>
                  </a:ext>
                </a:extLst>
              </a:tr>
              <a:tr h="177483">
                <a:tc>
                  <a:txBody>
                    <a:bodyPr/>
                    <a:lstStyle/>
                    <a:p>
                      <a:pPr algn="ctr"/>
                      <a:r>
                        <a:rPr lang="en-US" sz="700" b="1" dirty="0" smtClean="0">
                          <a:solidFill>
                            <a:schemeClr val="tx2"/>
                          </a:solidFill>
                        </a:rPr>
                        <a:t>Page 1</a:t>
                      </a: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00000"/>
                    </a:solidFill>
                  </a:tcPr>
                </a:tc>
                <a:extLst>
                  <a:ext uri="{0D108BD9-81ED-4DB2-BD59-A6C34878D82A}">
                    <a16:rowId xmlns:a16="http://schemas.microsoft.com/office/drawing/2014/main" xmlns="" val="10019"/>
                  </a:ext>
                </a:extLst>
              </a:tr>
              <a:tr h="177483">
                <a:tc>
                  <a:txBody>
                    <a:bodyPr/>
                    <a:lstStyle/>
                    <a:p>
                      <a:pPr algn="ctr"/>
                      <a:r>
                        <a:rPr lang="en-US" sz="700" b="1" dirty="0" smtClean="0">
                          <a:solidFill>
                            <a:schemeClr val="tx2"/>
                          </a:solidFill>
                        </a:rPr>
                        <a:t>Page 0</a:t>
                      </a:r>
                      <a:endParaRPr lang="en-US" sz="700" b="1" dirty="0">
                        <a:solidFill>
                          <a:schemeClr val="tx2"/>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20"/>
                  </a:ext>
                </a:extLst>
              </a:tr>
            </a:tbl>
          </a:graphicData>
        </a:graphic>
      </p:graphicFrame>
      <p:sp>
        <p:nvSpPr>
          <p:cNvPr id="11" name="TextBox 10"/>
          <p:cNvSpPr txBox="1"/>
          <p:nvPr/>
        </p:nvSpPr>
        <p:spPr>
          <a:xfrm>
            <a:off x="5987392" y="1549829"/>
            <a:ext cx="1511183" cy="317459"/>
          </a:xfrm>
          <a:prstGeom prst="rect">
            <a:avLst/>
          </a:prstGeom>
          <a:noFill/>
        </p:spPr>
        <p:txBody>
          <a:bodyPr wrap="none" rtlCol="0">
            <a:spAutoFit/>
          </a:bodyPr>
          <a:lstStyle/>
          <a:p>
            <a:pPr defTabSz="742968" fontAlgn="auto">
              <a:spcBef>
                <a:spcPts val="0"/>
              </a:spcBef>
              <a:spcAft>
                <a:spcPts val="0"/>
              </a:spcAft>
            </a:pPr>
            <a:r>
              <a:rPr lang="en-US" sz="1463" b="1">
                <a:solidFill>
                  <a:prstClr val="black"/>
                </a:solidFill>
                <a:latin typeface="Calibri" panose="020F0502020204030204"/>
                <a:ea typeface="+mn-ea"/>
              </a:rPr>
              <a:t>Memory (DRAM)</a:t>
            </a:r>
          </a:p>
        </p:txBody>
      </p:sp>
      <p:graphicFrame>
        <p:nvGraphicFramePr>
          <p:cNvPr id="3" name="Table 2"/>
          <p:cNvGraphicFramePr>
            <a:graphicFrameLocks noGrp="1"/>
          </p:cNvGraphicFramePr>
          <p:nvPr>
            <p:extLst/>
          </p:nvPr>
        </p:nvGraphicFramePr>
        <p:xfrm>
          <a:off x="3431319" y="2089236"/>
          <a:ext cx="1632637" cy="904880"/>
        </p:xfrm>
        <a:graphic>
          <a:graphicData uri="http://schemas.openxmlformats.org/drawingml/2006/table">
            <a:tbl>
              <a:tblPr firstRow="1" bandRow="1">
                <a:tableStyleId>{5940675A-B579-460E-94D1-54222C63F5DA}</a:tableStyleId>
              </a:tblPr>
              <a:tblGrid>
                <a:gridCol w="1632637">
                  <a:extLst>
                    <a:ext uri="{9D8B030D-6E8A-4147-A177-3AD203B41FA5}">
                      <a16:colId xmlns:a16="http://schemas.microsoft.com/office/drawing/2014/main" xmlns="" val="20000"/>
                    </a:ext>
                  </a:extLst>
                </a:gridCol>
              </a:tblGrid>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00000"/>
                    </a:solidFill>
                  </a:tcPr>
                </a:tc>
                <a:extLst>
                  <a:ext uri="{0D108BD9-81ED-4DB2-BD59-A6C34878D82A}">
                    <a16:rowId xmlns:a16="http://schemas.microsoft.com/office/drawing/2014/main" xmlns="" val="10000"/>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00000"/>
                    </a:solidFill>
                  </a:tcPr>
                </a:tc>
                <a:extLst>
                  <a:ext uri="{0D108BD9-81ED-4DB2-BD59-A6C34878D82A}">
                    <a16:rowId xmlns:a16="http://schemas.microsoft.com/office/drawing/2014/main" xmlns="" val="10001"/>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2"/>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3"/>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C00000"/>
                    </a:solidFill>
                  </a:tcPr>
                </a:tc>
                <a:extLst>
                  <a:ext uri="{0D108BD9-81ED-4DB2-BD59-A6C34878D82A}">
                    <a16:rowId xmlns:a16="http://schemas.microsoft.com/office/drawing/2014/main" xmlns="" val="10004"/>
                  </a:ext>
                </a:extLst>
              </a:tr>
            </a:tbl>
          </a:graphicData>
        </a:graphic>
      </p:graphicFrame>
      <p:sp>
        <p:nvSpPr>
          <p:cNvPr id="16" name="TextBox 15"/>
          <p:cNvSpPr txBox="1"/>
          <p:nvPr/>
        </p:nvSpPr>
        <p:spPr>
          <a:xfrm>
            <a:off x="3800170" y="1789156"/>
            <a:ext cx="1009636" cy="317459"/>
          </a:xfrm>
          <a:prstGeom prst="rect">
            <a:avLst/>
          </a:prstGeom>
          <a:noFill/>
        </p:spPr>
        <p:txBody>
          <a:bodyPr wrap="none" rtlCol="0">
            <a:spAutoFit/>
          </a:bodyPr>
          <a:lstStyle/>
          <a:p>
            <a:pPr defTabSz="742968" fontAlgn="auto">
              <a:spcBef>
                <a:spcPts val="0"/>
              </a:spcBef>
              <a:spcAft>
                <a:spcPts val="0"/>
              </a:spcAft>
            </a:pPr>
            <a:r>
              <a:rPr lang="en-US" sz="1463" b="1">
                <a:solidFill>
                  <a:prstClr val="black"/>
                </a:solidFill>
                <a:latin typeface="Calibri" panose="020F0502020204030204"/>
                <a:ea typeface="+mn-ea"/>
              </a:rPr>
              <a:t>Page Table</a:t>
            </a:r>
            <a:endParaRPr lang="en-US" sz="1463" b="1" dirty="0">
              <a:solidFill>
                <a:prstClr val="black"/>
              </a:solidFill>
              <a:latin typeface="Calibri" panose="020F0502020204030204"/>
              <a:ea typeface="+mn-ea"/>
            </a:endParaRPr>
          </a:p>
        </p:txBody>
      </p:sp>
      <p:graphicFrame>
        <p:nvGraphicFramePr>
          <p:cNvPr id="17" name="Table 16"/>
          <p:cNvGraphicFramePr>
            <a:graphicFrameLocks noGrp="1"/>
          </p:cNvGraphicFramePr>
          <p:nvPr>
            <p:extLst/>
          </p:nvPr>
        </p:nvGraphicFramePr>
        <p:xfrm>
          <a:off x="3432744" y="3364925"/>
          <a:ext cx="1632637" cy="904880"/>
        </p:xfrm>
        <a:graphic>
          <a:graphicData uri="http://schemas.openxmlformats.org/drawingml/2006/table">
            <a:tbl>
              <a:tblPr firstRow="1" bandRow="1">
                <a:tableStyleId>{5940675A-B579-460E-94D1-54222C63F5DA}</a:tableStyleId>
              </a:tblPr>
              <a:tblGrid>
                <a:gridCol w="1632637">
                  <a:extLst>
                    <a:ext uri="{9D8B030D-6E8A-4147-A177-3AD203B41FA5}">
                      <a16:colId xmlns:a16="http://schemas.microsoft.com/office/drawing/2014/main" xmlns="" val="20000"/>
                    </a:ext>
                  </a:extLst>
                </a:gridCol>
              </a:tblGrid>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01"/>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02"/>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3"/>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04"/>
                  </a:ext>
                </a:extLst>
              </a:tr>
            </a:tbl>
          </a:graphicData>
        </a:graphic>
      </p:graphicFrame>
      <p:sp>
        <p:nvSpPr>
          <p:cNvPr id="18" name="TextBox 17"/>
          <p:cNvSpPr txBox="1"/>
          <p:nvPr/>
        </p:nvSpPr>
        <p:spPr>
          <a:xfrm>
            <a:off x="3801595" y="3064845"/>
            <a:ext cx="1009636" cy="317459"/>
          </a:xfrm>
          <a:prstGeom prst="rect">
            <a:avLst/>
          </a:prstGeom>
          <a:noFill/>
        </p:spPr>
        <p:txBody>
          <a:bodyPr wrap="none" rtlCol="0">
            <a:spAutoFit/>
          </a:bodyPr>
          <a:lstStyle/>
          <a:p>
            <a:pPr defTabSz="742968" fontAlgn="auto">
              <a:spcBef>
                <a:spcPts val="0"/>
              </a:spcBef>
              <a:spcAft>
                <a:spcPts val="0"/>
              </a:spcAft>
            </a:pPr>
            <a:r>
              <a:rPr lang="en-US" sz="1463" b="1">
                <a:solidFill>
                  <a:prstClr val="black"/>
                </a:solidFill>
                <a:latin typeface="Calibri" panose="020F0502020204030204"/>
                <a:ea typeface="+mn-ea"/>
              </a:rPr>
              <a:t>Page Table</a:t>
            </a:r>
            <a:endParaRPr lang="en-US" sz="1463" b="1" dirty="0">
              <a:solidFill>
                <a:prstClr val="black"/>
              </a:solidFill>
              <a:latin typeface="Calibri" panose="020F0502020204030204"/>
              <a:ea typeface="+mn-ea"/>
            </a:endParaRPr>
          </a:p>
        </p:txBody>
      </p:sp>
      <p:graphicFrame>
        <p:nvGraphicFramePr>
          <p:cNvPr id="19" name="Table 18"/>
          <p:cNvGraphicFramePr>
            <a:graphicFrameLocks noGrp="1"/>
          </p:cNvGraphicFramePr>
          <p:nvPr>
            <p:extLst/>
          </p:nvPr>
        </p:nvGraphicFramePr>
        <p:xfrm>
          <a:off x="3431319" y="4621761"/>
          <a:ext cx="1632637" cy="904880"/>
        </p:xfrm>
        <a:graphic>
          <a:graphicData uri="http://schemas.openxmlformats.org/drawingml/2006/table">
            <a:tbl>
              <a:tblPr firstRow="1" bandRow="1">
                <a:tableStyleId>{5940675A-B579-460E-94D1-54222C63F5DA}</a:tableStyleId>
              </a:tblPr>
              <a:tblGrid>
                <a:gridCol w="1632637">
                  <a:extLst>
                    <a:ext uri="{9D8B030D-6E8A-4147-A177-3AD203B41FA5}">
                      <a16:colId xmlns:a16="http://schemas.microsoft.com/office/drawing/2014/main" xmlns="" val="20000"/>
                    </a:ext>
                  </a:extLst>
                </a:gridCol>
              </a:tblGrid>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0"/>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1"/>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2"/>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70C0"/>
                    </a:solidFill>
                  </a:tcPr>
                </a:tc>
                <a:extLst>
                  <a:ext uri="{0D108BD9-81ED-4DB2-BD59-A6C34878D82A}">
                    <a16:rowId xmlns:a16="http://schemas.microsoft.com/office/drawing/2014/main" xmlns="" val="10003"/>
                  </a:ext>
                </a:extLst>
              </a:tr>
              <a:tr h="177483">
                <a:tc>
                  <a:txBody>
                    <a:bodyPr/>
                    <a:lstStyle/>
                    <a:p>
                      <a:endParaRPr lang="en-US" sz="700" dirty="0"/>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20" name="TextBox 19"/>
          <p:cNvSpPr txBox="1"/>
          <p:nvPr/>
        </p:nvSpPr>
        <p:spPr>
          <a:xfrm>
            <a:off x="3800170" y="4323509"/>
            <a:ext cx="1009636" cy="317459"/>
          </a:xfrm>
          <a:prstGeom prst="rect">
            <a:avLst/>
          </a:prstGeom>
          <a:noFill/>
        </p:spPr>
        <p:txBody>
          <a:bodyPr wrap="none" rtlCol="0">
            <a:spAutoFit/>
          </a:bodyPr>
          <a:lstStyle/>
          <a:p>
            <a:pPr defTabSz="742968" fontAlgn="auto">
              <a:spcBef>
                <a:spcPts val="0"/>
              </a:spcBef>
              <a:spcAft>
                <a:spcPts val="0"/>
              </a:spcAft>
            </a:pPr>
            <a:r>
              <a:rPr lang="en-US" sz="1463" b="1">
                <a:solidFill>
                  <a:prstClr val="black"/>
                </a:solidFill>
                <a:latin typeface="Calibri" panose="020F0502020204030204"/>
                <a:ea typeface="+mn-ea"/>
              </a:rPr>
              <a:t>Page Table</a:t>
            </a:r>
            <a:endParaRPr lang="en-US" sz="1463" b="1" dirty="0">
              <a:solidFill>
                <a:prstClr val="black"/>
              </a:solidFill>
              <a:latin typeface="Calibri" panose="020F0502020204030204"/>
              <a:ea typeface="+mn-ea"/>
            </a:endParaRPr>
          </a:p>
        </p:txBody>
      </p:sp>
      <p:sp>
        <p:nvSpPr>
          <p:cNvPr id="13" name="Right Arrow 12"/>
          <p:cNvSpPr/>
          <p:nvPr/>
        </p:nvSpPr>
        <p:spPr>
          <a:xfrm>
            <a:off x="2445093" y="2383075"/>
            <a:ext cx="981590" cy="276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68" fontAlgn="auto">
              <a:spcBef>
                <a:spcPts val="0"/>
              </a:spcBef>
              <a:spcAft>
                <a:spcPts val="0"/>
              </a:spcAft>
            </a:pPr>
            <a:endParaRPr lang="en-US" sz="1463">
              <a:solidFill>
                <a:prstClr val="white"/>
              </a:solidFill>
              <a:latin typeface="Calibri" panose="020F0502020204030204"/>
            </a:endParaRPr>
          </a:p>
        </p:txBody>
      </p:sp>
      <p:sp>
        <p:nvSpPr>
          <p:cNvPr id="21" name="Right Arrow 20"/>
          <p:cNvSpPr/>
          <p:nvPr/>
        </p:nvSpPr>
        <p:spPr>
          <a:xfrm>
            <a:off x="2445095" y="3650839"/>
            <a:ext cx="981590" cy="276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68" fontAlgn="auto">
              <a:spcBef>
                <a:spcPts val="0"/>
              </a:spcBef>
              <a:spcAft>
                <a:spcPts val="0"/>
              </a:spcAft>
            </a:pPr>
            <a:endParaRPr lang="en-US" sz="1463">
              <a:solidFill>
                <a:prstClr val="white"/>
              </a:solidFill>
              <a:latin typeface="Calibri" panose="020F0502020204030204"/>
            </a:endParaRPr>
          </a:p>
        </p:txBody>
      </p:sp>
      <p:sp>
        <p:nvSpPr>
          <p:cNvPr id="22" name="Right Arrow 21"/>
          <p:cNvSpPr/>
          <p:nvPr/>
        </p:nvSpPr>
        <p:spPr>
          <a:xfrm>
            <a:off x="2445093" y="4925855"/>
            <a:ext cx="981590" cy="276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68" fontAlgn="auto">
              <a:spcBef>
                <a:spcPts val="0"/>
              </a:spcBef>
              <a:spcAft>
                <a:spcPts val="0"/>
              </a:spcAft>
            </a:pPr>
            <a:endParaRPr lang="en-US" sz="1463">
              <a:solidFill>
                <a:prstClr val="white"/>
              </a:solidFill>
              <a:latin typeface="Calibri" panose="020F0502020204030204"/>
            </a:endParaRPr>
          </a:p>
        </p:txBody>
      </p:sp>
      <p:cxnSp>
        <p:nvCxnSpPr>
          <p:cNvPr id="24" name="Straight Arrow Connector 23"/>
          <p:cNvCxnSpPr/>
          <p:nvPr/>
        </p:nvCxnSpPr>
        <p:spPr>
          <a:xfrm flipV="1">
            <a:off x="5063956" y="2806530"/>
            <a:ext cx="1139138" cy="8031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063956" y="2362217"/>
            <a:ext cx="1139138" cy="28990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062322" y="2178562"/>
            <a:ext cx="1140772" cy="187662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3"/>
          </p:cNvCxnSpPr>
          <p:nvPr/>
        </p:nvCxnSpPr>
        <p:spPr>
          <a:xfrm flipV="1">
            <a:off x="5065381" y="3313543"/>
            <a:ext cx="1172762" cy="50382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39204" y="5613423"/>
            <a:ext cx="6080062" cy="317459"/>
          </a:xfrm>
          <a:prstGeom prst="rect">
            <a:avLst/>
          </a:prstGeom>
          <a:noFill/>
        </p:spPr>
        <p:txBody>
          <a:bodyPr wrap="none" rtlCol="0">
            <a:spAutoFit/>
          </a:bodyPr>
          <a:lstStyle/>
          <a:p>
            <a:pPr defTabSz="742968" fontAlgn="auto">
              <a:spcBef>
                <a:spcPts val="0"/>
              </a:spcBef>
              <a:spcAft>
                <a:spcPts val="0"/>
              </a:spcAft>
            </a:pPr>
            <a:r>
              <a:rPr lang="en-US" sz="1463" b="1" dirty="0">
                <a:solidFill>
                  <a:prstClr val="black"/>
                </a:solidFill>
                <a:latin typeface="Calibri" panose="020F0502020204030204"/>
                <a:ea typeface="+mn-ea"/>
              </a:rPr>
              <a:t>Each process has a dedicated page table. Physical memory non-consecutive.</a:t>
            </a:r>
          </a:p>
        </p:txBody>
      </p:sp>
    </p:spTree>
    <p:extLst>
      <p:ext uri="{BB962C8B-B14F-4D97-AF65-F5344CB8AC3E}">
        <p14:creationId xmlns:p14="http://schemas.microsoft.com/office/powerpoint/2010/main" val="1679172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Memory Address Translation</a:t>
            </a:r>
            <a:endParaRPr lang="en-US" dirty="0"/>
          </a:p>
        </p:txBody>
      </p:sp>
      <p:sp>
        <p:nvSpPr>
          <p:cNvPr id="3" name="Content Placeholder 2"/>
          <p:cNvSpPr>
            <a:spLocks noGrp="1"/>
          </p:cNvSpPr>
          <p:nvPr>
            <p:ph idx="1"/>
          </p:nvPr>
        </p:nvSpPr>
        <p:spPr>
          <a:xfrm>
            <a:off x="4632240" y="1365250"/>
            <a:ext cx="4300744" cy="5035549"/>
          </a:xfrm>
        </p:spPr>
        <p:txBody>
          <a:bodyPr>
            <a:normAutofit/>
          </a:bodyPr>
          <a:lstStyle/>
          <a:p>
            <a:r>
              <a:rPr lang="en-US" b="1" dirty="0"/>
              <a:t>OS keeps track of which process is active</a:t>
            </a:r>
          </a:p>
          <a:p>
            <a:pPr lvl="1"/>
            <a:r>
              <a:rPr lang="en-US" b="1" dirty="0">
                <a:solidFill>
                  <a:srgbClr val="0332B7"/>
                </a:solidFill>
              </a:rPr>
              <a:t>Chooses correct page table</a:t>
            </a:r>
          </a:p>
          <a:p>
            <a:r>
              <a:rPr lang="en-US" b="1" dirty="0"/>
              <a:t>Memory manager extracts page number from virtual </a:t>
            </a:r>
            <a:r>
              <a:rPr lang="en-US" b="1" dirty="0" smtClean="0"/>
              <a:t>address </a:t>
            </a:r>
          </a:p>
          <a:p>
            <a:pPr lvl="1"/>
            <a:r>
              <a:rPr lang="en-US" b="1" dirty="0" smtClean="0">
                <a:solidFill>
                  <a:srgbClr val="0332B7"/>
                </a:solidFill>
              </a:rPr>
              <a:t>e.g. just top 20 bits</a:t>
            </a:r>
            <a:endParaRPr lang="en-US" b="1" dirty="0">
              <a:solidFill>
                <a:srgbClr val="0332B7"/>
              </a:solidFill>
            </a:endParaRPr>
          </a:p>
          <a:p>
            <a:r>
              <a:rPr lang="en-US" b="1" dirty="0"/>
              <a:t>Looks up page address in page table</a:t>
            </a:r>
          </a:p>
          <a:p>
            <a:r>
              <a:rPr lang="en-US" b="1" dirty="0"/>
              <a:t>Computes physical memory address from sum of</a:t>
            </a:r>
          </a:p>
          <a:p>
            <a:pPr lvl="1"/>
            <a:r>
              <a:rPr lang="en-US" b="1" dirty="0" smtClean="0">
                <a:solidFill>
                  <a:srgbClr val="0332B7"/>
                </a:solidFill>
              </a:rPr>
              <a:t>Page </a:t>
            </a:r>
            <a:r>
              <a:rPr lang="en-US" b="1" dirty="0">
                <a:solidFill>
                  <a:srgbClr val="0332B7"/>
                </a:solidFill>
              </a:rPr>
              <a:t>address and</a:t>
            </a:r>
          </a:p>
          <a:p>
            <a:pPr lvl="1"/>
            <a:r>
              <a:rPr lang="en-US" b="1" dirty="0" smtClean="0">
                <a:solidFill>
                  <a:srgbClr val="0332B7"/>
                </a:solidFill>
              </a:rPr>
              <a:t>Offset </a:t>
            </a:r>
            <a:r>
              <a:rPr lang="en-US" b="1" dirty="0">
                <a:solidFill>
                  <a:srgbClr val="0332B7"/>
                </a:solidFill>
              </a:rPr>
              <a:t>(from virtual address</a:t>
            </a:r>
            <a:r>
              <a:rPr lang="en-US" dirty="0">
                <a:solidFill>
                  <a:srgbClr val="0332B7"/>
                </a:solidFill>
              </a:rPr>
              <a:t>)</a:t>
            </a:r>
          </a:p>
          <a:p>
            <a:endParaRPr lang="en-US" sz="2600" dirty="0"/>
          </a:p>
          <a:p>
            <a:endParaRPr lang="en-US" dirty="0"/>
          </a:p>
        </p:txBody>
      </p:sp>
      <p:graphicFrame>
        <p:nvGraphicFramePr>
          <p:cNvPr id="8" name="Table 7"/>
          <p:cNvGraphicFramePr>
            <a:graphicFrameLocks noGrp="1"/>
          </p:cNvGraphicFramePr>
          <p:nvPr>
            <p:extLst/>
          </p:nvPr>
        </p:nvGraphicFramePr>
        <p:xfrm>
          <a:off x="1511479" y="4496250"/>
          <a:ext cx="2442004" cy="257176"/>
        </p:xfrm>
        <a:graphic>
          <a:graphicData uri="http://schemas.openxmlformats.org/drawingml/2006/table">
            <a:tbl>
              <a:tblPr firstRow="1" bandRow="1">
                <a:tableStyleId>{5C22544A-7EE6-4342-B048-85BDC9FD1C3A}</a:tableStyleId>
              </a:tblPr>
              <a:tblGrid>
                <a:gridCol w="1500678">
                  <a:extLst>
                    <a:ext uri="{9D8B030D-6E8A-4147-A177-3AD203B41FA5}">
                      <a16:colId xmlns:a16="http://schemas.microsoft.com/office/drawing/2014/main" xmlns="" val="20000"/>
                    </a:ext>
                  </a:extLst>
                </a:gridCol>
                <a:gridCol w="941326">
                  <a:extLst>
                    <a:ext uri="{9D8B030D-6E8A-4147-A177-3AD203B41FA5}">
                      <a16:colId xmlns:a16="http://schemas.microsoft.com/office/drawing/2014/main" xmlns="" val="20001"/>
                    </a:ext>
                  </a:extLst>
                </a:gridCol>
              </a:tblGrid>
              <a:tr h="249714">
                <a:tc>
                  <a:txBody>
                    <a:bodyPr/>
                    <a:lstStyle/>
                    <a:p>
                      <a:r>
                        <a:rPr lang="en-US" sz="1200" dirty="0" smtClean="0"/>
                        <a:t>page table entry</a:t>
                      </a:r>
                      <a:endParaRPr lang="en-US" sz="1200" dirty="0"/>
                    </a:p>
                  </a:txBody>
                  <a:tcPr marL="68580" marR="68580" marT="37148" marB="37148">
                    <a:solidFill>
                      <a:srgbClr val="FFC000"/>
                    </a:solidFill>
                  </a:tcPr>
                </a:tc>
                <a:tc>
                  <a:txBody>
                    <a:bodyPr/>
                    <a:lstStyle/>
                    <a:p>
                      <a:r>
                        <a:rPr lang="en-US" sz="1200" dirty="0" smtClean="0"/>
                        <a:t>offset </a:t>
                      </a:r>
                      <a:endParaRPr lang="en-US" sz="1200" dirty="0"/>
                    </a:p>
                  </a:txBody>
                  <a:tcPr marL="68580" marR="68580" marT="37148" marB="37148">
                    <a:solidFill>
                      <a:schemeClr val="accent5">
                        <a:lumMod val="50000"/>
                      </a:schemeClr>
                    </a:solidFill>
                  </a:tcPr>
                </a:tc>
                <a:extLst>
                  <a:ext uri="{0D108BD9-81ED-4DB2-BD59-A6C34878D82A}">
                    <a16:rowId xmlns:a16="http://schemas.microsoft.com/office/drawing/2014/main" xmlns="" val="10000"/>
                  </a:ext>
                </a:extLst>
              </a:tr>
            </a:tbl>
          </a:graphicData>
        </a:graphic>
      </p:graphicFrame>
      <p:sp>
        <p:nvSpPr>
          <p:cNvPr id="9" name="TextBox 8"/>
          <p:cNvSpPr txBox="1"/>
          <p:nvPr/>
        </p:nvSpPr>
        <p:spPr>
          <a:xfrm>
            <a:off x="728607" y="4160703"/>
            <a:ext cx="2344457" cy="292388"/>
          </a:xfrm>
          <a:prstGeom prst="rect">
            <a:avLst/>
          </a:prstGeom>
          <a:noFill/>
        </p:spPr>
        <p:txBody>
          <a:bodyPr wrap="square" rtlCol="0">
            <a:spAutoFit/>
          </a:bodyPr>
          <a:lstStyle/>
          <a:p>
            <a:pPr defTabSz="742968" fontAlgn="auto">
              <a:spcBef>
                <a:spcPts val="0"/>
              </a:spcBef>
              <a:spcAft>
                <a:spcPts val="0"/>
              </a:spcAft>
            </a:pPr>
            <a:r>
              <a:rPr lang="en-US" sz="1300" b="1" dirty="0">
                <a:solidFill>
                  <a:prstClr val="black"/>
                </a:solidFill>
                <a:latin typeface="Calibri" panose="020F0502020204030204"/>
                <a:ea typeface="+mn-ea"/>
              </a:rPr>
              <a:t>Virtual address (e.g. 32 Bits)</a:t>
            </a:r>
          </a:p>
        </p:txBody>
      </p:sp>
      <p:graphicFrame>
        <p:nvGraphicFramePr>
          <p:cNvPr id="10" name="Table 9"/>
          <p:cNvGraphicFramePr>
            <a:graphicFrameLocks noGrp="1"/>
          </p:cNvGraphicFramePr>
          <p:nvPr>
            <p:extLst/>
          </p:nvPr>
        </p:nvGraphicFramePr>
        <p:xfrm>
          <a:off x="788848" y="5127088"/>
          <a:ext cx="3164635" cy="257176"/>
        </p:xfrm>
        <a:graphic>
          <a:graphicData uri="http://schemas.openxmlformats.org/drawingml/2006/table">
            <a:tbl>
              <a:tblPr firstRow="1" bandRow="1">
                <a:tableStyleId>{5C22544A-7EE6-4342-B048-85BDC9FD1C3A}</a:tableStyleId>
              </a:tblPr>
              <a:tblGrid>
                <a:gridCol w="2210076">
                  <a:extLst>
                    <a:ext uri="{9D8B030D-6E8A-4147-A177-3AD203B41FA5}">
                      <a16:colId xmlns:a16="http://schemas.microsoft.com/office/drawing/2014/main" xmlns="" val="20000"/>
                    </a:ext>
                  </a:extLst>
                </a:gridCol>
                <a:gridCol w="954559">
                  <a:extLst>
                    <a:ext uri="{9D8B030D-6E8A-4147-A177-3AD203B41FA5}">
                      <a16:colId xmlns:a16="http://schemas.microsoft.com/office/drawing/2014/main" xmlns="" val="20001"/>
                    </a:ext>
                  </a:extLst>
                </a:gridCol>
              </a:tblGrid>
              <a:tr h="249714">
                <a:tc>
                  <a:txBody>
                    <a:bodyPr/>
                    <a:lstStyle/>
                    <a:p>
                      <a:r>
                        <a:rPr lang="en-US" sz="1200" dirty="0" smtClean="0"/>
                        <a:t>page number </a:t>
                      </a:r>
                      <a:endParaRPr lang="en-US" sz="1200" dirty="0"/>
                    </a:p>
                  </a:txBody>
                  <a:tcPr marL="68580" marR="68580" marT="37148" marB="37148">
                    <a:solidFill>
                      <a:srgbClr val="002060"/>
                    </a:solidFill>
                  </a:tcPr>
                </a:tc>
                <a:tc>
                  <a:txBody>
                    <a:bodyPr/>
                    <a:lstStyle/>
                    <a:p>
                      <a:r>
                        <a:rPr lang="en-US" sz="1200" dirty="0" smtClean="0"/>
                        <a:t>offset </a:t>
                      </a:r>
                      <a:endParaRPr lang="en-US" sz="1200" dirty="0"/>
                    </a:p>
                  </a:txBody>
                  <a:tcPr marL="68580" marR="68580" marT="37148" marB="37148">
                    <a:solidFill>
                      <a:schemeClr val="accent5">
                        <a:lumMod val="50000"/>
                      </a:schemeClr>
                    </a:solidFill>
                  </a:tcPr>
                </a:tc>
                <a:extLst>
                  <a:ext uri="{0D108BD9-81ED-4DB2-BD59-A6C34878D82A}">
                    <a16:rowId xmlns:a16="http://schemas.microsoft.com/office/drawing/2014/main" xmlns="" val="10000"/>
                  </a:ext>
                </a:extLst>
              </a:tr>
            </a:tbl>
          </a:graphicData>
        </a:graphic>
      </p:graphicFrame>
      <p:sp>
        <p:nvSpPr>
          <p:cNvPr id="11" name="TextBox 10"/>
          <p:cNvSpPr txBox="1"/>
          <p:nvPr/>
        </p:nvSpPr>
        <p:spPr>
          <a:xfrm>
            <a:off x="728607" y="4852013"/>
            <a:ext cx="2344457" cy="292388"/>
          </a:xfrm>
          <a:prstGeom prst="rect">
            <a:avLst/>
          </a:prstGeom>
          <a:noFill/>
        </p:spPr>
        <p:txBody>
          <a:bodyPr wrap="square" rtlCol="0">
            <a:spAutoFit/>
          </a:bodyPr>
          <a:lstStyle/>
          <a:p>
            <a:pPr defTabSz="742968" fontAlgn="auto">
              <a:spcBef>
                <a:spcPts val="0"/>
              </a:spcBef>
              <a:spcAft>
                <a:spcPts val="0"/>
              </a:spcAft>
            </a:pPr>
            <a:r>
              <a:rPr lang="en-US" sz="1300" b="1" dirty="0">
                <a:solidFill>
                  <a:prstClr val="black"/>
                </a:solidFill>
                <a:latin typeface="Calibri" panose="020F0502020204030204"/>
                <a:ea typeface="+mn-ea"/>
              </a:rPr>
              <a:t>Physical address</a:t>
            </a:r>
          </a:p>
        </p:txBody>
      </p:sp>
      <p:sp>
        <p:nvSpPr>
          <p:cNvPr id="12" name="TextBox 11"/>
          <p:cNvSpPr txBox="1"/>
          <p:nvPr/>
        </p:nvSpPr>
        <p:spPr>
          <a:xfrm>
            <a:off x="728608" y="5374740"/>
            <a:ext cx="3224875" cy="692497"/>
          </a:xfrm>
          <a:prstGeom prst="rect">
            <a:avLst/>
          </a:prstGeom>
          <a:noFill/>
        </p:spPr>
        <p:txBody>
          <a:bodyPr wrap="square" rtlCol="0">
            <a:spAutoFit/>
          </a:bodyPr>
          <a:lstStyle/>
          <a:p>
            <a:pPr defTabSz="742968" fontAlgn="auto">
              <a:spcBef>
                <a:spcPts val="0"/>
              </a:spcBef>
              <a:spcAft>
                <a:spcPts val="0"/>
              </a:spcAft>
            </a:pPr>
            <a:r>
              <a:rPr lang="en-US" sz="1300" i="1" dirty="0">
                <a:solidFill>
                  <a:prstClr val="black"/>
                </a:solidFill>
                <a:latin typeface="Calibri" panose="020F0502020204030204"/>
                <a:ea typeface="+mn-ea"/>
              </a:rPr>
              <a:t>Physical addresses may (but do not have to) have more or fewer bits than virtual addresses</a:t>
            </a:r>
          </a:p>
        </p:txBody>
      </p:sp>
      <p:sp>
        <p:nvSpPr>
          <p:cNvPr id="13" name="Down Arrow 12"/>
          <p:cNvSpPr/>
          <p:nvPr/>
        </p:nvSpPr>
        <p:spPr>
          <a:xfrm>
            <a:off x="3369626" y="4743903"/>
            <a:ext cx="287295" cy="38318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68" fontAlgn="auto">
              <a:spcBef>
                <a:spcPts val="0"/>
              </a:spcBef>
              <a:spcAft>
                <a:spcPts val="0"/>
              </a:spcAft>
            </a:pPr>
            <a:endParaRPr lang="en-US" sz="1463">
              <a:solidFill>
                <a:prstClr val="white"/>
              </a:solidFill>
              <a:latin typeface="Calibri" panose="020F0502020204030204"/>
            </a:endParaRPr>
          </a:p>
        </p:txBody>
      </p:sp>
      <p:pic>
        <p:nvPicPr>
          <p:cNvPr id="53" name="Picture 52"/>
          <p:cNvPicPr>
            <a:picLocks noChangeAspect="1"/>
          </p:cNvPicPr>
          <p:nvPr/>
        </p:nvPicPr>
        <p:blipFill>
          <a:blip r:embed="rId2"/>
          <a:stretch>
            <a:fillRect/>
          </a:stretch>
        </p:blipFill>
        <p:spPr>
          <a:xfrm>
            <a:off x="263881" y="1200151"/>
            <a:ext cx="4308119" cy="3004919"/>
          </a:xfrm>
          <a:prstGeom prst="rect">
            <a:avLst/>
          </a:prstGeom>
        </p:spPr>
      </p:pic>
    </p:spTree>
    <p:extLst>
      <p:ext uri="{BB962C8B-B14F-4D97-AF65-F5344CB8AC3E}">
        <p14:creationId xmlns:p14="http://schemas.microsoft.com/office/powerpoint/2010/main" val="3265766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1" grpId="0"/>
      <p:bldP spid="12"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fld id="{79AB44B1-7936-48D2-90AA-A40D0F6D048A}" type="slidenum">
              <a:rPr lang="en-US" altLang="zh-CN" sz="1400" smtClean="0">
                <a:solidFill>
                  <a:schemeClr val="accent2"/>
                </a:solidFill>
                <a:latin typeface="Times New Roman" pitchFamily="18" charset="0"/>
              </a:rPr>
              <a:pPr/>
              <a:t>13</a:t>
            </a:fld>
            <a:endParaRPr lang="en-US" altLang="zh-CN" sz="1400" b="0" smtClean="0">
              <a:solidFill>
                <a:srgbClr val="FBBA03"/>
              </a:solidFill>
              <a:latin typeface="Times New Roman" pitchFamily="18" charset="0"/>
            </a:endParaRPr>
          </a:p>
        </p:txBody>
      </p:sp>
      <p:sp>
        <p:nvSpPr>
          <p:cNvPr id="33795" name="Rectangle 2"/>
          <p:cNvSpPr>
            <a:spLocks noGrp="1" noChangeArrowheads="1"/>
          </p:cNvSpPr>
          <p:nvPr>
            <p:ph type="title"/>
          </p:nvPr>
        </p:nvSpPr>
        <p:spPr>
          <a:xfrm>
            <a:off x="519113" y="228600"/>
            <a:ext cx="8105775" cy="831850"/>
          </a:xfrm>
        </p:spPr>
        <p:txBody>
          <a:bodyPr/>
          <a:lstStyle/>
          <a:p>
            <a:r>
              <a:rPr lang="en-US" altLang="zh-CN" smtClean="0"/>
              <a:t>Abstraction Layers in Modern Systems</a:t>
            </a:r>
          </a:p>
        </p:txBody>
      </p:sp>
      <p:grpSp>
        <p:nvGrpSpPr>
          <p:cNvPr id="33796" name="组合 6"/>
          <p:cNvGrpSpPr>
            <a:grpSpLocks/>
          </p:cNvGrpSpPr>
          <p:nvPr/>
        </p:nvGrpSpPr>
        <p:grpSpPr bwMode="auto">
          <a:xfrm>
            <a:off x="1905000" y="1446213"/>
            <a:ext cx="4225925" cy="4192587"/>
            <a:chOff x="2362200" y="1446213"/>
            <a:chExt cx="4225925" cy="4192587"/>
          </a:xfrm>
        </p:grpSpPr>
        <p:sp>
          <p:nvSpPr>
            <p:cNvPr id="33807" name="AutoShape 3"/>
            <p:cNvSpPr>
              <a:spLocks noChangeArrowheads="1"/>
            </p:cNvSpPr>
            <p:nvPr/>
          </p:nvSpPr>
          <p:spPr bwMode="auto">
            <a:xfrm>
              <a:off x="2362200" y="1849438"/>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eaLnBrk="0" hangingPunct="0"/>
              <a:r>
                <a:rPr lang="en-US" altLang="zh-CN" sz="2000">
                  <a:solidFill>
                    <a:schemeClr val="tx1"/>
                  </a:solidFill>
                </a:rPr>
                <a:t>Algorithm</a:t>
              </a:r>
            </a:p>
          </p:txBody>
        </p:sp>
        <p:sp>
          <p:nvSpPr>
            <p:cNvPr id="33808" name="AutoShape 4"/>
            <p:cNvSpPr>
              <a:spLocks noChangeArrowheads="1"/>
            </p:cNvSpPr>
            <p:nvPr/>
          </p:nvSpPr>
          <p:spPr bwMode="auto">
            <a:xfrm>
              <a:off x="2362200" y="3933825"/>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eaLnBrk="0" hangingPunct="0"/>
              <a:r>
                <a:rPr lang="en-US" altLang="zh-CN" sz="2000">
                  <a:solidFill>
                    <a:schemeClr val="tx1"/>
                  </a:solidFill>
                </a:rPr>
                <a:t>Gates/Register-Transfer Level (RTL)</a:t>
              </a:r>
            </a:p>
          </p:txBody>
        </p:sp>
        <p:sp>
          <p:nvSpPr>
            <p:cNvPr id="31750" name="AutoShape 5"/>
            <p:cNvSpPr>
              <a:spLocks noChangeArrowheads="1"/>
            </p:cNvSpPr>
            <p:nvPr/>
          </p:nvSpPr>
          <p:spPr bwMode="auto">
            <a:xfrm>
              <a:off x="2362200" y="1446213"/>
              <a:ext cx="4217988" cy="403225"/>
            </a:xfrm>
            <a:prstGeom prst="roundRect">
              <a:avLst>
                <a:gd name="adj" fmla="val 16667"/>
              </a:avLst>
            </a:prstGeom>
            <a:solidFill>
              <a:schemeClr val="accent1">
                <a:lumMod val="60000"/>
                <a:lumOff val="40000"/>
              </a:schemeClr>
            </a:solidFill>
            <a:ln w="38100">
              <a:solidFill>
                <a:schemeClr val="tx1"/>
              </a:solidFill>
              <a:round/>
              <a:headEnd/>
              <a:tailEnd/>
            </a:ln>
          </p:spPr>
          <p:txBody>
            <a:bodyPr wrap="none" lIns="91429" tIns="45714" rIns="91429" bIns="45714" anchor="ctr"/>
            <a:lstStyle/>
            <a:p>
              <a:pPr algn="ctr" defTabSz="820738" eaLnBrk="0" hangingPunct="0">
                <a:defRPr/>
              </a:pPr>
              <a:r>
                <a:rPr lang="en-US" altLang="zh-CN" sz="2000">
                  <a:solidFill>
                    <a:schemeClr val="tx1"/>
                  </a:solidFill>
                  <a:latin typeface="Arial" pitchFamily="34" charset="0"/>
                  <a:ea typeface="宋体" pitchFamily="2" charset="-122"/>
                </a:rPr>
                <a:t>Application</a:t>
              </a:r>
            </a:p>
          </p:txBody>
        </p:sp>
        <p:sp>
          <p:nvSpPr>
            <p:cNvPr id="31751" name="AutoShape 6"/>
            <p:cNvSpPr>
              <a:spLocks noChangeArrowheads="1"/>
            </p:cNvSpPr>
            <p:nvPr/>
          </p:nvSpPr>
          <p:spPr bwMode="auto">
            <a:xfrm>
              <a:off x="2362200" y="3059113"/>
              <a:ext cx="4225925" cy="471487"/>
            </a:xfrm>
            <a:prstGeom prst="roundRect">
              <a:avLst>
                <a:gd name="adj" fmla="val 16667"/>
              </a:avLst>
            </a:prstGeom>
            <a:solidFill>
              <a:schemeClr val="accent2">
                <a:lumMod val="20000"/>
                <a:lumOff val="80000"/>
              </a:schemeClr>
            </a:solidFill>
            <a:ln w="38100">
              <a:solidFill>
                <a:schemeClr val="tx1"/>
              </a:solidFill>
              <a:round/>
              <a:headEnd/>
              <a:tailEnd/>
            </a:ln>
          </p:spPr>
          <p:txBody>
            <a:bodyPr wrap="none" lIns="91429" tIns="45714" rIns="91429" bIns="45714" anchor="ctr"/>
            <a:lstStyle/>
            <a:p>
              <a:pPr algn="ctr" defTabSz="820738" eaLnBrk="0" hangingPunct="0">
                <a:defRPr/>
              </a:pPr>
              <a:r>
                <a:rPr lang="en-US" altLang="zh-CN" sz="2000" dirty="0">
                  <a:solidFill>
                    <a:schemeClr val="tx1"/>
                  </a:solidFill>
                  <a:latin typeface="Arial" pitchFamily="34" charset="0"/>
                  <a:ea typeface="宋体" pitchFamily="2" charset="-122"/>
                </a:rPr>
                <a:t>Instruction Set Architecture (ISA)</a:t>
              </a:r>
            </a:p>
          </p:txBody>
        </p:sp>
        <p:sp>
          <p:nvSpPr>
            <p:cNvPr id="33811" name="AutoShape 7"/>
            <p:cNvSpPr>
              <a:spLocks noChangeArrowheads="1"/>
            </p:cNvSpPr>
            <p:nvPr/>
          </p:nvSpPr>
          <p:spPr bwMode="auto">
            <a:xfrm>
              <a:off x="2362200" y="2655888"/>
              <a:ext cx="4214813"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eaLnBrk="0" hangingPunct="0"/>
              <a:r>
                <a:rPr lang="en-US" altLang="zh-CN" sz="2000">
                  <a:solidFill>
                    <a:schemeClr val="tx1"/>
                  </a:solidFill>
                </a:rPr>
                <a:t>Operating System/Virtual Machines</a:t>
              </a:r>
            </a:p>
          </p:txBody>
        </p:sp>
        <p:sp>
          <p:nvSpPr>
            <p:cNvPr id="31753" name="AutoShape 8"/>
            <p:cNvSpPr>
              <a:spLocks noChangeArrowheads="1"/>
            </p:cNvSpPr>
            <p:nvPr/>
          </p:nvSpPr>
          <p:spPr bwMode="auto">
            <a:xfrm>
              <a:off x="2362200" y="3530600"/>
              <a:ext cx="4225925" cy="403225"/>
            </a:xfrm>
            <a:prstGeom prst="roundRect">
              <a:avLst>
                <a:gd name="adj" fmla="val 16667"/>
              </a:avLst>
            </a:prstGeom>
            <a:solidFill>
              <a:schemeClr val="accent2">
                <a:lumMod val="20000"/>
                <a:lumOff val="80000"/>
              </a:schemeClr>
            </a:solidFill>
            <a:ln w="38100">
              <a:solidFill>
                <a:schemeClr val="tx1"/>
              </a:solidFill>
              <a:round/>
              <a:headEnd/>
              <a:tailEnd/>
            </a:ln>
          </p:spPr>
          <p:txBody>
            <a:bodyPr wrap="none" lIns="91429" tIns="45714" rIns="91429" bIns="45714" anchor="ctr"/>
            <a:lstStyle/>
            <a:p>
              <a:pPr algn="ctr" defTabSz="820738" eaLnBrk="0" hangingPunct="0">
                <a:defRPr/>
              </a:pPr>
              <a:r>
                <a:rPr lang="en-US" altLang="zh-CN" sz="2000">
                  <a:solidFill>
                    <a:schemeClr val="tx1"/>
                  </a:solidFill>
                  <a:latin typeface="Arial" pitchFamily="34" charset="0"/>
                  <a:ea typeface="宋体" pitchFamily="2" charset="-122"/>
                </a:rPr>
                <a:t>Microarchitecture</a:t>
              </a:r>
            </a:p>
          </p:txBody>
        </p:sp>
        <p:sp>
          <p:nvSpPr>
            <p:cNvPr id="33813" name="AutoShape 9"/>
            <p:cNvSpPr>
              <a:spLocks noChangeArrowheads="1"/>
            </p:cNvSpPr>
            <p:nvPr/>
          </p:nvSpPr>
          <p:spPr bwMode="auto">
            <a:xfrm>
              <a:off x="2362200" y="4740275"/>
              <a:ext cx="4225925" cy="458788"/>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eaLnBrk="0" hangingPunct="0"/>
              <a:r>
                <a:rPr lang="en-US" altLang="zh-CN" sz="2000">
                  <a:solidFill>
                    <a:schemeClr val="tx1"/>
                  </a:solidFill>
                </a:rPr>
                <a:t>Devices</a:t>
              </a:r>
            </a:p>
          </p:txBody>
        </p:sp>
        <p:sp>
          <p:nvSpPr>
            <p:cNvPr id="33814" name="AutoShape 10"/>
            <p:cNvSpPr>
              <a:spLocks noChangeArrowheads="1"/>
            </p:cNvSpPr>
            <p:nvPr/>
          </p:nvSpPr>
          <p:spPr bwMode="auto">
            <a:xfrm>
              <a:off x="2362200" y="2252663"/>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eaLnBrk="0" hangingPunct="0"/>
              <a:r>
                <a:rPr lang="en-US" altLang="zh-CN" sz="2000">
                  <a:solidFill>
                    <a:schemeClr val="tx1"/>
                  </a:solidFill>
                </a:rPr>
                <a:t>Programming Language</a:t>
              </a:r>
            </a:p>
          </p:txBody>
        </p:sp>
        <p:sp>
          <p:nvSpPr>
            <p:cNvPr id="33815" name="AutoShape 11"/>
            <p:cNvSpPr>
              <a:spLocks noChangeArrowheads="1"/>
            </p:cNvSpPr>
            <p:nvPr/>
          </p:nvSpPr>
          <p:spPr bwMode="auto">
            <a:xfrm>
              <a:off x="2362200" y="4337050"/>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eaLnBrk="0" hangingPunct="0"/>
              <a:r>
                <a:rPr lang="en-US" altLang="zh-CN" sz="2000">
                  <a:solidFill>
                    <a:schemeClr val="tx1"/>
                  </a:solidFill>
                </a:rPr>
                <a:t>Circuits</a:t>
              </a:r>
            </a:p>
          </p:txBody>
        </p:sp>
        <p:sp>
          <p:nvSpPr>
            <p:cNvPr id="31757" name="AutoShape 12"/>
            <p:cNvSpPr>
              <a:spLocks noChangeArrowheads="1"/>
            </p:cNvSpPr>
            <p:nvPr/>
          </p:nvSpPr>
          <p:spPr bwMode="auto">
            <a:xfrm>
              <a:off x="2362200" y="5180013"/>
              <a:ext cx="4225925" cy="458787"/>
            </a:xfrm>
            <a:prstGeom prst="roundRect">
              <a:avLst>
                <a:gd name="adj" fmla="val 16667"/>
              </a:avLst>
            </a:prstGeom>
            <a:solidFill>
              <a:schemeClr val="accent1">
                <a:lumMod val="60000"/>
                <a:lumOff val="40000"/>
              </a:schemeClr>
            </a:solidFill>
            <a:ln w="38100">
              <a:solidFill>
                <a:schemeClr val="tx1"/>
              </a:solidFill>
              <a:round/>
              <a:headEnd/>
              <a:tailEnd/>
            </a:ln>
          </p:spPr>
          <p:txBody>
            <a:bodyPr wrap="none" lIns="91429" tIns="45714" rIns="91429" bIns="45714" anchor="ctr"/>
            <a:lstStyle/>
            <a:p>
              <a:pPr algn="ctr" defTabSz="820738" eaLnBrk="0" hangingPunct="0">
                <a:defRPr/>
              </a:pPr>
              <a:r>
                <a:rPr lang="en-US" altLang="zh-CN" sz="2000">
                  <a:solidFill>
                    <a:schemeClr val="tx1"/>
                  </a:solidFill>
                  <a:latin typeface="Arial" pitchFamily="34" charset="0"/>
                  <a:ea typeface="宋体" pitchFamily="2" charset="-122"/>
                </a:rPr>
                <a:t>Physics</a:t>
              </a:r>
            </a:p>
          </p:txBody>
        </p:sp>
      </p:grpSp>
      <p:sp>
        <p:nvSpPr>
          <p:cNvPr id="33797" name="矩形 1"/>
          <p:cNvSpPr>
            <a:spLocks noChangeArrowheads="1"/>
          </p:cNvSpPr>
          <p:nvPr/>
        </p:nvSpPr>
        <p:spPr bwMode="auto">
          <a:xfrm>
            <a:off x="76200" y="2655888"/>
            <a:ext cx="14478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solidFill>
                  <a:schemeClr val="tx1"/>
                </a:solidFill>
              </a:rPr>
              <a:t>Original domain of the computer architect („50s-‟80s)</a:t>
            </a:r>
            <a:endParaRPr lang="zh-CN" altLang="en-US">
              <a:solidFill>
                <a:schemeClr val="tx1"/>
              </a:solidFill>
            </a:endParaRPr>
          </a:p>
        </p:txBody>
      </p:sp>
      <p:cxnSp>
        <p:nvCxnSpPr>
          <p:cNvPr id="33798" name="直接箭头连接符 3"/>
          <p:cNvCxnSpPr>
            <a:cxnSpLocks noChangeShapeType="1"/>
          </p:cNvCxnSpPr>
          <p:nvPr/>
        </p:nvCxnSpPr>
        <p:spPr bwMode="auto">
          <a:xfrm>
            <a:off x="1541463" y="2252663"/>
            <a:ext cx="0" cy="2476500"/>
          </a:xfrm>
          <a:prstGeom prst="straightConnector1">
            <a:avLst/>
          </a:prstGeom>
          <a:noFill/>
          <a:ln w="3175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33799" name="矩形 7"/>
          <p:cNvSpPr>
            <a:spLocks noChangeArrowheads="1"/>
          </p:cNvSpPr>
          <p:nvPr/>
        </p:nvSpPr>
        <p:spPr bwMode="auto">
          <a:xfrm>
            <a:off x="6342063" y="3001963"/>
            <a:ext cx="1295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solidFill>
                  <a:schemeClr val="tx1"/>
                </a:solidFill>
              </a:rPr>
              <a:t>Domain of recent computer architecture</a:t>
            </a:r>
          </a:p>
          <a:p>
            <a:pPr algn="ctr"/>
            <a:r>
              <a:rPr lang="en-US" altLang="zh-CN">
                <a:solidFill>
                  <a:schemeClr val="tx1"/>
                </a:solidFill>
              </a:rPr>
              <a:t>(„90s)</a:t>
            </a:r>
            <a:endParaRPr lang="zh-CN" altLang="en-US">
              <a:solidFill>
                <a:schemeClr val="tx1"/>
              </a:solidFill>
            </a:endParaRPr>
          </a:p>
        </p:txBody>
      </p:sp>
      <p:cxnSp>
        <p:nvCxnSpPr>
          <p:cNvPr id="33800" name="直接箭头连接符 20"/>
          <p:cNvCxnSpPr>
            <a:cxnSpLocks noChangeShapeType="1"/>
          </p:cNvCxnSpPr>
          <p:nvPr/>
        </p:nvCxnSpPr>
        <p:spPr bwMode="auto">
          <a:xfrm>
            <a:off x="6324600" y="3032125"/>
            <a:ext cx="0" cy="1293813"/>
          </a:xfrm>
          <a:prstGeom prst="straightConnector1">
            <a:avLst/>
          </a:prstGeom>
          <a:noFill/>
          <a:ln w="3175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33801" name="直接箭头连接符 10"/>
          <p:cNvCxnSpPr>
            <a:cxnSpLocks noChangeShapeType="1"/>
          </p:cNvCxnSpPr>
          <p:nvPr/>
        </p:nvCxnSpPr>
        <p:spPr bwMode="auto">
          <a:xfrm flipV="1">
            <a:off x="7315200" y="2271713"/>
            <a:ext cx="0" cy="750887"/>
          </a:xfrm>
          <a:prstGeom prst="straightConnector1">
            <a:avLst/>
          </a:prstGeom>
          <a:noFill/>
          <a:ln w="317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3802" name="矩形 12"/>
          <p:cNvSpPr>
            <a:spLocks noChangeArrowheads="1"/>
          </p:cNvSpPr>
          <p:nvPr/>
        </p:nvSpPr>
        <p:spPr bwMode="auto">
          <a:xfrm>
            <a:off x="7467600" y="2211388"/>
            <a:ext cx="1371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Parallel computing, security, …</a:t>
            </a:r>
            <a:endParaRPr lang="zh-CN" altLang="en-US"/>
          </a:p>
        </p:txBody>
      </p:sp>
      <p:sp>
        <p:nvSpPr>
          <p:cNvPr id="33803" name="矩形 13"/>
          <p:cNvSpPr>
            <a:spLocks noChangeArrowheads="1"/>
          </p:cNvSpPr>
          <p:nvPr/>
        </p:nvSpPr>
        <p:spPr bwMode="auto">
          <a:xfrm>
            <a:off x="7467600" y="4194175"/>
            <a:ext cx="1219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Reliability, power, …</a:t>
            </a:r>
            <a:endParaRPr lang="zh-CN" altLang="en-US"/>
          </a:p>
        </p:txBody>
      </p:sp>
      <p:cxnSp>
        <p:nvCxnSpPr>
          <p:cNvPr id="33804" name="直接箭头连接符 15"/>
          <p:cNvCxnSpPr>
            <a:cxnSpLocks noChangeShapeType="1"/>
          </p:cNvCxnSpPr>
          <p:nvPr/>
        </p:nvCxnSpPr>
        <p:spPr bwMode="auto">
          <a:xfrm>
            <a:off x="7315200" y="4325938"/>
            <a:ext cx="0" cy="414337"/>
          </a:xfrm>
          <a:prstGeom prst="straightConnector1">
            <a:avLst/>
          </a:prstGeom>
          <a:noFill/>
          <a:ln w="317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3805" name="矩形 16"/>
          <p:cNvSpPr>
            <a:spLocks noChangeArrowheads="1"/>
          </p:cNvSpPr>
          <p:nvPr/>
        </p:nvSpPr>
        <p:spPr bwMode="auto">
          <a:xfrm>
            <a:off x="6629400" y="5264150"/>
            <a:ext cx="2552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solidFill>
                  <a:schemeClr val="tx1"/>
                </a:solidFill>
              </a:rPr>
              <a:t>Reinvigoration of computer architecture, mid-2000s onward.</a:t>
            </a:r>
            <a:endParaRPr lang="zh-CN" altLang="en-US">
              <a:solidFill>
                <a:schemeClr val="tx1"/>
              </a:solidFill>
            </a:endParaRPr>
          </a:p>
        </p:txBody>
      </p:sp>
      <p:sp>
        <p:nvSpPr>
          <p:cNvPr id="33806" name="左大括号 17"/>
          <p:cNvSpPr>
            <a:spLocks/>
          </p:cNvSpPr>
          <p:nvPr/>
        </p:nvSpPr>
        <p:spPr bwMode="auto">
          <a:xfrm rot="-5400000">
            <a:off x="7561263" y="4119563"/>
            <a:ext cx="503237" cy="1747837"/>
          </a:xfrm>
          <a:prstGeom prst="leftBrace">
            <a:avLst>
              <a:gd name="adj1" fmla="val 29104"/>
              <a:gd name="adj2" fmla="val 49009"/>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spcBef>
                <a:spcPct val="50000"/>
              </a:spcBef>
            </a:pPr>
            <a:endParaRPr lang="zh-CN" altLang="en-US"/>
          </a:p>
        </p:txBody>
      </p:sp>
    </p:spTree>
    <p:extLst>
      <p:ext uri="{BB962C8B-B14F-4D97-AF65-F5344CB8AC3E}">
        <p14:creationId xmlns:p14="http://schemas.microsoft.com/office/powerpoint/2010/main" val="4252167463"/>
      </p:ext>
    </p:extLst>
  </p:cSld>
  <p:clrMapOvr>
    <a:masterClrMapping/>
  </p:clrMapOvr>
  <p:transition spd="slow">
    <p:split orient="ver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543800" cy="855538"/>
          </a:xfrm>
        </p:spPr>
        <p:txBody>
          <a:bodyPr>
            <a:normAutofit/>
          </a:bodyPr>
          <a:lstStyle/>
          <a:p>
            <a:r>
              <a:rPr lang="en-US" dirty="0" smtClean="0"/>
              <a:t>Paged Table Storage in DRAM </a:t>
            </a:r>
            <a:endParaRPr lang="en-US" dirty="0"/>
          </a:p>
        </p:txBody>
      </p:sp>
      <p:pic>
        <p:nvPicPr>
          <p:cNvPr id="7" name="Picture 6"/>
          <p:cNvPicPr>
            <a:picLocks noChangeAspect="1"/>
          </p:cNvPicPr>
          <p:nvPr/>
        </p:nvPicPr>
        <p:blipFill>
          <a:blip r:embed="rId2"/>
          <a:stretch>
            <a:fillRect/>
          </a:stretch>
        </p:blipFill>
        <p:spPr>
          <a:xfrm>
            <a:off x="1603315" y="1849910"/>
            <a:ext cx="846414" cy="1146830"/>
          </a:xfrm>
          <a:prstGeom prst="rect">
            <a:avLst/>
          </a:prstGeom>
        </p:spPr>
      </p:pic>
      <p:pic>
        <p:nvPicPr>
          <p:cNvPr id="8" name="Picture 7"/>
          <p:cNvPicPr>
            <a:picLocks noChangeAspect="1"/>
          </p:cNvPicPr>
          <p:nvPr/>
        </p:nvPicPr>
        <p:blipFill>
          <a:blip r:embed="rId2"/>
          <a:stretch>
            <a:fillRect/>
          </a:stretch>
        </p:blipFill>
        <p:spPr>
          <a:xfrm>
            <a:off x="1603314" y="3114852"/>
            <a:ext cx="846414" cy="1146830"/>
          </a:xfrm>
          <a:prstGeom prst="rect">
            <a:avLst/>
          </a:prstGeom>
        </p:spPr>
      </p:pic>
      <p:pic>
        <p:nvPicPr>
          <p:cNvPr id="9" name="Picture 8"/>
          <p:cNvPicPr>
            <a:picLocks noChangeAspect="1"/>
          </p:cNvPicPr>
          <p:nvPr/>
        </p:nvPicPr>
        <p:blipFill>
          <a:blip r:embed="rId2"/>
          <a:stretch>
            <a:fillRect/>
          </a:stretch>
        </p:blipFill>
        <p:spPr>
          <a:xfrm>
            <a:off x="1603314" y="4379794"/>
            <a:ext cx="846414" cy="1146830"/>
          </a:xfrm>
          <a:prstGeom prst="rect">
            <a:avLst/>
          </a:prstGeom>
        </p:spPr>
      </p:pic>
      <p:graphicFrame>
        <p:nvGraphicFramePr>
          <p:cNvPr id="10" name="Table 9"/>
          <p:cNvGraphicFramePr>
            <a:graphicFrameLocks noGrp="1"/>
          </p:cNvGraphicFramePr>
          <p:nvPr>
            <p:extLst/>
          </p:nvPr>
        </p:nvGraphicFramePr>
        <p:xfrm>
          <a:off x="6238143" y="1844889"/>
          <a:ext cx="926757" cy="3800496"/>
        </p:xfrm>
        <a:graphic>
          <a:graphicData uri="http://schemas.openxmlformats.org/drawingml/2006/table">
            <a:tbl>
              <a:tblPr firstRow="1" bandRow="1">
                <a:tableStyleId>{5940675A-B579-460E-94D1-54222C63F5DA}</a:tableStyleId>
              </a:tblPr>
              <a:tblGrid>
                <a:gridCol w="926757">
                  <a:extLst>
                    <a:ext uri="{9D8B030D-6E8A-4147-A177-3AD203B41FA5}">
                      <a16:colId xmlns:a16="http://schemas.microsoft.com/office/drawing/2014/main" xmlns="" val="20000"/>
                    </a:ext>
                  </a:extLst>
                </a:gridCol>
              </a:tblGrid>
              <a:tr h="177483">
                <a:tc>
                  <a:txBody>
                    <a:bodyPr/>
                    <a:lstStyle/>
                    <a:p>
                      <a:pPr algn="ctr"/>
                      <a:r>
                        <a:rPr lang="en-US" sz="700" dirty="0" smtClean="0">
                          <a:solidFill>
                            <a:schemeClr val="bg1"/>
                          </a:solidFill>
                        </a:rPr>
                        <a:t> </a:t>
                      </a: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00"/>
                  </a:ext>
                </a:extLst>
              </a:tr>
              <a:tr h="177483">
                <a:tc>
                  <a:txBody>
                    <a:bodyPr/>
                    <a:lstStyle/>
                    <a:p>
                      <a:pPr algn="ctr"/>
                      <a:r>
                        <a:rPr lang="en-US" sz="700" dirty="0" smtClean="0">
                          <a:solidFill>
                            <a:schemeClr val="bg1"/>
                          </a:solidFill>
                        </a:rPr>
                        <a:t> </a:t>
                      </a: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01"/>
                  </a:ext>
                </a:extLst>
              </a:tr>
              <a:tr h="177483">
                <a:tc>
                  <a:txBody>
                    <a:bodyPr/>
                    <a:lstStyle/>
                    <a:p>
                      <a:pPr algn="ctr"/>
                      <a:r>
                        <a:rPr lang="en-US" sz="700" dirty="0" smtClean="0">
                          <a:solidFill>
                            <a:schemeClr val="bg1"/>
                          </a:solidFill>
                        </a:rPr>
                        <a:t> </a:t>
                      </a: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02"/>
                  </a:ext>
                </a:extLst>
              </a:tr>
              <a:tr h="177483">
                <a:tc>
                  <a:txBody>
                    <a:bodyPr/>
                    <a:lstStyle/>
                    <a:p>
                      <a:pPr algn="ctr"/>
                      <a:r>
                        <a:rPr lang="en-US" sz="700" b="1" dirty="0" smtClean="0">
                          <a:solidFill>
                            <a:schemeClr val="bg1"/>
                          </a:solidFill>
                        </a:rPr>
                        <a:t>Page</a:t>
                      </a:r>
                      <a:r>
                        <a:rPr lang="en-US" sz="700" b="1" baseline="0" dirty="0" smtClean="0">
                          <a:solidFill>
                            <a:schemeClr val="bg1"/>
                          </a:solidFill>
                        </a:rPr>
                        <a:t> Table</a:t>
                      </a:r>
                      <a:endParaRPr lang="en-US" sz="700" b="1"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1">
                        <a:lumMod val="60000"/>
                        <a:lumOff val="40000"/>
                      </a:schemeClr>
                    </a:solidFill>
                  </a:tcPr>
                </a:tc>
                <a:extLst>
                  <a:ext uri="{0D108BD9-81ED-4DB2-BD59-A6C34878D82A}">
                    <a16:rowId xmlns:a16="http://schemas.microsoft.com/office/drawing/2014/main" xmlns="" val="10003"/>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70C0"/>
                    </a:solidFill>
                  </a:tcPr>
                </a:tc>
                <a:extLst>
                  <a:ext uri="{0D108BD9-81ED-4DB2-BD59-A6C34878D82A}">
                    <a16:rowId xmlns:a16="http://schemas.microsoft.com/office/drawing/2014/main" xmlns="" val="10004"/>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1">
                        <a:lumMod val="60000"/>
                        <a:lumOff val="40000"/>
                      </a:schemeClr>
                    </a:solidFill>
                  </a:tcPr>
                </a:tc>
                <a:extLst>
                  <a:ext uri="{0D108BD9-81ED-4DB2-BD59-A6C34878D82A}">
                    <a16:rowId xmlns:a16="http://schemas.microsoft.com/office/drawing/2014/main" xmlns="" val="10005"/>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06"/>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07"/>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08"/>
                  </a:ext>
                </a:extLst>
              </a:tr>
              <a:tr h="177483">
                <a:tc>
                  <a:txBody>
                    <a:bodyPr/>
                    <a:lstStyle/>
                    <a:p>
                      <a:pPr algn="ctr"/>
                      <a:endParaRPr lang="en-US" sz="70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09"/>
                  </a:ext>
                </a:extLst>
              </a:tr>
              <a:tr h="177483">
                <a:tc>
                  <a:txBody>
                    <a:bodyPr/>
                    <a:lstStyle/>
                    <a:p>
                      <a:pPr algn="ctr"/>
                      <a:r>
                        <a:rPr lang="en-US" sz="700" b="1" dirty="0" smtClean="0">
                          <a:solidFill>
                            <a:schemeClr val="bg1"/>
                          </a:solidFill>
                        </a:rPr>
                        <a:t>Page Table</a:t>
                      </a:r>
                      <a:endParaRPr lang="en-US" sz="700" b="1"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10"/>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11"/>
                  </a:ext>
                </a:extLst>
              </a:tr>
              <a:tr h="177483">
                <a:tc>
                  <a:txBody>
                    <a:bodyPr/>
                    <a:lstStyle/>
                    <a:p>
                      <a:pPr algn="ctr"/>
                      <a:r>
                        <a:rPr lang="en-US" sz="700" b="1" dirty="0" smtClean="0">
                          <a:solidFill>
                            <a:schemeClr val="bg1"/>
                          </a:solidFill>
                        </a:rPr>
                        <a:t>Page</a:t>
                      </a:r>
                      <a:endParaRPr lang="en-US" sz="700" b="1"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1">
                        <a:lumMod val="60000"/>
                        <a:lumOff val="40000"/>
                      </a:schemeClr>
                    </a:solidFill>
                  </a:tcPr>
                </a:tc>
                <a:extLst>
                  <a:ext uri="{0D108BD9-81ED-4DB2-BD59-A6C34878D82A}">
                    <a16:rowId xmlns:a16="http://schemas.microsoft.com/office/drawing/2014/main" xmlns="" val="10012"/>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13"/>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14"/>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15"/>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16"/>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050"/>
                    </a:solidFill>
                  </a:tcPr>
                </a:tc>
                <a:extLst>
                  <a:ext uri="{0D108BD9-81ED-4DB2-BD59-A6C34878D82A}">
                    <a16:rowId xmlns:a16="http://schemas.microsoft.com/office/drawing/2014/main" xmlns="" val="10017"/>
                  </a:ext>
                </a:extLst>
              </a:tr>
              <a:tr h="177483">
                <a:tc>
                  <a:txBody>
                    <a:bodyPr/>
                    <a:lstStyle/>
                    <a:p>
                      <a:pPr algn="ctr"/>
                      <a:r>
                        <a:rPr lang="en-US" sz="700" b="1" dirty="0" smtClean="0">
                          <a:solidFill>
                            <a:schemeClr val="bg1"/>
                          </a:solidFill>
                        </a:rPr>
                        <a:t>Page Table</a:t>
                      </a:r>
                      <a:endParaRPr lang="en-US" sz="700" b="1"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70C0"/>
                    </a:solidFill>
                  </a:tcPr>
                </a:tc>
                <a:extLst>
                  <a:ext uri="{0D108BD9-81ED-4DB2-BD59-A6C34878D82A}">
                    <a16:rowId xmlns:a16="http://schemas.microsoft.com/office/drawing/2014/main" xmlns="" val="10018"/>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1">
                        <a:lumMod val="60000"/>
                        <a:lumOff val="40000"/>
                      </a:schemeClr>
                    </a:solidFill>
                  </a:tcPr>
                </a:tc>
                <a:extLst>
                  <a:ext uri="{0D108BD9-81ED-4DB2-BD59-A6C34878D82A}">
                    <a16:rowId xmlns:a16="http://schemas.microsoft.com/office/drawing/2014/main" xmlns="" val="10019"/>
                  </a:ext>
                </a:extLst>
              </a:tr>
              <a:tr h="177483">
                <a:tc>
                  <a:txBody>
                    <a:bodyPr/>
                    <a:lstStyle/>
                    <a:p>
                      <a:pPr algn="ctr"/>
                      <a:endParaRPr lang="en-US" sz="700" dirty="0">
                        <a:solidFill>
                          <a:schemeClr val="bg1"/>
                        </a:solidFill>
                      </a:endParaRPr>
                    </a:p>
                  </a:txBody>
                  <a:tcPr marL="68580" marR="68580" marT="37148" marB="3714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xmlns="" val="10020"/>
                  </a:ext>
                </a:extLst>
              </a:tr>
            </a:tbl>
          </a:graphicData>
        </a:graphic>
      </p:graphicFrame>
      <p:sp>
        <p:nvSpPr>
          <p:cNvPr id="11" name="TextBox 10"/>
          <p:cNvSpPr txBox="1"/>
          <p:nvPr/>
        </p:nvSpPr>
        <p:spPr>
          <a:xfrm>
            <a:off x="5987392" y="1549829"/>
            <a:ext cx="1511183" cy="317459"/>
          </a:xfrm>
          <a:prstGeom prst="rect">
            <a:avLst/>
          </a:prstGeom>
          <a:noFill/>
        </p:spPr>
        <p:txBody>
          <a:bodyPr wrap="none" rtlCol="0">
            <a:spAutoFit/>
          </a:bodyPr>
          <a:lstStyle/>
          <a:p>
            <a:pPr defTabSz="742968" fontAlgn="auto">
              <a:spcBef>
                <a:spcPts val="0"/>
              </a:spcBef>
              <a:spcAft>
                <a:spcPts val="0"/>
              </a:spcAft>
            </a:pPr>
            <a:r>
              <a:rPr lang="en-US" sz="1463" b="1">
                <a:solidFill>
                  <a:prstClr val="black"/>
                </a:solidFill>
                <a:latin typeface="Calibri" panose="020F0502020204030204"/>
                <a:ea typeface="+mn-ea"/>
              </a:rPr>
              <a:t>Memory (DRAM)</a:t>
            </a:r>
          </a:p>
        </p:txBody>
      </p:sp>
      <p:sp>
        <p:nvSpPr>
          <p:cNvPr id="13" name="Right Arrow 12"/>
          <p:cNvSpPr/>
          <p:nvPr/>
        </p:nvSpPr>
        <p:spPr>
          <a:xfrm>
            <a:off x="2445091" y="2327860"/>
            <a:ext cx="3793051" cy="276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68" fontAlgn="auto">
              <a:spcBef>
                <a:spcPts val="0"/>
              </a:spcBef>
              <a:spcAft>
                <a:spcPts val="0"/>
              </a:spcAft>
            </a:pPr>
            <a:endParaRPr lang="en-US" sz="1463">
              <a:solidFill>
                <a:prstClr val="white"/>
              </a:solidFill>
              <a:latin typeface="Calibri" panose="020F0502020204030204"/>
            </a:endParaRPr>
          </a:p>
        </p:txBody>
      </p:sp>
      <p:sp>
        <p:nvSpPr>
          <p:cNvPr id="21" name="Right Arrow 20"/>
          <p:cNvSpPr/>
          <p:nvPr/>
        </p:nvSpPr>
        <p:spPr>
          <a:xfrm>
            <a:off x="2445093" y="3529581"/>
            <a:ext cx="3793050" cy="276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68" fontAlgn="auto">
              <a:spcBef>
                <a:spcPts val="0"/>
              </a:spcBef>
              <a:spcAft>
                <a:spcPts val="0"/>
              </a:spcAft>
            </a:pPr>
            <a:endParaRPr lang="en-US" sz="1463">
              <a:solidFill>
                <a:prstClr val="white"/>
              </a:solidFill>
              <a:latin typeface="Calibri" panose="020F0502020204030204"/>
            </a:endParaRPr>
          </a:p>
        </p:txBody>
      </p:sp>
      <p:sp>
        <p:nvSpPr>
          <p:cNvPr id="22" name="Right Arrow 21"/>
          <p:cNvSpPr/>
          <p:nvPr/>
        </p:nvSpPr>
        <p:spPr>
          <a:xfrm>
            <a:off x="2445092" y="4925855"/>
            <a:ext cx="3793050" cy="276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42968" fontAlgn="auto">
              <a:spcBef>
                <a:spcPts val="0"/>
              </a:spcBef>
              <a:spcAft>
                <a:spcPts val="0"/>
              </a:spcAft>
            </a:pPr>
            <a:endParaRPr lang="en-US" sz="1463">
              <a:solidFill>
                <a:prstClr val="white"/>
              </a:solidFill>
              <a:latin typeface="Calibri" panose="020F0502020204030204"/>
            </a:endParaRPr>
          </a:p>
        </p:txBody>
      </p:sp>
      <p:sp>
        <p:nvSpPr>
          <p:cNvPr id="33" name="TextBox 32"/>
          <p:cNvSpPr txBox="1"/>
          <p:nvPr/>
        </p:nvSpPr>
        <p:spPr>
          <a:xfrm>
            <a:off x="3080798" y="5566042"/>
            <a:ext cx="2968570" cy="317459"/>
          </a:xfrm>
          <a:prstGeom prst="rect">
            <a:avLst/>
          </a:prstGeom>
          <a:noFill/>
        </p:spPr>
        <p:txBody>
          <a:bodyPr wrap="none" rtlCol="0">
            <a:spAutoFit/>
          </a:bodyPr>
          <a:lstStyle/>
          <a:p>
            <a:pPr defTabSz="742968" fontAlgn="auto">
              <a:spcBef>
                <a:spcPts val="0"/>
              </a:spcBef>
              <a:spcAft>
                <a:spcPts val="0"/>
              </a:spcAft>
            </a:pPr>
            <a:r>
              <a:rPr lang="en-US" sz="1463" b="1" dirty="0" err="1">
                <a:solidFill>
                  <a:prstClr val="black"/>
                </a:solidFill>
                <a:latin typeface="Courier" charset="0"/>
                <a:ea typeface="Courier" charset="0"/>
                <a:cs typeface="Courier" charset="0"/>
              </a:rPr>
              <a:t>lw</a:t>
            </a:r>
            <a:r>
              <a:rPr lang="en-US" sz="1463" b="1" dirty="0">
                <a:solidFill>
                  <a:prstClr val="black"/>
                </a:solidFill>
                <a:latin typeface="Courier" charset="0"/>
                <a:ea typeface="Courier" charset="0"/>
                <a:cs typeface="Courier" charset="0"/>
              </a:rPr>
              <a:t>/</a:t>
            </a:r>
            <a:r>
              <a:rPr lang="en-US" sz="1463" b="1" dirty="0" err="1">
                <a:solidFill>
                  <a:prstClr val="black"/>
                </a:solidFill>
                <a:latin typeface="Courier" charset="0"/>
                <a:ea typeface="Courier" charset="0"/>
                <a:cs typeface="Courier" charset="0"/>
              </a:rPr>
              <a:t>sw</a:t>
            </a:r>
            <a:r>
              <a:rPr lang="en-US" sz="1463" b="1" dirty="0">
                <a:solidFill>
                  <a:prstClr val="black"/>
                </a:solidFill>
                <a:latin typeface="Calibri" panose="020F0502020204030204"/>
                <a:ea typeface="+mn-ea"/>
              </a:rPr>
              <a:t> take two memory references</a:t>
            </a:r>
          </a:p>
        </p:txBody>
      </p:sp>
      <p:grpSp>
        <p:nvGrpSpPr>
          <p:cNvPr id="15" name="Group 14"/>
          <p:cNvGrpSpPr/>
          <p:nvPr/>
        </p:nvGrpSpPr>
        <p:grpSpPr>
          <a:xfrm>
            <a:off x="6856752" y="2465907"/>
            <a:ext cx="616294" cy="1530827"/>
            <a:chOff x="7618335" y="2243653"/>
            <a:chExt cx="821726" cy="1884094"/>
          </a:xfrm>
        </p:grpSpPr>
        <p:sp>
          <p:nvSpPr>
            <p:cNvPr id="12" name="Arc 11"/>
            <p:cNvSpPr/>
            <p:nvPr/>
          </p:nvSpPr>
          <p:spPr>
            <a:xfrm>
              <a:off x="7618337" y="2243653"/>
              <a:ext cx="821724" cy="1884094"/>
            </a:xfrm>
            <a:prstGeom prst="arc">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defTabSz="742968" fontAlgn="auto">
                <a:spcBef>
                  <a:spcPts val="0"/>
                </a:spcBef>
                <a:spcAft>
                  <a:spcPts val="0"/>
                </a:spcAft>
              </a:pPr>
              <a:endParaRPr lang="en-US" sz="1463">
                <a:solidFill>
                  <a:prstClr val="black"/>
                </a:solidFill>
                <a:latin typeface="Calibri" panose="020F0502020204030204"/>
              </a:endParaRPr>
            </a:p>
          </p:txBody>
        </p:sp>
        <p:sp>
          <p:nvSpPr>
            <p:cNvPr id="27" name="Arc 26"/>
            <p:cNvSpPr/>
            <p:nvPr/>
          </p:nvSpPr>
          <p:spPr>
            <a:xfrm flipV="1">
              <a:off x="7618335" y="2243653"/>
              <a:ext cx="821725" cy="1884094"/>
            </a:xfrm>
            <a:prstGeom prst="arc">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defTabSz="742968" fontAlgn="auto">
                <a:spcBef>
                  <a:spcPts val="0"/>
                </a:spcBef>
                <a:spcAft>
                  <a:spcPts val="0"/>
                </a:spcAft>
              </a:pPr>
              <a:endParaRPr lang="en-US" sz="1463">
                <a:solidFill>
                  <a:prstClr val="black"/>
                </a:solidFill>
                <a:latin typeface="Calibri" panose="020F0502020204030204"/>
              </a:endParaRPr>
            </a:p>
          </p:txBody>
        </p:sp>
      </p:grpSp>
    </p:spTree>
    <p:extLst>
      <p:ext uri="{BB962C8B-B14F-4D97-AF65-F5344CB8AC3E}">
        <p14:creationId xmlns:p14="http://schemas.microsoft.com/office/powerpoint/2010/main" val="3397062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Access</a:t>
            </a:r>
            <a:endParaRPr lang="en-US" dirty="0"/>
          </a:p>
        </p:txBody>
      </p:sp>
      <p:sp>
        <p:nvSpPr>
          <p:cNvPr id="3" name="Content Placeholder 2"/>
          <p:cNvSpPr>
            <a:spLocks noGrp="1"/>
          </p:cNvSpPr>
          <p:nvPr>
            <p:ph idx="1"/>
          </p:nvPr>
        </p:nvSpPr>
        <p:spPr/>
        <p:txBody>
          <a:bodyPr>
            <a:noAutofit/>
          </a:bodyPr>
          <a:lstStyle/>
          <a:p>
            <a:r>
              <a:rPr lang="en-US" sz="2800" b="1" dirty="0"/>
              <a:t>Check page table entry:</a:t>
            </a:r>
          </a:p>
          <a:p>
            <a:pPr lvl="1"/>
            <a:r>
              <a:rPr lang="en-US" sz="2167" b="1" dirty="0">
                <a:solidFill>
                  <a:srgbClr val="0332B7"/>
                </a:solidFill>
              </a:rPr>
              <a:t>Valid?</a:t>
            </a:r>
          </a:p>
          <a:p>
            <a:pPr lvl="2"/>
            <a:r>
              <a:rPr lang="en-US" sz="2000" b="1" dirty="0">
                <a:solidFill>
                  <a:srgbClr val="C00000"/>
                </a:solidFill>
              </a:rPr>
              <a:t>Yes, valid </a:t>
            </a:r>
            <a:r>
              <a:rPr lang="en-US" sz="2000" b="1" dirty="0">
                <a:solidFill>
                  <a:srgbClr val="C00000"/>
                </a:solidFill>
                <a:sym typeface="Wingdings"/>
              </a:rPr>
              <a:t> </a:t>
            </a:r>
            <a:r>
              <a:rPr lang="en-US" sz="2000" b="1" dirty="0">
                <a:solidFill>
                  <a:srgbClr val="C00000"/>
                </a:solidFill>
              </a:rPr>
              <a:t>In DRAM?</a:t>
            </a:r>
          </a:p>
          <a:p>
            <a:pPr lvl="3"/>
            <a:r>
              <a:rPr lang="en-US" sz="1800" b="1" dirty="0">
                <a:solidFill>
                  <a:srgbClr val="00B050"/>
                </a:solidFill>
              </a:rPr>
              <a:t>Yes, in DRAM: read/write data</a:t>
            </a:r>
          </a:p>
          <a:p>
            <a:pPr lvl="3"/>
            <a:r>
              <a:rPr lang="en-US" sz="1800" b="1" dirty="0">
                <a:solidFill>
                  <a:srgbClr val="FF0000"/>
                </a:solidFill>
              </a:rPr>
              <a:t>No, on disk:</a:t>
            </a:r>
            <a:r>
              <a:rPr lang="en-US" sz="1800" b="1" dirty="0"/>
              <a:t> allocate new page in DRAM</a:t>
            </a:r>
          </a:p>
          <a:p>
            <a:pPr lvl="4"/>
            <a:r>
              <a:rPr lang="en-US" sz="1600" b="1" dirty="0"/>
              <a:t>If out of memory, evict a page </a:t>
            </a:r>
            <a:br>
              <a:rPr lang="en-US" sz="1600" b="1" dirty="0"/>
            </a:br>
            <a:r>
              <a:rPr lang="en-US" sz="1600" b="1" dirty="0"/>
              <a:t>from DRAM</a:t>
            </a:r>
          </a:p>
          <a:p>
            <a:pPr lvl="4"/>
            <a:r>
              <a:rPr lang="en-US" sz="1600" b="1" dirty="0"/>
              <a:t>Store evicted page to disk</a:t>
            </a:r>
          </a:p>
          <a:p>
            <a:pPr lvl="4"/>
            <a:r>
              <a:rPr lang="en-US" sz="1600" b="1" dirty="0"/>
              <a:t>Read page from disk into memory</a:t>
            </a:r>
          </a:p>
          <a:p>
            <a:pPr lvl="4"/>
            <a:r>
              <a:rPr lang="en-US" sz="1600" b="1" dirty="0"/>
              <a:t>Read/write data</a:t>
            </a:r>
          </a:p>
          <a:p>
            <a:pPr lvl="2">
              <a:buClr>
                <a:schemeClr val="tx1"/>
              </a:buClr>
            </a:pPr>
            <a:r>
              <a:rPr lang="en-US" sz="2000" b="1" dirty="0">
                <a:solidFill>
                  <a:srgbClr val="FF0000"/>
                </a:solidFill>
              </a:rPr>
              <a:t>Not Valid</a:t>
            </a:r>
          </a:p>
          <a:p>
            <a:pPr lvl="3"/>
            <a:r>
              <a:rPr lang="en-US" sz="1800" b="1" dirty="0"/>
              <a:t>allocate new page in DRAM</a:t>
            </a:r>
          </a:p>
          <a:p>
            <a:pPr lvl="4"/>
            <a:r>
              <a:rPr lang="en-US" sz="1600" b="1" dirty="0"/>
              <a:t>If out of memory, evict a page</a:t>
            </a:r>
          </a:p>
          <a:p>
            <a:pPr lvl="4"/>
            <a:r>
              <a:rPr lang="en-US" sz="1600" b="1" dirty="0"/>
              <a:t>Read/write data</a:t>
            </a:r>
          </a:p>
          <a:p>
            <a:pPr lvl="3"/>
            <a:endParaRPr lang="en-US" sz="1625" dirty="0"/>
          </a:p>
          <a:p>
            <a:pPr lvl="3"/>
            <a:endParaRPr lang="en-US" sz="1625" dirty="0"/>
          </a:p>
        </p:txBody>
      </p:sp>
      <p:sp>
        <p:nvSpPr>
          <p:cNvPr id="7" name="TextBox 6"/>
          <p:cNvSpPr txBox="1"/>
          <p:nvPr/>
        </p:nvSpPr>
        <p:spPr>
          <a:xfrm>
            <a:off x="6190404" y="3900878"/>
            <a:ext cx="1813510" cy="692497"/>
          </a:xfrm>
          <a:prstGeom prst="rect">
            <a:avLst/>
          </a:prstGeom>
          <a:noFill/>
          <a:ln w="19050">
            <a:solidFill>
              <a:schemeClr val="accent2">
                <a:lumMod val="75000"/>
              </a:schemeClr>
            </a:solidFill>
          </a:ln>
        </p:spPr>
        <p:txBody>
          <a:bodyPr wrap="none" rtlCol="0">
            <a:spAutoFit/>
          </a:bodyPr>
          <a:lstStyle/>
          <a:p>
            <a:pPr defTabSz="742968" fontAlgn="auto">
              <a:spcBef>
                <a:spcPts val="0"/>
              </a:spcBef>
              <a:spcAft>
                <a:spcPts val="0"/>
              </a:spcAft>
            </a:pPr>
            <a:r>
              <a:rPr lang="en-US" sz="1950" b="1" dirty="0">
                <a:solidFill>
                  <a:srgbClr val="FF0000"/>
                </a:solidFill>
                <a:latin typeface="Calibri" panose="020F0502020204030204"/>
                <a:ea typeface="+mn-ea"/>
              </a:rPr>
              <a:t>Page fault</a:t>
            </a:r>
          </a:p>
          <a:p>
            <a:pPr defTabSz="742968" fontAlgn="auto">
              <a:spcBef>
                <a:spcPts val="0"/>
              </a:spcBef>
              <a:spcAft>
                <a:spcPts val="0"/>
              </a:spcAft>
            </a:pPr>
            <a:r>
              <a:rPr lang="en-US" sz="1950" b="1" dirty="0">
                <a:solidFill>
                  <a:srgbClr val="FF0000"/>
                </a:solidFill>
                <a:latin typeface="Calibri" panose="020F0502020204030204"/>
                <a:ea typeface="+mn-ea"/>
              </a:rPr>
              <a:t>OS intervention</a:t>
            </a:r>
          </a:p>
        </p:txBody>
      </p:sp>
      <p:cxnSp>
        <p:nvCxnSpPr>
          <p:cNvPr id="9" name="Straight Arrow Connector 8"/>
          <p:cNvCxnSpPr>
            <a:stCxn id="7" idx="1"/>
          </p:cNvCxnSpPr>
          <p:nvPr/>
        </p:nvCxnSpPr>
        <p:spPr>
          <a:xfrm flipH="1" flipV="1">
            <a:off x="5707280" y="3293464"/>
            <a:ext cx="483124" cy="9536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p:cNvCxnSpPr>
          <p:nvPr/>
        </p:nvCxnSpPr>
        <p:spPr>
          <a:xfrm flipH="1">
            <a:off x="3446586" y="4247127"/>
            <a:ext cx="2743818" cy="5534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387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066" name="Rectangle 2" descr="40%"/>
          <p:cNvSpPr>
            <a:spLocks noChangeArrowheads="1"/>
          </p:cNvSpPr>
          <p:nvPr/>
        </p:nvSpPr>
        <p:spPr bwMode="auto">
          <a:xfrm>
            <a:off x="6838950" y="1713509"/>
            <a:ext cx="685800" cy="804863"/>
          </a:xfrm>
          <a:prstGeom prst="rect">
            <a:avLst/>
          </a:prstGeom>
          <a:pattFill prst="pct40">
            <a:fgClr>
              <a:schemeClr val="accent1"/>
            </a:fgClr>
            <a:bgClr>
              <a:srgbClr val="FFFFFF"/>
            </a:bgClr>
          </a:pattFill>
          <a:ln w="25400">
            <a:no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nvGrpSpPr>
          <p:cNvPr id="1624067" name="Group 3"/>
          <p:cNvGrpSpPr>
            <a:grpSpLocks/>
          </p:cNvGrpSpPr>
          <p:nvPr/>
        </p:nvGrpSpPr>
        <p:grpSpPr bwMode="auto">
          <a:xfrm>
            <a:off x="6838951" y="1723828"/>
            <a:ext cx="676275" cy="784225"/>
            <a:chOff x="4784" y="584"/>
            <a:chExt cx="568" cy="608"/>
          </a:xfrm>
        </p:grpSpPr>
        <p:sp>
          <p:nvSpPr>
            <p:cNvPr id="1624068" name="Rectangle 4" descr="40%"/>
            <p:cNvSpPr>
              <a:spLocks noChangeArrowheads="1"/>
            </p:cNvSpPr>
            <p:nvPr/>
          </p:nvSpPr>
          <p:spPr bwMode="auto">
            <a:xfrm>
              <a:off x="4784" y="584"/>
              <a:ext cx="568" cy="608"/>
            </a:xfrm>
            <a:prstGeom prst="rect">
              <a:avLst/>
            </a:prstGeom>
            <a:pattFill prst="pct40">
              <a:fgClr>
                <a:schemeClr val="accent1"/>
              </a:fgClr>
              <a:bgClr>
                <a:srgbClr val="FFFFFF"/>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69" name="Line 5" descr="40%"/>
            <p:cNvSpPr>
              <a:spLocks noChangeShapeType="1"/>
            </p:cNvSpPr>
            <p:nvPr/>
          </p:nvSpPr>
          <p:spPr bwMode="auto">
            <a:xfrm>
              <a:off x="4784" y="890"/>
              <a:ext cx="562"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70" name="Line 6" descr="40%"/>
            <p:cNvSpPr>
              <a:spLocks noChangeShapeType="1"/>
            </p:cNvSpPr>
            <p:nvPr/>
          </p:nvSpPr>
          <p:spPr bwMode="auto">
            <a:xfrm>
              <a:off x="4784" y="1050"/>
              <a:ext cx="562"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71" name="Line 7" descr="40%"/>
            <p:cNvSpPr>
              <a:spLocks noChangeShapeType="1"/>
            </p:cNvSpPr>
            <p:nvPr/>
          </p:nvSpPr>
          <p:spPr bwMode="auto">
            <a:xfrm>
              <a:off x="4784" y="731"/>
              <a:ext cx="562"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sp>
        <p:nvSpPr>
          <p:cNvPr id="1624072" name="Rectangle 8" descr="40%"/>
          <p:cNvSpPr>
            <a:spLocks noChangeArrowheads="1"/>
          </p:cNvSpPr>
          <p:nvPr/>
        </p:nvSpPr>
        <p:spPr bwMode="auto">
          <a:xfrm>
            <a:off x="6838950" y="2580284"/>
            <a:ext cx="685800" cy="804863"/>
          </a:xfrm>
          <a:prstGeom prst="rect">
            <a:avLst/>
          </a:prstGeom>
          <a:pattFill prst="pct40">
            <a:fgClr>
              <a:schemeClr val="accent1"/>
            </a:fgClr>
            <a:bgClr>
              <a:srgbClr val="FFFFFF"/>
            </a:bgClr>
          </a:pattFill>
          <a:ln w="25400">
            <a:no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73" name="Rectangle 9" descr="40%"/>
          <p:cNvSpPr>
            <a:spLocks noChangeArrowheads="1"/>
          </p:cNvSpPr>
          <p:nvPr/>
        </p:nvSpPr>
        <p:spPr bwMode="auto">
          <a:xfrm>
            <a:off x="6838951" y="2590603"/>
            <a:ext cx="676275" cy="784225"/>
          </a:xfrm>
          <a:prstGeom prst="rect">
            <a:avLst/>
          </a:prstGeom>
          <a:pattFill prst="pct40">
            <a:fgClr>
              <a:schemeClr val="accent1"/>
            </a:fgClr>
            <a:bgClr>
              <a:srgbClr val="FFFFFF"/>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74" name="Line 10" descr="40%"/>
          <p:cNvSpPr>
            <a:spLocks noChangeShapeType="1"/>
          </p:cNvSpPr>
          <p:nvPr/>
        </p:nvSpPr>
        <p:spPr bwMode="auto">
          <a:xfrm>
            <a:off x="6838951" y="2985294"/>
            <a:ext cx="669131" cy="0"/>
          </a:xfrm>
          <a:prstGeom prst="line">
            <a:avLst/>
          </a:prstGeom>
          <a:noFill/>
          <a:ln w="25400">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75" name="Line 11" descr="40%"/>
          <p:cNvSpPr>
            <a:spLocks noChangeShapeType="1"/>
          </p:cNvSpPr>
          <p:nvPr/>
        </p:nvSpPr>
        <p:spPr bwMode="auto">
          <a:xfrm>
            <a:off x="6838951" y="3191669"/>
            <a:ext cx="669131"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76" name="Line 12" descr="40%"/>
          <p:cNvSpPr>
            <a:spLocks noChangeShapeType="1"/>
          </p:cNvSpPr>
          <p:nvPr/>
        </p:nvSpPr>
        <p:spPr bwMode="auto">
          <a:xfrm>
            <a:off x="6838951" y="2780209"/>
            <a:ext cx="669131" cy="0"/>
          </a:xfrm>
          <a:prstGeom prst="line">
            <a:avLst/>
          </a:prstGeom>
          <a:noFill/>
          <a:ln w="25400">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77" name="Rectangle 13" descr="40%"/>
          <p:cNvSpPr>
            <a:spLocks noChangeArrowheads="1"/>
          </p:cNvSpPr>
          <p:nvPr/>
        </p:nvSpPr>
        <p:spPr bwMode="auto">
          <a:xfrm>
            <a:off x="6838952" y="2776341"/>
            <a:ext cx="678656" cy="208955"/>
          </a:xfrm>
          <a:prstGeom prst="rect">
            <a:avLst/>
          </a:prstGeom>
          <a:pattFill prst="pct40">
            <a:fgClr>
              <a:schemeClr val="accent1"/>
            </a:fgClr>
            <a:bgClr>
              <a:srgbClr val="FFFFFF"/>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78" name="Rectangle 14" descr="Wide upward diagonal"/>
          <p:cNvSpPr>
            <a:spLocks noChangeArrowheads="1"/>
          </p:cNvSpPr>
          <p:nvPr/>
        </p:nvSpPr>
        <p:spPr bwMode="auto">
          <a:xfrm>
            <a:off x="5164972" y="2349324"/>
            <a:ext cx="184731" cy="317459"/>
          </a:xfrm>
          <a:prstGeom prst="rect">
            <a:avLst/>
          </a:prstGeom>
          <a:pattFill prst="wdUpDiag">
            <a:fgClr>
              <a:schemeClr val="tx1"/>
            </a:fgClr>
            <a:bgClr>
              <a:srgbClr val="FFFFFF"/>
            </a:bgClr>
          </a:pattFill>
          <a:ln w="9525">
            <a:noFill/>
            <a:miter lim="800000"/>
            <a:headEnd/>
            <a:tailEnd/>
          </a:ln>
          <a:effectLst/>
        </p:spPr>
        <p:txBody>
          <a:bodyPr wrap="none" anchor="ctr">
            <a:prstTxWarp prst="textNoShape">
              <a:avLst/>
            </a:prstTxWarp>
            <a:spAutoFit/>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79" name="Rectangle 15" descr="40%"/>
          <p:cNvSpPr>
            <a:spLocks noChangeArrowheads="1"/>
          </p:cNvSpPr>
          <p:nvPr/>
        </p:nvSpPr>
        <p:spPr bwMode="auto">
          <a:xfrm>
            <a:off x="5174497" y="1957211"/>
            <a:ext cx="184731" cy="317459"/>
          </a:xfrm>
          <a:prstGeom prst="rect">
            <a:avLst/>
          </a:prstGeom>
          <a:pattFill prst="pct40">
            <a:fgClr>
              <a:srgbClr val="FFA74F"/>
            </a:fgClr>
            <a:bgClr>
              <a:srgbClr val="FFFFFF"/>
            </a:bgClr>
          </a:pattFill>
          <a:ln w="9525">
            <a:noFill/>
            <a:miter lim="800000"/>
            <a:headEnd/>
            <a:tailEnd/>
          </a:ln>
          <a:effectLst/>
        </p:spPr>
        <p:txBody>
          <a:bodyPr wrap="none" anchor="ctr">
            <a:prstTxWarp prst="textNoShape">
              <a:avLst/>
            </a:prstTxWarp>
            <a:spAutoFit/>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80" name="Rectangle 16" descr="Wide upward diagonal"/>
          <p:cNvSpPr>
            <a:spLocks noChangeArrowheads="1"/>
          </p:cNvSpPr>
          <p:nvPr/>
        </p:nvSpPr>
        <p:spPr bwMode="auto">
          <a:xfrm>
            <a:off x="5162551" y="4138415"/>
            <a:ext cx="673894" cy="198636"/>
          </a:xfrm>
          <a:prstGeom prst="rect">
            <a:avLst/>
          </a:prstGeom>
          <a:pattFill prst="wdUpDiag">
            <a:fgClr>
              <a:schemeClr val="tx1"/>
            </a:fgClr>
            <a:bgClr>
              <a:srgbClr val="FFFFFF"/>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81" name="Rectangle 17" descr="Wide upward diagonal"/>
          <p:cNvSpPr>
            <a:spLocks noChangeArrowheads="1"/>
          </p:cNvSpPr>
          <p:nvPr/>
        </p:nvSpPr>
        <p:spPr bwMode="auto">
          <a:xfrm>
            <a:off x="5162551" y="4324153"/>
            <a:ext cx="673894" cy="198636"/>
          </a:xfrm>
          <a:prstGeom prst="rect">
            <a:avLst/>
          </a:prstGeom>
          <a:pattFill prst="wdUpDiag">
            <a:fgClr>
              <a:schemeClr val="tx1"/>
            </a:fgClr>
            <a:bgClr>
              <a:srgbClr val="FFFFFF"/>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82" name="Rectangle 18"/>
          <p:cNvSpPr>
            <a:spLocks noChangeArrowheads="1"/>
          </p:cNvSpPr>
          <p:nvPr/>
        </p:nvSpPr>
        <p:spPr bwMode="auto">
          <a:xfrm>
            <a:off x="5162551" y="3952678"/>
            <a:ext cx="673894" cy="198636"/>
          </a:xfrm>
          <a:prstGeom prst="rect">
            <a:avLst/>
          </a:prstGeom>
          <a:solidFill>
            <a:srgbClr val="FFCC66"/>
          </a:solid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83" name="Rectangle 19"/>
          <p:cNvSpPr>
            <a:spLocks noChangeArrowheads="1"/>
          </p:cNvSpPr>
          <p:nvPr/>
        </p:nvSpPr>
        <p:spPr bwMode="auto">
          <a:xfrm>
            <a:off x="5162551" y="4509890"/>
            <a:ext cx="673894" cy="198636"/>
          </a:xfrm>
          <a:prstGeom prst="rect">
            <a:avLst/>
          </a:prstGeom>
          <a:solidFill>
            <a:srgbClr val="FFCC66"/>
          </a:solid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84" name="Rectangle 20"/>
          <p:cNvSpPr>
            <a:spLocks noChangeArrowheads="1"/>
          </p:cNvSpPr>
          <p:nvPr/>
        </p:nvSpPr>
        <p:spPr bwMode="auto">
          <a:xfrm>
            <a:off x="2295526" y="2167534"/>
            <a:ext cx="2190750" cy="237331"/>
          </a:xfrm>
          <a:prstGeom prst="rect">
            <a:avLst/>
          </a:prstGeom>
          <a:solidFill>
            <a:schemeClr val="bg1"/>
          </a:solid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300">
              <a:solidFill>
                <a:prstClr val="black"/>
              </a:solidFill>
              <a:latin typeface="Calibri" panose="020F0502020204030204"/>
              <a:ea typeface="+mn-ea"/>
            </a:endParaRPr>
          </a:p>
        </p:txBody>
      </p:sp>
      <p:sp>
        <p:nvSpPr>
          <p:cNvPr id="1624085" name="Line 21"/>
          <p:cNvSpPr>
            <a:spLocks noChangeShapeType="1"/>
          </p:cNvSpPr>
          <p:nvPr/>
        </p:nvSpPr>
        <p:spPr bwMode="auto">
          <a:xfrm>
            <a:off x="5829300" y="3209728"/>
            <a:ext cx="1009650" cy="123825"/>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nvGrpSpPr>
          <p:cNvPr id="1624086" name="Group 22"/>
          <p:cNvGrpSpPr>
            <a:grpSpLocks/>
          </p:cNvGrpSpPr>
          <p:nvPr/>
        </p:nvGrpSpPr>
        <p:grpSpPr bwMode="auto">
          <a:xfrm>
            <a:off x="6838951" y="3457378"/>
            <a:ext cx="676275" cy="784225"/>
            <a:chOff x="4784" y="1928"/>
            <a:chExt cx="568" cy="608"/>
          </a:xfrm>
        </p:grpSpPr>
        <p:sp>
          <p:nvSpPr>
            <p:cNvPr id="1624087" name="Rectangle 23"/>
            <p:cNvSpPr>
              <a:spLocks noChangeArrowheads="1"/>
            </p:cNvSpPr>
            <p:nvPr/>
          </p:nvSpPr>
          <p:spPr bwMode="auto">
            <a:xfrm>
              <a:off x="4784" y="1928"/>
              <a:ext cx="568" cy="608"/>
            </a:xfrm>
            <a:prstGeom prst="rect">
              <a:avLst/>
            </a:prstGeom>
            <a:solidFill>
              <a:schemeClr val="accent1"/>
            </a:solid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88" name="Line 24"/>
            <p:cNvSpPr>
              <a:spLocks noChangeShapeType="1"/>
            </p:cNvSpPr>
            <p:nvPr/>
          </p:nvSpPr>
          <p:spPr bwMode="auto">
            <a:xfrm>
              <a:off x="4784" y="2234"/>
              <a:ext cx="562"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89" name="Line 25"/>
            <p:cNvSpPr>
              <a:spLocks noChangeShapeType="1"/>
            </p:cNvSpPr>
            <p:nvPr/>
          </p:nvSpPr>
          <p:spPr bwMode="auto">
            <a:xfrm>
              <a:off x="4784" y="2394"/>
              <a:ext cx="562"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90" name="Line 26"/>
            <p:cNvSpPr>
              <a:spLocks noChangeShapeType="1"/>
            </p:cNvSpPr>
            <p:nvPr/>
          </p:nvSpPr>
          <p:spPr bwMode="auto">
            <a:xfrm>
              <a:off x="4784" y="2075"/>
              <a:ext cx="562"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grpSp>
        <p:nvGrpSpPr>
          <p:cNvPr id="1624091" name="Group 27"/>
          <p:cNvGrpSpPr>
            <a:grpSpLocks/>
          </p:cNvGrpSpPr>
          <p:nvPr/>
        </p:nvGrpSpPr>
        <p:grpSpPr bwMode="auto">
          <a:xfrm>
            <a:off x="6838951" y="5190928"/>
            <a:ext cx="676275" cy="784225"/>
            <a:chOff x="4784" y="3272"/>
            <a:chExt cx="568" cy="608"/>
          </a:xfrm>
        </p:grpSpPr>
        <p:sp>
          <p:nvSpPr>
            <p:cNvPr id="1624092" name="Rectangle 28"/>
            <p:cNvSpPr>
              <a:spLocks noChangeArrowheads="1"/>
            </p:cNvSpPr>
            <p:nvPr/>
          </p:nvSpPr>
          <p:spPr bwMode="auto">
            <a:xfrm>
              <a:off x="4784" y="3272"/>
              <a:ext cx="568" cy="608"/>
            </a:xfrm>
            <a:prstGeom prst="rect">
              <a:avLst/>
            </a:prstGeom>
            <a:solidFill>
              <a:schemeClr val="accent1"/>
            </a:solid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93" name="Line 29"/>
            <p:cNvSpPr>
              <a:spLocks noChangeShapeType="1"/>
            </p:cNvSpPr>
            <p:nvPr/>
          </p:nvSpPr>
          <p:spPr bwMode="auto">
            <a:xfrm>
              <a:off x="4784" y="3578"/>
              <a:ext cx="562"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94" name="Line 30"/>
            <p:cNvSpPr>
              <a:spLocks noChangeShapeType="1"/>
            </p:cNvSpPr>
            <p:nvPr/>
          </p:nvSpPr>
          <p:spPr bwMode="auto">
            <a:xfrm>
              <a:off x="4784" y="3738"/>
              <a:ext cx="562"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95" name="Line 31"/>
            <p:cNvSpPr>
              <a:spLocks noChangeShapeType="1"/>
            </p:cNvSpPr>
            <p:nvPr/>
          </p:nvSpPr>
          <p:spPr bwMode="auto">
            <a:xfrm>
              <a:off x="4784" y="3419"/>
              <a:ext cx="562"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sp>
        <p:nvSpPr>
          <p:cNvPr id="1624096" name="Rectangle 32"/>
          <p:cNvSpPr>
            <a:spLocks noGrp="1" noChangeArrowheads="1"/>
          </p:cNvSpPr>
          <p:nvPr>
            <p:ph type="title"/>
          </p:nvPr>
        </p:nvSpPr>
        <p:spPr>
          <a:xfrm>
            <a:off x="714375" y="302342"/>
            <a:ext cx="7715250" cy="897809"/>
          </a:xfrm>
          <a:noFill/>
          <a:ln/>
        </p:spPr>
        <p:txBody>
          <a:bodyPr vert="horz" wrap="square" lIns="73522" tIns="36116" rIns="73522" bIns="36116" numCol="1" rtlCol="0" anchor="ctr" anchorCtr="0" compatLnSpc="1">
            <a:prstTxWarp prst="textNoShape">
              <a:avLst/>
            </a:prstTxWarp>
            <a:normAutofit/>
          </a:bodyPr>
          <a:lstStyle/>
          <a:p>
            <a:pPr>
              <a:spcAft>
                <a:spcPts val="975"/>
              </a:spcAft>
            </a:pPr>
            <a:r>
              <a:rPr lang="en-US" altLang="ko-KR" dirty="0">
                <a:ea typeface="굴림" charset="-127"/>
                <a:cs typeface="굴림" charset="-127"/>
              </a:rPr>
              <a:t>Hierarchical Page </a:t>
            </a:r>
            <a:r>
              <a:rPr lang="en-US" altLang="ko-KR" dirty="0" smtClean="0">
                <a:ea typeface="굴림" charset="-127"/>
                <a:cs typeface="굴림" charset="-127"/>
              </a:rPr>
              <a:t>Table</a:t>
            </a:r>
            <a:endParaRPr lang="en-US" altLang="ko-KR" dirty="0">
              <a:ea typeface="굴림" charset="-127"/>
              <a:cs typeface="굴림" charset="-127"/>
            </a:endParaRPr>
          </a:p>
        </p:txBody>
      </p:sp>
      <p:sp>
        <p:nvSpPr>
          <p:cNvPr id="1624097" name="Rectangle 33"/>
          <p:cNvSpPr>
            <a:spLocks noChangeArrowheads="1"/>
          </p:cNvSpPr>
          <p:nvPr/>
        </p:nvSpPr>
        <p:spPr bwMode="auto">
          <a:xfrm>
            <a:off x="5181600" y="2910483"/>
            <a:ext cx="657225" cy="794544"/>
          </a:xfrm>
          <a:prstGeom prst="rect">
            <a:avLst/>
          </a:prstGeom>
          <a:noFill/>
          <a:ln w="25400">
            <a:no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98" name="Rectangle 34"/>
          <p:cNvSpPr>
            <a:spLocks noChangeArrowheads="1"/>
          </p:cNvSpPr>
          <p:nvPr/>
        </p:nvSpPr>
        <p:spPr bwMode="auto">
          <a:xfrm>
            <a:off x="3638550" y="3147814"/>
            <a:ext cx="695325" cy="804863"/>
          </a:xfrm>
          <a:prstGeom prst="rect">
            <a:avLst/>
          </a:prstGeom>
          <a:noFill/>
          <a:ln w="25400">
            <a:no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099" name="Rectangle 35"/>
          <p:cNvSpPr>
            <a:spLocks noChangeArrowheads="1"/>
          </p:cNvSpPr>
          <p:nvPr/>
        </p:nvSpPr>
        <p:spPr bwMode="auto">
          <a:xfrm>
            <a:off x="3214855" y="4053360"/>
            <a:ext cx="1918196" cy="99838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dirty="0">
                <a:solidFill>
                  <a:srgbClr val="56127A"/>
                </a:solidFill>
                <a:latin typeface="Verdana" charset="0"/>
                <a:ea typeface="굴림" charset="-127"/>
                <a:cs typeface="굴림" charset="-127"/>
              </a:rPr>
              <a:t>Level 1 </a:t>
            </a:r>
          </a:p>
          <a:p>
            <a:pPr defTabSz="742968" fontAlgn="auto">
              <a:spcAft>
                <a:spcPts val="0"/>
              </a:spcAft>
            </a:pPr>
            <a:r>
              <a:rPr lang="en-US" altLang="ko-KR" sz="1463" dirty="0">
                <a:solidFill>
                  <a:srgbClr val="56127A"/>
                </a:solidFill>
                <a:latin typeface="Verdana" charset="0"/>
                <a:ea typeface="굴림" charset="-127"/>
                <a:cs typeface="굴림" charset="-127"/>
              </a:rPr>
              <a:t>Page Table</a:t>
            </a:r>
          </a:p>
          <a:p>
            <a:pPr defTabSz="742968" fontAlgn="auto">
              <a:spcAft>
                <a:spcPts val="0"/>
              </a:spcAft>
            </a:pPr>
            <a:r>
              <a:rPr lang="en-US" altLang="ko-KR" sz="1463" b="1" dirty="0">
                <a:solidFill>
                  <a:srgbClr val="56127A"/>
                </a:solidFill>
                <a:latin typeface="Verdana" charset="0"/>
                <a:ea typeface="굴림" charset="-127"/>
                <a:cs typeface="굴림" charset="-127"/>
              </a:rPr>
              <a:t>Page size 10b </a:t>
            </a:r>
            <a:r>
              <a:rPr lang="en-US" altLang="ko-KR" sz="1463" b="1" dirty="0">
                <a:solidFill>
                  <a:srgbClr val="56127A"/>
                </a:solidFill>
                <a:latin typeface="Verdana" charset="0"/>
                <a:ea typeface="굴림" charset="-127"/>
                <a:cs typeface="굴림" charset="-127"/>
                <a:sym typeface="Wingdings"/>
              </a:rPr>
              <a:t> </a:t>
            </a:r>
            <a:br>
              <a:rPr lang="en-US" altLang="ko-KR" sz="1463" b="1" dirty="0">
                <a:solidFill>
                  <a:srgbClr val="56127A"/>
                </a:solidFill>
                <a:latin typeface="Verdana" charset="0"/>
                <a:ea typeface="굴림" charset="-127"/>
                <a:cs typeface="굴림" charset="-127"/>
                <a:sym typeface="Wingdings"/>
              </a:rPr>
            </a:br>
            <a:r>
              <a:rPr lang="en-US" altLang="ko-KR" sz="1463" b="1" dirty="0">
                <a:solidFill>
                  <a:srgbClr val="56127A"/>
                </a:solidFill>
                <a:latin typeface="Verdana" charset="0"/>
                <a:ea typeface="굴림" charset="-127"/>
                <a:cs typeface="굴림" charset="-127"/>
                <a:sym typeface="Wingdings"/>
              </a:rPr>
              <a:t>1024 x 4096B</a:t>
            </a:r>
            <a:r>
              <a:rPr lang="en-US" altLang="ko-KR" sz="1625" b="1" dirty="0">
                <a:solidFill>
                  <a:srgbClr val="ED7D31"/>
                </a:solidFill>
                <a:latin typeface="Calibri" panose="020F0502020204030204"/>
                <a:ea typeface="굴림" charset="-127"/>
                <a:cs typeface="굴림" charset="-127"/>
              </a:rPr>
              <a:t> </a:t>
            </a:r>
          </a:p>
        </p:txBody>
      </p:sp>
      <p:sp>
        <p:nvSpPr>
          <p:cNvPr id="1624100" name="Rectangle 36"/>
          <p:cNvSpPr>
            <a:spLocks noChangeArrowheads="1"/>
          </p:cNvSpPr>
          <p:nvPr/>
        </p:nvSpPr>
        <p:spPr bwMode="auto">
          <a:xfrm>
            <a:off x="4912475" y="4791077"/>
            <a:ext cx="1579962" cy="773257"/>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dirty="0">
                <a:solidFill>
                  <a:srgbClr val="56127A"/>
                </a:solidFill>
                <a:latin typeface="Verdana" charset="0"/>
                <a:ea typeface="굴림" charset="-127"/>
                <a:cs typeface="굴림" charset="-127"/>
              </a:rPr>
              <a:t>Level 2</a:t>
            </a:r>
          </a:p>
          <a:p>
            <a:pPr defTabSz="742968" fontAlgn="auto">
              <a:spcAft>
                <a:spcPts val="0"/>
              </a:spcAft>
            </a:pPr>
            <a:r>
              <a:rPr lang="en-US" altLang="ko-KR" sz="1463" dirty="0">
                <a:solidFill>
                  <a:srgbClr val="56127A"/>
                </a:solidFill>
                <a:latin typeface="Verdana" charset="0"/>
                <a:ea typeface="굴림" charset="-127"/>
                <a:cs typeface="굴림" charset="-127"/>
              </a:rPr>
              <a:t>Page Tables</a:t>
            </a:r>
          </a:p>
          <a:p>
            <a:pPr defTabSz="742968" fontAlgn="auto">
              <a:spcAft>
                <a:spcPts val="0"/>
              </a:spcAft>
            </a:pPr>
            <a:r>
              <a:rPr lang="en-US" altLang="ko-KR" sz="1463" b="1" dirty="0">
                <a:solidFill>
                  <a:srgbClr val="56127A"/>
                </a:solidFill>
                <a:latin typeface="Verdana" charset="0"/>
                <a:ea typeface="굴림" charset="-127"/>
                <a:cs typeface="굴림" charset="-127"/>
              </a:rPr>
              <a:t>12b </a:t>
            </a:r>
            <a:r>
              <a:rPr lang="en-US" altLang="ko-KR" sz="1463" b="1" dirty="0">
                <a:solidFill>
                  <a:srgbClr val="56127A"/>
                </a:solidFill>
                <a:latin typeface="Verdana" charset="0"/>
                <a:ea typeface="굴림" charset="-127"/>
                <a:cs typeface="굴림" charset="-127"/>
                <a:sym typeface="Wingdings"/>
              </a:rPr>
              <a:t> 4096B</a:t>
            </a:r>
            <a:r>
              <a:rPr lang="en-US" altLang="ko-KR" sz="1625" b="1" dirty="0">
                <a:solidFill>
                  <a:srgbClr val="ED7D31"/>
                </a:solidFill>
                <a:latin typeface="Calibri" panose="020F0502020204030204"/>
                <a:ea typeface="굴림" charset="-127"/>
                <a:cs typeface="굴림" charset="-127"/>
              </a:rPr>
              <a:t> </a:t>
            </a:r>
          </a:p>
        </p:txBody>
      </p:sp>
      <p:sp>
        <p:nvSpPr>
          <p:cNvPr id="1624101" name="Line 37"/>
          <p:cNvSpPr>
            <a:spLocks noChangeShapeType="1"/>
          </p:cNvSpPr>
          <p:nvPr/>
        </p:nvSpPr>
        <p:spPr bwMode="auto">
          <a:xfrm flipV="1">
            <a:off x="4324350" y="2714428"/>
            <a:ext cx="862013" cy="567531"/>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02" name="Rectangle 38"/>
          <p:cNvSpPr>
            <a:spLocks noChangeArrowheads="1"/>
          </p:cNvSpPr>
          <p:nvPr/>
        </p:nvSpPr>
        <p:spPr bwMode="auto">
          <a:xfrm>
            <a:off x="5181601" y="1909565"/>
            <a:ext cx="666750" cy="784225"/>
          </a:xfrm>
          <a:prstGeom prst="rect">
            <a:avLst/>
          </a:prstGeom>
          <a:noFill/>
          <a:ln w="25400">
            <a:no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03" name="Rectangle 39"/>
          <p:cNvSpPr>
            <a:spLocks noChangeArrowheads="1"/>
          </p:cNvSpPr>
          <p:nvPr/>
        </p:nvSpPr>
        <p:spPr bwMode="auto">
          <a:xfrm>
            <a:off x="6838950" y="4313834"/>
            <a:ext cx="685800" cy="804863"/>
          </a:xfrm>
          <a:prstGeom prst="rect">
            <a:avLst/>
          </a:prstGeom>
          <a:noFill/>
          <a:ln w="25400">
            <a:no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04" name="Rectangle 40" descr="40%"/>
          <p:cNvSpPr>
            <a:spLocks noChangeArrowheads="1"/>
          </p:cNvSpPr>
          <p:nvPr/>
        </p:nvSpPr>
        <p:spPr bwMode="auto">
          <a:xfrm>
            <a:off x="6838951" y="4324153"/>
            <a:ext cx="676275" cy="784225"/>
          </a:xfrm>
          <a:prstGeom prst="rect">
            <a:avLst/>
          </a:prstGeom>
          <a:pattFill prst="pct40">
            <a:fgClr>
              <a:schemeClr val="accent1"/>
            </a:fgClr>
            <a:bgClr>
              <a:schemeClr val="bg1"/>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05" name="Line 41"/>
          <p:cNvSpPr>
            <a:spLocks noChangeShapeType="1"/>
          </p:cNvSpPr>
          <p:nvPr/>
        </p:nvSpPr>
        <p:spPr bwMode="auto">
          <a:xfrm>
            <a:off x="6838951" y="4718844"/>
            <a:ext cx="669131"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06" name="Line 42"/>
          <p:cNvSpPr>
            <a:spLocks noChangeShapeType="1"/>
          </p:cNvSpPr>
          <p:nvPr/>
        </p:nvSpPr>
        <p:spPr bwMode="auto">
          <a:xfrm>
            <a:off x="6838951" y="4925219"/>
            <a:ext cx="669131"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07" name="Line 43"/>
          <p:cNvSpPr>
            <a:spLocks noChangeShapeType="1"/>
          </p:cNvSpPr>
          <p:nvPr/>
        </p:nvSpPr>
        <p:spPr bwMode="auto">
          <a:xfrm>
            <a:off x="6838951" y="4513759"/>
            <a:ext cx="669131"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08" name="Line 44"/>
          <p:cNvSpPr>
            <a:spLocks noChangeShapeType="1"/>
          </p:cNvSpPr>
          <p:nvPr/>
        </p:nvSpPr>
        <p:spPr bwMode="auto">
          <a:xfrm flipV="1">
            <a:off x="4286250" y="3705027"/>
            <a:ext cx="85725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09" name="Line 45"/>
          <p:cNvSpPr>
            <a:spLocks noChangeShapeType="1"/>
          </p:cNvSpPr>
          <p:nvPr/>
        </p:nvSpPr>
        <p:spPr bwMode="auto">
          <a:xfrm>
            <a:off x="4313636" y="3866259"/>
            <a:ext cx="829865" cy="829369"/>
          </a:xfrm>
          <a:prstGeom prst="line">
            <a:avLst/>
          </a:prstGeom>
          <a:noFill/>
          <a:ln w="25400">
            <a:solidFill>
              <a:schemeClr val="bg2"/>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10" name="Line 46"/>
          <p:cNvSpPr>
            <a:spLocks noChangeShapeType="1"/>
          </p:cNvSpPr>
          <p:nvPr/>
        </p:nvSpPr>
        <p:spPr bwMode="auto">
          <a:xfrm>
            <a:off x="5862638" y="2023069"/>
            <a:ext cx="995362" cy="196058"/>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11" name="Line 47"/>
          <p:cNvSpPr>
            <a:spLocks noChangeShapeType="1"/>
          </p:cNvSpPr>
          <p:nvPr/>
        </p:nvSpPr>
        <p:spPr bwMode="auto">
          <a:xfrm>
            <a:off x="5857857" y="2219127"/>
            <a:ext cx="942994" cy="2600325"/>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12" name="Line 48"/>
          <p:cNvSpPr>
            <a:spLocks noChangeShapeType="1"/>
          </p:cNvSpPr>
          <p:nvPr/>
        </p:nvSpPr>
        <p:spPr bwMode="auto">
          <a:xfrm>
            <a:off x="5772151" y="3643115"/>
            <a:ext cx="1028700" cy="309563"/>
          </a:xfrm>
          <a:prstGeom prst="line">
            <a:avLst/>
          </a:prstGeom>
          <a:noFill/>
          <a:ln w="25400">
            <a:solidFill>
              <a:schemeClr val="bg2"/>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13" name="Line 49"/>
          <p:cNvSpPr>
            <a:spLocks noChangeShapeType="1"/>
          </p:cNvSpPr>
          <p:nvPr/>
        </p:nvSpPr>
        <p:spPr bwMode="auto">
          <a:xfrm>
            <a:off x="5829301" y="4633714"/>
            <a:ext cx="971550" cy="990600"/>
          </a:xfrm>
          <a:prstGeom prst="line">
            <a:avLst/>
          </a:prstGeom>
          <a:noFill/>
          <a:ln w="25400">
            <a:solidFill>
              <a:schemeClr val="bg2"/>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14" name="Rectangle 50"/>
          <p:cNvSpPr>
            <a:spLocks noChangeArrowheads="1"/>
          </p:cNvSpPr>
          <p:nvPr/>
        </p:nvSpPr>
        <p:spPr bwMode="auto">
          <a:xfrm>
            <a:off x="5536330" y="5820372"/>
            <a:ext cx="1333100" cy="29806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b="1" dirty="0">
                <a:solidFill>
                  <a:srgbClr val="56127A"/>
                </a:solidFill>
                <a:latin typeface="Verdana" charset="0"/>
                <a:ea typeface="굴림" charset="-127"/>
                <a:cs typeface="굴림" charset="-127"/>
              </a:rPr>
              <a:t>Data Pages</a:t>
            </a:r>
          </a:p>
        </p:txBody>
      </p:sp>
      <p:sp>
        <p:nvSpPr>
          <p:cNvPr id="1624115" name="Rectangle 51"/>
          <p:cNvSpPr>
            <a:spLocks noChangeArrowheads="1"/>
          </p:cNvSpPr>
          <p:nvPr/>
        </p:nvSpPr>
        <p:spPr bwMode="auto">
          <a:xfrm>
            <a:off x="1548011" y="5067103"/>
            <a:ext cx="3059534" cy="442269"/>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200" b="1" dirty="0">
                <a:solidFill>
                  <a:srgbClr val="56127A"/>
                </a:solidFill>
                <a:latin typeface="Verdana" charset="0"/>
                <a:ea typeface="굴림" charset="-127"/>
                <a:cs typeface="굴림" charset="-127"/>
              </a:rPr>
              <a:t>page in primary memory (DRAM)</a:t>
            </a:r>
          </a:p>
          <a:p>
            <a:pPr defTabSz="742968" fontAlgn="auto">
              <a:spcAft>
                <a:spcPts val="0"/>
              </a:spcAft>
            </a:pPr>
            <a:r>
              <a:rPr lang="en-US" altLang="ko-KR" sz="1200" b="1" dirty="0">
                <a:solidFill>
                  <a:srgbClr val="56127A"/>
                </a:solidFill>
                <a:latin typeface="Verdana" charset="0"/>
                <a:ea typeface="굴림" charset="-127"/>
                <a:cs typeface="굴림" charset="-127"/>
              </a:rPr>
              <a:t>page in secondary memory (disk)</a:t>
            </a:r>
          </a:p>
        </p:txBody>
      </p:sp>
      <p:sp>
        <p:nvSpPr>
          <p:cNvPr id="1624116" name="Rectangle 52"/>
          <p:cNvSpPr>
            <a:spLocks noChangeArrowheads="1"/>
          </p:cNvSpPr>
          <p:nvPr/>
        </p:nvSpPr>
        <p:spPr bwMode="auto">
          <a:xfrm>
            <a:off x="1294211" y="5376666"/>
            <a:ext cx="357187" cy="245070"/>
          </a:xfrm>
          <a:prstGeom prst="rect">
            <a:avLst/>
          </a:prstGeom>
          <a:solidFill>
            <a:srgbClr val="FFCC66"/>
          </a:solidFill>
          <a:ln w="25400">
            <a:no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17" name="Rectangle 53"/>
          <p:cNvSpPr>
            <a:spLocks noChangeArrowheads="1"/>
          </p:cNvSpPr>
          <p:nvPr/>
        </p:nvSpPr>
        <p:spPr bwMode="auto">
          <a:xfrm>
            <a:off x="1186634" y="3160715"/>
            <a:ext cx="2177882" cy="523189"/>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b="1" dirty="0">
                <a:solidFill>
                  <a:srgbClr val="56127A"/>
                </a:solidFill>
                <a:latin typeface="Verdana" charset="0"/>
                <a:ea typeface="굴림" charset="-127"/>
                <a:cs typeface="굴림" charset="-127"/>
              </a:rPr>
              <a:t>Root of the Current</a:t>
            </a:r>
          </a:p>
          <a:p>
            <a:pPr defTabSz="742968" fontAlgn="auto">
              <a:spcAft>
                <a:spcPts val="0"/>
              </a:spcAft>
            </a:pPr>
            <a:r>
              <a:rPr lang="en-US" altLang="ko-KR" sz="1463" b="1" dirty="0">
                <a:solidFill>
                  <a:srgbClr val="56127A"/>
                </a:solidFill>
                <a:latin typeface="Verdana" charset="0"/>
                <a:ea typeface="굴림" charset="-127"/>
                <a:cs typeface="굴림" charset="-127"/>
              </a:rPr>
              <a:t>Page Table</a:t>
            </a:r>
          </a:p>
        </p:txBody>
      </p:sp>
      <p:sp>
        <p:nvSpPr>
          <p:cNvPr id="1624118" name="Line 54"/>
          <p:cNvSpPr>
            <a:spLocks noChangeShapeType="1"/>
          </p:cNvSpPr>
          <p:nvPr/>
        </p:nvSpPr>
        <p:spPr bwMode="auto">
          <a:xfrm>
            <a:off x="2743200" y="3870127"/>
            <a:ext cx="914400" cy="1444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19" name="Line 55"/>
          <p:cNvSpPr>
            <a:spLocks noChangeShapeType="1"/>
          </p:cNvSpPr>
          <p:nvPr/>
        </p:nvSpPr>
        <p:spPr bwMode="auto">
          <a:xfrm flipH="1" flipV="1">
            <a:off x="3532585" y="3695998"/>
            <a:ext cx="0" cy="247650"/>
          </a:xfrm>
          <a:prstGeom prst="line">
            <a:avLst/>
          </a:prstGeom>
          <a:noFill/>
          <a:ln w="25400" cap="flat" cmpd="sng" algn="ctr">
            <a:solidFill>
              <a:schemeClr val="tx1"/>
            </a:solidFill>
            <a:prstDash val="solid"/>
            <a:round/>
            <a:headEnd type="none" w="med" len="me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20" name="Line 56"/>
          <p:cNvSpPr>
            <a:spLocks noChangeShapeType="1"/>
          </p:cNvSpPr>
          <p:nvPr/>
        </p:nvSpPr>
        <p:spPr bwMode="auto">
          <a:xfrm flipH="1" flipV="1">
            <a:off x="5086350" y="3209726"/>
            <a:ext cx="0" cy="403722"/>
          </a:xfrm>
          <a:prstGeom prst="line">
            <a:avLst/>
          </a:prstGeom>
          <a:noFill/>
          <a:ln w="25400" cap="flat" cmpd="sng" algn="ctr">
            <a:solidFill>
              <a:srgbClr val="000000"/>
            </a:solidFill>
            <a:prstDash val="solid"/>
            <a:round/>
            <a:headEnd type="none" w="med" len="me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22" name="Rectangle 58"/>
          <p:cNvSpPr>
            <a:spLocks noChangeArrowheads="1"/>
          </p:cNvSpPr>
          <p:nvPr/>
        </p:nvSpPr>
        <p:spPr bwMode="auto">
          <a:xfrm>
            <a:off x="3184518" y="3643115"/>
            <a:ext cx="412976" cy="29806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b="1">
                <a:solidFill>
                  <a:srgbClr val="56127A"/>
                </a:solidFill>
                <a:latin typeface="Verdana" charset="0"/>
                <a:ea typeface="굴림" charset="-127"/>
                <a:cs typeface="굴림" charset="-127"/>
              </a:rPr>
              <a:t>p1</a:t>
            </a:r>
          </a:p>
        </p:txBody>
      </p:sp>
      <p:sp>
        <p:nvSpPr>
          <p:cNvPr id="1624124" name="Rectangle 60"/>
          <p:cNvSpPr>
            <a:spLocks noChangeArrowheads="1"/>
          </p:cNvSpPr>
          <p:nvPr/>
        </p:nvSpPr>
        <p:spPr bwMode="auto">
          <a:xfrm>
            <a:off x="4727568" y="3316786"/>
            <a:ext cx="412976" cy="29806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b="1" dirty="0">
                <a:solidFill>
                  <a:srgbClr val="56127A"/>
                </a:solidFill>
                <a:latin typeface="Verdana" charset="0"/>
                <a:ea typeface="굴림" charset="-127"/>
                <a:cs typeface="굴림" charset="-127"/>
              </a:rPr>
              <a:t>p2</a:t>
            </a:r>
          </a:p>
        </p:txBody>
      </p:sp>
      <p:sp>
        <p:nvSpPr>
          <p:cNvPr id="1624125" name="Rectangle 61"/>
          <p:cNvSpPr>
            <a:spLocks noChangeArrowheads="1"/>
          </p:cNvSpPr>
          <p:nvPr/>
        </p:nvSpPr>
        <p:spPr bwMode="auto">
          <a:xfrm>
            <a:off x="1239504" y="1661914"/>
            <a:ext cx="1948653" cy="323006"/>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625" b="1" dirty="0">
                <a:solidFill>
                  <a:srgbClr val="56127A"/>
                </a:solidFill>
                <a:latin typeface="Verdana" charset="0"/>
                <a:ea typeface="굴림" charset="-127"/>
                <a:cs typeface="굴림" charset="-127"/>
              </a:rPr>
              <a:t>Virtual Address</a:t>
            </a:r>
          </a:p>
        </p:txBody>
      </p:sp>
      <p:sp>
        <p:nvSpPr>
          <p:cNvPr id="1624126" name="Rectangle 62"/>
          <p:cNvSpPr>
            <a:spLocks noChangeArrowheads="1"/>
          </p:cNvSpPr>
          <p:nvPr/>
        </p:nvSpPr>
        <p:spPr bwMode="auto">
          <a:xfrm>
            <a:off x="809626" y="4014590"/>
            <a:ext cx="2133618" cy="288381"/>
          </a:xfrm>
          <a:prstGeom prst="rect">
            <a:avLst/>
          </a:prstGeom>
          <a:noFill/>
          <a:ln w="25400">
            <a:noFill/>
            <a:miter lim="800000"/>
            <a:headEnd/>
            <a:tailEnd/>
          </a:ln>
          <a:effectLst/>
        </p:spPr>
        <p:txBody>
          <a:bodyPr wrap="square" lIns="73522" tIns="36116" rIns="73522" bIns="36116">
            <a:prstTxWarp prst="textNoShape">
              <a:avLst/>
            </a:prstTxWarp>
            <a:spAutoFit/>
          </a:bodyPr>
          <a:lstStyle/>
          <a:p>
            <a:pPr defTabSz="742968" fontAlgn="auto">
              <a:spcAft>
                <a:spcPts val="0"/>
              </a:spcAft>
            </a:pPr>
            <a:r>
              <a:rPr lang="en-US" altLang="ko-KR" sz="1400" dirty="0">
                <a:solidFill>
                  <a:srgbClr val="56127A"/>
                </a:solidFill>
                <a:latin typeface="Verdana" charset="0"/>
                <a:ea typeface="굴림" charset="-127"/>
                <a:cs typeface="굴림" charset="-127"/>
              </a:rPr>
              <a:t>(</a:t>
            </a:r>
            <a:r>
              <a:rPr lang="en-US" altLang="ko-KR" sz="1400" b="1" dirty="0">
                <a:solidFill>
                  <a:srgbClr val="56127A"/>
                </a:solidFill>
                <a:latin typeface="Verdana" charset="0"/>
                <a:ea typeface="굴림" charset="-127"/>
                <a:cs typeface="굴림" charset="-127"/>
              </a:rPr>
              <a:t>Processor Register)</a:t>
            </a:r>
          </a:p>
        </p:txBody>
      </p:sp>
      <p:sp>
        <p:nvSpPr>
          <p:cNvPr id="1624127" name="Rectangle 63" descr="Wide upward diagonal"/>
          <p:cNvSpPr>
            <a:spLocks noChangeArrowheads="1"/>
          </p:cNvSpPr>
          <p:nvPr/>
        </p:nvSpPr>
        <p:spPr bwMode="auto">
          <a:xfrm>
            <a:off x="1323975" y="5736531"/>
            <a:ext cx="304800" cy="185738"/>
          </a:xfrm>
          <a:prstGeom prst="rect">
            <a:avLst/>
          </a:prstGeom>
          <a:pattFill prst="wdUpDiag">
            <a:fgClr>
              <a:srgbClr val="000000"/>
            </a:fgClr>
            <a:bgClr>
              <a:schemeClr val="bg1"/>
            </a:bgClr>
          </a:pattFill>
          <a:ln w="25400">
            <a:solidFill>
              <a:schemeClr val="tx1"/>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28" name="Rectangle 64"/>
          <p:cNvSpPr>
            <a:spLocks noChangeArrowheads="1"/>
          </p:cNvSpPr>
          <p:nvPr/>
        </p:nvSpPr>
        <p:spPr bwMode="auto">
          <a:xfrm>
            <a:off x="1680038" y="5715001"/>
            <a:ext cx="2540270" cy="257603"/>
          </a:xfrm>
          <a:prstGeom prst="rect">
            <a:avLst/>
          </a:prstGeom>
          <a:noFill/>
          <a:ln w="25400">
            <a:noFill/>
            <a:miter lim="800000"/>
            <a:headEnd/>
            <a:tailEnd/>
          </a:ln>
          <a:effectLst/>
        </p:spPr>
        <p:txBody>
          <a:bodyPr wrap="square" lIns="73522" tIns="36116" rIns="73522" bIns="36116">
            <a:prstTxWarp prst="textNoShape">
              <a:avLst/>
            </a:prstTxWarp>
            <a:spAutoFit/>
          </a:bodyPr>
          <a:lstStyle/>
          <a:p>
            <a:pPr defTabSz="742968" fontAlgn="auto">
              <a:spcAft>
                <a:spcPts val="0"/>
              </a:spcAft>
            </a:pPr>
            <a:r>
              <a:rPr lang="en-US" altLang="ko-KR" sz="1200" b="1" dirty="0">
                <a:solidFill>
                  <a:srgbClr val="56127A"/>
                </a:solidFill>
                <a:latin typeface="Verdana" charset="0"/>
                <a:ea typeface="굴림" charset="-127"/>
                <a:cs typeface="굴림" charset="-127"/>
              </a:rPr>
              <a:t>PTE of a nonexistent page</a:t>
            </a:r>
          </a:p>
        </p:txBody>
      </p:sp>
      <p:sp>
        <p:nvSpPr>
          <p:cNvPr id="1624129" name="Rectangle 65" descr="Wide upward diagonal"/>
          <p:cNvSpPr>
            <a:spLocks noChangeArrowheads="1"/>
          </p:cNvSpPr>
          <p:nvPr/>
        </p:nvSpPr>
        <p:spPr bwMode="auto">
          <a:xfrm>
            <a:off x="3657600" y="3457378"/>
            <a:ext cx="685800" cy="198636"/>
          </a:xfrm>
          <a:prstGeom prst="rect">
            <a:avLst/>
          </a:prstGeom>
          <a:pattFill prst="wdUpDiag">
            <a:fgClr>
              <a:srgbClr val="000000"/>
            </a:fgClr>
            <a:bgClr>
              <a:schemeClr val="bg1"/>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30" name="Rectangle 66"/>
          <p:cNvSpPr>
            <a:spLocks noChangeArrowheads="1"/>
          </p:cNvSpPr>
          <p:nvPr/>
        </p:nvSpPr>
        <p:spPr bwMode="auto">
          <a:xfrm>
            <a:off x="3657600" y="3271640"/>
            <a:ext cx="685800" cy="198636"/>
          </a:xfrm>
          <a:prstGeom prst="rect">
            <a:avLst/>
          </a:prstGeom>
          <a:solidFill>
            <a:schemeClr val="bg1"/>
          </a:solid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31" name="Rectangle 67" descr="40%"/>
          <p:cNvSpPr>
            <a:spLocks noChangeArrowheads="1"/>
          </p:cNvSpPr>
          <p:nvPr/>
        </p:nvSpPr>
        <p:spPr bwMode="auto">
          <a:xfrm>
            <a:off x="3657600" y="3828851"/>
            <a:ext cx="685800" cy="185738"/>
          </a:xfrm>
          <a:prstGeom prst="rect">
            <a:avLst/>
          </a:prstGeom>
          <a:pattFill prst="pct40">
            <a:fgClr>
              <a:srgbClr val="FFA74F"/>
            </a:fgClr>
            <a:bgClr>
              <a:srgbClr val="FFFFFF"/>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32" name="Rectangle 68"/>
          <p:cNvSpPr>
            <a:spLocks noChangeArrowheads="1"/>
          </p:cNvSpPr>
          <p:nvPr/>
        </p:nvSpPr>
        <p:spPr bwMode="auto">
          <a:xfrm>
            <a:off x="3657600" y="3643115"/>
            <a:ext cx="685800" cy="198636"/>
          </a:xfrm>
          <a:prstGeom prst="rect">
            <a:avLst/>
          </a:prstGeom>
          <a:solidFill>
            <a:schemeClr val="bg1"/>
          </a:solidFill>
          <a:ln w="25400">
            <a:solidFill>
              <a:schemeClr val="accent2"/>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33" name="Rectangle 69"/>
          <p:cNvSpPr>
            <a:spLocks noChangeArrowheads="1"/>
          </p:cNvSpPr>
          <p:nvPr/>
        </p:nvSpPr>
        <p:spPr bwMode="auto">
          <a:xfrm>
            <a:off x="5143501" y="3333553"/>
            <a:ext cx="673894" cy="198636"/>
          </a:xfrm>
          <a:prstGeom prst="rect">
            <a:avLst/>
          </a:prstGeom>
          <a:solidFill>
            <a:srgbClr val="FFCC66"/>
          </a:solid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34" name="Rectangle 70" descr="Wide upward diagonal"/>
          <p:cNvSpPr>
            <a:spLocks noChangeArrowheads="1"/>
          </p:cNvSpPr>
          <p:nvPr/>
        </p:nvSpPr>
        <p:spPr bwMode="auto">
          <a:xfrm>
            <a:off x="5143501" y="2962078"/>
            <a:ext cx="673894" cy="198636"/>
          </a:xfrm>
          <a:prstGeom prst="rect">
            <a:avLst/>
          </a:prstGeom>
          <a:pattFill prst="wdUpDiag">
            <a:fgClr>
              <a:schemeClr val="tx1"/>
            </a:fgClr>
            <a:bgClr>
              <a:srgbClr val="FFFFFF"/>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35" name="Rectangle 71" descr="40%"/>
          <p:cNvSpPr>
            <a:spLocks noChangeArrowheads="1"/>
          </p:cNvSpPr>
          <p:nvPr/>
        </p:nvSpPr>
        <p:spPr bwMode="auto">
          <a:xfrm>
            <a:off x="5143501" y="3147815"/>
            <a:ext cx="673894" cy="198636"/>
          </a:xfrm>
          <a:prstGeom prst="rect">
            <a:avLst/>
          </a:prstGeom>
          <a:pattFill prst="pct40">
            <a:fgClr>
              <a:srgbClr val="FFA74F"/>
            </a:fgClr>
            <a:bgClr>
              <a:srgbClr val="FFFFFF"/>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36" name="Rectangle 72"/>
          <p:cNvSpPr>
            <a:spLocks noChangeArrowheads="1"/>
          </p:cNvSpPr>
          <p:nvPr/>
        </p:nvSpPr>
        <p:spPr bwMode="auto">
          <a:xfrm>
            <a:off x="5143501" y="3519290"/>
            <a:ext cx="673894" cy="198636"/>
          </a:xfrm>
          <a:prstGeom prst="rect">
            <a:avLst/>
          </a:prstGeom>
          <a:solidFill>
            <a:srgbClr val="FFCC66"/>
          </a:solid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37" name="Rectangle 73"/>
          <p:cNvSpPr>
            <a:spLocks noChangeArrowheads="1"/>
          </p:cNvSpPr>
          <p:nvPr/>
        </p:nvSpPr>
        <p:spPr bwMode="auto">
          <a:xfrm>
            <a:off x="5181600" y="1919884"/>
            <a:ext cx="676275" cy="784225"/>
          </a:xfrm>
          <a:prstGeom prst="rect">
            <a:avLst/>
          </a:prstGeom>
          <a:no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38" name="Line 74"/>
          <p:cNvSpPr>
            <a:spLocks noChangeShapeType="1"/>
          </p:cNvSpPr>
          <p:nvPr/>
        </p:nvSpPr>
        <p:spPr bwMode="auto">
          <a:xfrm>
            <a:off x="5181601" y="2314575"/>
            <a:ext cx="669131"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39" name="Line 75"/>
          <p:cNvSpPr>
            <a:spLocks noChangeShapeType="1"/>
          </p:cNvSpPr>
          <p:nvPr/>
        </p:nvSpPr>
        <p:spPr bwMode="auto">
          <a:xfrm>
            <a:off x="5181601" y="2520950"/>
            <a:ext cx="669131"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40" name="Line 76"/>
          <p:cNvSpPr>
            <a:spLocks noChangeShapeType="1"/>
          </p:cNvSpPr>
          <p:nvPr/>
        </p:nvSpPr>
        <p:spPr bwMode="auto">
          <a:xfrm>
            <a:off x="5181601" y="2109491"/>
            <a:ext cx="669131" cy="0"/>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41" name="Line 77"/>
          <p:cNvSpPr>
            <a:spLocks noChangeShapeType="1"/>
          </p:cNvSpPr>
          <p:nvPr/>
        </p:nvSpPr>
        <p:spPr bwMode="auto">
          <a:xfrm>
            <a:off x="3686175" y="2177852"/>
            <a:ext cx="0" cy="227013"/>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300">
              <a:solidFill>
                <a:prstClr val="black"/>
              </a:solidFill>
              <a:latin typeface="Calibri" panose="020F0502020204030204"/>
              <a:ea typeface="+mn-ea"/>
            </a:endParaRPr>
          </a:p>
        </p:txBody>
      </p:sp>
      <p:sp>
        <p:nvSpPr>
          <p:cNvPr id="1624142" name="Line 78"/>
          <p:cNvSpPr>
            <a:spLocks noChangeShapeType="1"/>
          </p:cNvSpPr>
          <p:nvPr/>
        </p:nvSpPr>
        <p:spPr bwMode="auto">
          <a:xfrm>
            <a:off x="2971800" y="2177852"/>
            <a:ext cx="0" cy="227013"/>
          </a:xfrm>
          <a:prstGeom prst="line">
            <a:avLst/>
          </a:prstGeom>
          <a:noFill/>
          <a:ln w="25400">
            <a:solidFill>
              <a:schemeClr val="accent2">
                <a:lumMod val="75000"/>
              </a:schemeClr>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300">
              <a:solidFill>
                <a:prstClr val="black"/>
              </a:solidFill>
              <a:latin typeface="Calibri" panose="020F0502020204030204"/>
              <a:ea typeface="+mn-ea"/>
            </a:endParaRPr>
          </a:p>
        </p:txBody>
      </p:sp>
      <p:sp>
        <p:nvSpPr>
          <p:cNvPr id="1624143" name="Rectangle 79"/>
          <p:cNvSpPr>
            <a:spLocks noChangeArrowheads="1"/>
          </p:cNvSpPr>
          <p:nvPr/>
        </p:nvSpPr>
        <p:spPr bwMode="auto">
          <a:xfrm>
            <a:off x="2521555" y="2148664"/>
            <a:ext cx="1871709" cy="272992"/>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300" dirty="0">
                <a:solidFill>
                  <a:srgbClr val="56127A"/>
                </a:solidFill>
                <a:latin typeface="Verdana" charset="0"/>
                <a:ea typeface="굴림" charset="-127"/>
                <a:cs typeface="굴림" charset="-127"/>
              </a:rPr>
              <a:t>p1</a:t>
            </a:r>
            <a:r>
              <a:rPr lang="en-US" altLang="ko-KR" sz="1300" dirty="0">
                <a:solidFill>
                  <a:srgbClr val="ED7D31"/>
                </a:solidFill>
                <a:latin typeface="Calibri" panose="020F0502020204030204"/>
                <a:ea typeface="굴림" charset="-127"/>
                <a:cs typeface="굴림" charset="-127"/>
              </a:rPr>
              <a:t>          </a:t>
            </a:r>
            <a:r>
              <a:rPr lang="en-US" altLang="ko-KR" sz="1300" dirty="0">
                <a:solidFill>
                  <a:srgbClr val="56127A"/>
                </a:solidFill>
                <a:latin typeface="Verdana" charset="0"/>
                <a:ea typeface="굴림" charset="-127"/>
                <a:cs typeface="굴림" charset="-127"/>
              </a:rPr>
              <a:t>p2   </a:t>
            </a:r>
            <a:r>
              <a:rPr lang="en-US" altLang="ko-KR" sz="1300" dirty="0">
                <a:solidFill>
                  <a:srgbClr val="ED7D31"/>
                </a:solidFill>
                <a:latin typeface="Calibri" panose="020F0502020204030204"/>
                <a:ea typeface="굴림" charset="-127"/>
                <a:cs typeface="굴림" charset="-127"/>
              </a:rPr>
              <a:t>       </a:t>
            </a:r>
            <a:r>
              <a:rPr lang="en-US" altLang="ko-KR" sz="1300" dirty="0">
                <a:solidFill>
                  <a:srgbClr val="56127A"/>
                </a:solidFill>
                <a:latin typeface="Verdana" charset="0"/>
                <a:ea typeface="굴림" charset="-127"/>
                <a:cs typeface="굴림" charset="-127"/>
              </a:rPr>
              <a:t>offset</a:t>
            </a:r>
          </a:p>
        </p:txBody>
      </p:sp>
      <p:sp>
        <p:nvSpPr>
          <p:cNvPr id="1624144" name="Text Box 80"/>
          <p:cNvSpPr txBox="1">
            <a:spLocks noChangeArrowheads="1"/>
          </p:cNvSpPr>
          <p:nvPr/>
        </p:nvSpPr>
        <p:spPr bwMode="auto">
          <a:xfrm>
            <a:off x="4332229" y="1906984"/>
            <a:ext cx="290464" cy="292388"/>
          </a:xfrm>
          <a:prstGeom prst="rect">
            <a:avLst/>
          </a:prstGeom>
          <a:noFill/>
          <a:ln w="25400">
            <a:noFill/>
            <a:miter lim="800000"/>
            <a:headEnd/>
            <a:tailEnd/>
          </a:ln>
          <a:effectLst/>
        </p:spPr>
        <p:txBody>
          <a:bodyPr wrap="none">
            <a:prstTxWarp prst="textNoShape">
              <a:avLst/>
            </a:prstTxWarp>
            <a:spAutoFit/>
          </a:bodyPr>
          <a:lstStyle/>
          <a:p>
            <a:pPr defTabSz="742968" fontAlgn="auto">
              <a:spcAft>
                <a:spcPts val="0"/>
              </a:spcAft>
            </a:pPr>
            <a:r>
              <a:rPr lang="en-US" altLang="ko-KR" sz="1300">
                <a:solidFill>
                  <a:srgbClr val="56127A"/>
                </a:solidFill>
                <a:latin typeface="Verdana" charset="0"/>
                <a:ea typeface="굴림" charset="-127"/>
                <a:cs typeface="굴림" charset="-127"/>
              </a:rPr>
              <a:t>0</a:t>
            </a:r>
          </a:p>
        </p:txBody>
      </p:sp>
      <p:sp>
        <p:nvSpPr>
          <p:cNvPr id="1624145" name="Text Box 81"/>
          <p:cNvSpPr txBox="1">
            <a:spLocks noChangeArrowheads="1"/>
          </p:cNvSpPr>
          <p:nvPr/>
        </p:nvSpPr>
        <p:spPr bwMode="auto">
          <a:xfrm>
            <a:off x="3657600" y="1909565"/>
            <a:ext cx="342900" cy="492443"/>
          </a:xfrm>
          <a:prstGeom prst="rect">
            <a:avLst/>
          </a:prstGeom>
          <a:noFill/>
          <a:ln w="25400">
            <a:noFill/>
            <a:miter lim="800000"/>
            <a:headEnd/>
            <a:tailEnd/>
          </a:ln>
          <a:effectLst/>
        </p:spPr>
        <p:txBody>
          <a:bodyPr>
            <a:prstTxWarp prst="textNoShape">
              <a:avLst/>
            </a:prstTxWarp>
            <a:spAutoFit/>
          </a:bodyPr>
          <a:lstStyle/>
          <a:p>
            <a:pPr defTabSz="742968" fontAlgn="auto">
              <a:spcBef>
                <a:spcPts val="0"/>
              </a:spcBef>
              <a:spcAft>
                <a:spcPts val="0"/>
              </a:spcAft>
            </a:pPr>
            <a:r>
              <a:rPr lang="en-US" altLang="ko-KR" sz="1300">
                <a:solidFill>
                  <a:srgbClr val="56127A"/>
                </a:solidFill>
                <a:latin typeface="Verdana" charset="0"/>
                <a:ea typeface="굴림" charset="-127"/>
                <a:cs typeface="굴림" charset="-127"/>
              </a:rPr>
              <a:t>11</a:t>
            </a:r>
          </a:p>
        </p:txBody>
      </p:sp>
      <p:sp>
        <p:nvSpPr>
          <p:cNvPr id="1624146" name="Text Box 82"/>
          <p:cNvSpPr txBox="1">
            <a:spLocks noChangeArrowheads="1"/>
          </p:cNvSpPr>
          <p:nvPr/>
        </p:nvSpPr>
        <p:spPr bwMode="auto">
          <a:xfrm>
            <a:off x="3429000" y="1909565"/>
            <a:ext cx="342900" cy="492443"/>
          </a:xfrm>
          <a:prstGeom prst="rect">
            <a:avLst/>
          </a:prstGeom>
          <a:noFill/>
          <a:ln w="25400">
            <a:noFill/>
            <a:miter lim="800000"/>
            <a:headEnd/>
            <a:tailEnd/>
          </a:ln>
          <a:effectLst/>
        </p:spPr>
        <p:txBody>
          <a:bodyPr>
            <a:prstTxWarp prst="textNoShape">
              <a:avLst/>
            </a:prstTxWarp>
            <a:spAutoFit/>
          </a:bodyPr>
          <a:lstStyle/>
          <a:p>
            <a:pPr defTabSz="742968" fontAlgn="auto">
              <a:spcBef>
                <a:spcPts val="0"/>
              </a:spcBef>
              <a:spcAft>
                <a:spcPts val="0"/>
              </a:spcAft>
            </a:pPr>
            <a:r>
              <a:rPr lang="en-US" altLang="ko-KR" sz="1300">
                <a:solidFill>
                  <a:srgbClr val="56127A"/>
                </a:solidFill>
                <a:latin typeface="Verdana" charset="0"/>
                <a:ea typeface="굴림" charset="-127"/>
                <a:cs typeface="굴림" charset="-127"/>
              </a:rPr>
              <a:t>12</a:t>
            </a:r>
          </a:p>
        </p:txBody>
      </p:sp>
      <p:sp>
        <p:nvSpPr>
          <p:cNvPr id="1624147" name="Text Box 83"/>
          <p:cNvSpPr txBox="1">
            <a:spLocks noChangeArrowheads="1"/>
          </p:cNvSpPr>
          <p:nvPr/>
        </p:nvSpPr>
        <p:spPr bwMode="auto">
          <a:xfrm>
            <a:off x="2914651" y="1909565"/>
            <a:ext cx="342900" cy="492443"/>
          </a:xfrm>
          <a:prstGeom prst="rect">
            <a:avLst/>
          </a:prstGeom>
          <a:noFill/>
          <a:ln w="25400">
            <a:noFill/>
            <a:miter lim="800000"/>
            <a:headEnd/>
            <a:tailEnd/>
          </a:ln>
          <a:effectLst/>
        </p:spPr>
        <p:txBody>
          <a:bodyPr>
            <a:prstTxWarp prst="textNoShape">
              <a:avLst/>
            </a:prstTxWarp>
            <a:spAutoFit/>
          </a:bodyPr>
          <a:lstStyle/>
          <a:p>
            <a:pPr defTabSz="742968" fontAlgn="auto">
              <a:spcBef>
                <a:spcPts val="0"/>
              </a:spcBef>
              <a:spcAft>
                <a:spcPts val="0"/>
              </a:spcAft>
            </a:pPr>
            <a:r>
              <a:rPr lang="en-US" altLang="ko-KR" sz="1300">
                <a:solidFill>
                  <a:srgbClr val="56127A"/>
                </a:solidFill>
                <a:latin typeface="Verdana" charset="0"/>
                <a:ea typeface="굴림" charset="-127"/>
                <a:cs typeface="굴림" charset="-127"/>
              </a:rPr>
              <a:t>21</a:t>
            </a:r>
          </a:p>
        </p:txBody>
      </p:sp>
      <p:sp>
        <p:nvSpPr>
          <p:cNvPr id="1624148" name="Text Box 84"/>
          <p:cNvSpPr txBox="1">
            <a:spLocks noChangeArrowheads="1"/>
          </p:cNvSpPr>
          <p:nvPr/>
        </p:nvSpPr>
        <p:spPr bwMode="auto">
          <a:xfrm>
            <a:off x="2686051" y="1909565"/>
            <a:ext cx="342900" cy="492443"/>
          </a:xfrm>
          <a:prstGeom prst="rect">
            <a:avLst/>
          </a:prstGeom>
          <a:noFill/>
          <a:ln w="25400">
            <a:noFill/>
            <a:miter lim="800000"/>
            <a:headEnd/>
            <a:tailEnd/>
          </a:ln>
          <a:effectLst/>
        </p:spPr>
        <p:txBody>
          <a:bodyPr>
            <a:prstTxWarp prst="textNoShape">
              <a:avLst/>
            </a:prstTxWarp>
            <a:spAutoFit/>
          </a:bodyPr>
          <a:lstStyle/>
          <a:p>
            <a:pPr defTabSz="742968" fontAlgn="auto">
              <a:spcBef>
                <a:spcPts val="0"/>
              </a:spcBef>
              <a:spcAft>
                <a:spcPts val="0"/>
              </a:spcAft>
            </a:pPr>
            <a:r>
              <a:rPr lang="en-US" altLang="ko-KR" sz="1300">
                <a:solidFill>
                  <a:srgbClr val="56127A"/>
                </a:solidFill>
                <a:latin typeface="Verdana" charset="0"/>
                <a:ea typeface="굴림" charset="-127"/>
                <a:cs typeface="굴림" charset="-127"/>
              </a:rPr>
              <a:t>22</a:t>
            </a:r>
          </a:p>
        </p:txBody>
      </p:sp>
      <p:sp>
        <p:nvSpPr>
          <p:cNvPr id="1624149" name="Text Box 85"/>
          <p:cNvSpPr txBox="1">
            <a:spLocks noChangeArrowheads="1"/>
          </p:cNvSpPr>
          <p:nvPr/>
        </p:nvSpPr>
        <p:spPr bwMode="auto">
          <a:xfrm>
            <a:off x="2228851" y="1909565"/>
            <a:ext cx="342900" cy="492443"/>
          </a:xfrm>
          <a:prstGeom prst="rect">
            <a:avLst/>
          </a:prstGeom>
          <a:noFill/>
          <a:ln w="25400">
            <a:noFill/>
            <a:miter lim="800000"/>
            <a:headEnd/>
            <a:tailEnd/>
          </a:ln>
          <a:effectLst/>
        </p:spPr>
        <p:txBody>
          <a:bodyPr>
            <a:prstTxWarp prst="textNoShape">
              <a:avLst/>
            </a:prstTxWarp>
            <a:spAutoFit/>
          </a:bodyPr>
          <a:lstStyle/>
          <a:p>
            <a:pPr defTabSz="742968" fontAlgn="auto">
              <a:spcBef>
                <a:spcPts val="0"/>
              </a:spcBef>
              <a:spcAft>
                <a:spcPts val="0"/>
              </a:spcAft>
            </a:pPr>
            <a:r>
              <a:rPr lang="en-US" altLang="ko-KR" sz="1300" dirty="0">
                <a:solidFill>
                  <a:srgbClr val="56127A"/>
                </a:solidFill>
                <a:latin typeface="Verdana" charset="0"/>
                <a:ea typeface="굴림" charset="-127"/>
                <a:cs typeface="굴림" charset="-127"/>
              </a:rPr>
              <a:t>31</a:t>
            </a:r>
          </a:p>
        </p:txBody>
      </p:sp>
      <p:sp>
        <p:nvSpPr>
          <p:cNvPr id="1624150" name="AutoShape 86"/>
          <p:cNvSpPr>
            <a:spLocks/>
          </p:cNvSpPr>
          <p:nvPr/>
        </p:nvSpPr>
        <p:spPr bwMode="auto">
          <a:xfrm rot="5400000">
            <a:off x="2505075" y="2247702"/>
            <a:ext cx="247650" cy="685800"/>
          </a:xfrm>
          <a:prstGeom prst="rightBrace">
            <a:avLst>
              <a:gd name="adj1" fmla="val 34375"/>
              <a:gd name="adj2" fmla="val 50000"/>
            </a:avLst>
          </a:prstGeom>
          <a:noFill/>
          <a:ln w="25400">
            <a:solidFill>
              <a:schemeClr val="tx2"/>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51" name="Text Box 87"/>
          <p:cNvSpPr txBox="1">
            <a:spLocks noChangeArrowheads="1"/>
          </p:cNvSpPr>
          <p:nvPr/>
        </p:nvSpPr>
        <p:spPr bwMode="auto">
          <a:xfrm>
            <a:off x="2143420" y="2629297"/>
            <a:ext cx="982962" cy="542584"/>
          </a:xfrm>
          <a:prstGeom prst="rect">
            <a:avLst/>
          </a:prstGeom>
          <a:noFill/>
          <a:ln w="25400">
            <a:noFill/>
            <a:miter lim="800000"/>
            <a:headEnd/>
            <a:tailEnd/>
          </a:ln>
          <a:effectLst/>
        </p:spPr>
        <p:txBody>
          <a:bodyPr wrap="none">
            <a:prstTxWarp prst="textNoShape">
              <a:avLst/>
            </a:prstTxWarp>
            <a:spAutoFit/>
          </a:bodyPr>
          <a:lstStyle/>
          <a:p>
            <a:pPr defTabSz="742968" fontAlgn="auto">
              <a:spcAft>
                <a:spcPts val="0"/>
              </a:spcAft>
            </a:pPr>
            <a:r>
              <a:rPr lang="en-US" altLang="ko-KR" sz="1463">
                <a:solidFill>
                  <a:srgbClr val="56127A"/>
                </a:solidFill>
                <a:latin typeface="Verdana" charset="0"/>
                <a:ea typeface="굴림" charset="-127"/>
                <a:cs typeface="굴림" charset="-127"/>
              </a:rPr>
              <a:t>10-bit</a:t>
            </a:r>
          </a:p>
          <a:p>
            <a:pPr defTabSz="742968" fontAlgn="auto">
              <a:spcAft>
                <a:spcPts val="0"/>
              </a:spcAft>
            </a:pPr>
            <a:r>
              <a:rPr lang="en-US" altLang="ko-KR" sz="1463">
                <a:solidFill>
                  <a:srgbClr val="56127A"/>
                </a:solidFill>
                <a:latin typeface="Verdana" charset="0"/>
                <a:ea typeface="굴림" charset="-127"/>
                <a:cs typeface="굴림" charset="-127"/>
              </a:rPr>
              <a:t>L1 index</a:t>
            </a:r>
          </a:p>
        </p:txBody>
      </p:sp>
      <p:sp>
        <p:nvSpPr>
          <p:cNvPr id="1624152" name="AutoShape 88"/>
          <p:cNvSpPr>
            <a:spLocks/>
          </p:cNvSpPr>
          <p:nvPr/>
        </p:nvSpPr>
        <p:spPr bwMode="auto">
          <a:xfrm rot="5400000">
            <a:off x="3190875" y="2247702"/>
            <a:ext cx="247650" cy="685800"/>
          </a:xfrm>
          <a:prstGeom prst="rightBrace">
            <a:avLst>
              <a:gd name="adj1" fmla="val 34375"/>
              <a:gd name="adj2" fmla="val 50000"/>
            </a:avLst>
          </a:prstGeom>
          <a:noFill/>
          <a:ln w="25400">
            <a:solidFill>
              <a:schemeClr val="tx2"/>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53" name="Text Box 89"/>
          <p:cNvSpPr txBox="1">
            <a:spLocks noChangeArrowheads="1"/>
          </p:cNvSpPr>
          <p:nvPr/>
        </p:nvSpPr>
        <p:spPr bwMode="auto">
          <a:xfrm>
            <a:off x="2943520" y="2629297"/>
            <a:ext cx="982962" cy="542584"/>
          </a:xfrm>
          <a:prstGeom prst="rect">
            <a:avLst/>
          </a:prstGeom>
          <a:noFill/>
          <a:ln w="25400">
            <a:noFill/>
            <a:miter lim="800000"/>
            <a:headEnd/>
            <a:tailEnd/>
          </a:ln>
          <a:effectLst/>
        </p:spPr>
        <p:txBody>
          <a:bodyPr wrap="none">
            <a:prstTxWarp prst="textNoShape">
              <a:avLst/>
            </a:prstTxWarp>
            <a:spAutoFit/>
          </a:bodyPr>
          <a:lstStyle/>
          <a:p>
            <a:pPr defTabSz="742968" fontAlgn="auto">
              <a:spcAft>
                <a:spcPts val="0"/>
              </a:spcAft>
            </a:pPr>
            <a:r>
              <a:rPr lang="en-US" altLang="ko-KR" sz="1463">
                <a:solidFill>
                  <a:srgbClr val="56127A"/>
                </a:solidFill>
                <a:latin typeface="Verdana" charset="0"/>
                <a:ea typeface="굴림" charset="-127"/>
                <a:cs typeface="굴림" charset="-127"/>
              </a:rPr>
              <a:t>10-bit </a:t>
            </a:r>
          </a:p>
          <a:p>
            <a:pPr defTabSz="742968" fontAlgn="auto">
              <a:spcAft>
                <a:spcPts val="0"/>
              </a:spcAft>
            </a:pPr>
            <a:r>
              <a:rPr lang="en-US" altLang="ko-KR" sz="1463">
                <a:solidFill>
                  <a:srgbClr val="56127A"/>
                </a:solidFill>
                <a:latin typeface="Verdana" charset="0"/>
                <a:ea typeface="굴림" charset="-127"/>
                <a:cs typeface="굴림" charset="-127"/>
              </a:rPr>
              <a:t>L2 index</a:t>
            </a:r>
          </a:p>
        </p:txBody>
      </p:sp>
      <p:sp>
        <p:nvSpPr>
          <p:cNvPr id="1624154" name="Rectangle 90" descr="40%"/>
          <p:cNvSpPr>
            <a:spLocks noChangeArrowheads="1"/>
          </p:cNvSpPr>
          <p:nvPr/>
        </p:nvSpPr>
        <p:spPr bwMode="auto">
          <a:xfrm>
            <a:off x="1284686" y="5098059"/>
            <a:ext cx="357187" cy="245070"/>
          </a:xfrm>
          <a:prstGeom prst="rect">
            <a:avLst/>
          </a:prstGeom>
          <a:pattFill prst="pct40">
            <a:fgClr>
              <a:srgbClr val="FFCC66"/>
            </a:fgClr>
            <a:bgClr>
              <a:srgbClr val="FFFFFF"/>
            </a:bgClr>
          </a:pattFill>
          <a:ln w="25400">
            <a:no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55" name="Rectangle 91" descr="40%"/>
          <p:cNvSpPr>
            <a:spLocks noChangeArrowheads="1"/>
          </p:cNvSpPr>
          <p:nvPr/>
        </p:nvSpPr>
        <p:spPr bwMode="auto">
          <a:xfrm>
            <a:off x="3657600" y="3643114"/>
            <a:ext cx="685800" cy="185738"/>
          </a:xfrm>
          <a:prstGeom prst="rect">
            <a:avLst/>
          </a:prstGeom>
          <a:pattFill prst="pct40">
            <a:fgClr>
              <a:srgbClr val="FFA74F"/>
            </a:fgClr>
            <a:bgClr>
              <a:srgbClr val="FFFFFF"/>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56" name="Rectangle 92" descr="40%"/>
          <p:cNvSpPr>
            <a:spLocks noChangeArrowheads="1"/>
          </p:cNvSpPr>
          <p:nvPr/>
        </p:nvSpPr>
        <p:spPr bwMode="auto">
          <a:xfrm>
            <a:off x="3657600" y="3281958"/>
            <a:ext cx="685800" cy="185738"/>
          </a:xfrm>
          <a:prstGeom prst="rect">
            <a:avLst/>
          </a:prstGeom>
          <a:pattFill prst="pct40">
            <a:fgClr>
              <a:srgbClr val="FFA74F"/>
            </a:fgClr>
            <a:bgClr>
              <a:srgbClr val="FFFFFF"/>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4157" name="Rectangle 93" descr="40%"/>
          <p:cNvSpPr>
            <a:spLocks noChangeArrowheads="1"/>
          </p:cNvSpPr>
          <p:nvPr/>
        </p:nvSpPr>
        <p:spPr bwMode="auto">
          <a:xfrm>
            <a:off x="2047875" y="3756620"/>
            <a:ext cx="685800" cy="185738"/>
          </a:xfrm>
          <a:prstGeom prst="rect">
            <a:avLst/>
          </a:prstGeom>
          <a:pattFill prst="pct40">
            <a:fgClr>
              <a:srgbClr val="FFA74F"/>
            </a:fgClr>
            <a:bgClr>
              <a:srgbClr val="FFFFFF"/>
            </a:bgClr>
          </a:pattFill>
          <a:ln w="25400">
            <a:solidFill>
              <a:schemeClr val="accent2">
                <a:lumMod val="75000"/>
              </a:schemeClr>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95" name="Rectangle 46"/>
          <p:cNvSpPr>
            <a:spLocks noChangeArrowheads="1"/>
          </p:cNvSpPr>
          <p:nvPr/>
        </p:nvSpPr>
        <p:spPr bwMode="auto">
          <a:xfrm rot="16200000">
            <a:off x="6737798" y="3232890"/>
            <a:ext cx="1887042" cy="298064"/>
          </a:xfrm>
          <a:prstGeom prst="rect">
            <a:avLst/>
          </a:prstGeom>
          <a:noFill/>
          <a:ln w="25400">
            <a:noFill/>
            <a:miter lim="800000"/>
            <a:headEnd/>
            <a:tailEnd/>
          </a:ln>
          <a:effectLst/>
        </p:spPr>
        <p:txBody>
          <a:bodyPr wrap="square" lIns="73522" tIns="36116" rIns="73522" bIns="36116">
            <a:prstTxWarp prst="textNoShape">
              <a:avLst/>
            </a:prstTxWarp>
            <a:spAutoFit/>
          </a:bodyPr>
          <a:lstStyle/>
          <a:p>
            <a:pPr defTabSz="742968" fontAlgn="auto">
              <a:spcAft>
                <a:spcPts val="0"/>
              </a:spcAft>
            </a:pPr>
            <a:r>
              <a:rPr lang="en-US" altLang="ko-KR" sz="1463" dirty="0">
                <a:solidFill>
                  <a:srgbClr val="56127A"/>
                </a:solidFill>
                <a:latin typeface="Verdana" charset="0"/>
                <a:ea typeface="굴림" charset="-127"/>
                <a:cs typeface="굴림" charset="-127"/>
              </a:rPr>
              <a:t>Physical Memory</a:t>
            </a:r>
          </a:p>
        </p:txBody>
      </p:sp>
      <p:sp>
        <p:nvSpPr>
          <p:cNvPr id="2" name="Rectangle 1"/>
          <p:cNvSpPr/>
          <p:nvPr/>
        </p:nvSpPr>
        <p:spPr>
          <a:xfrm>
            <a:off x="714375" y="1171462"/>
            <a:ext cx="7620000" cy="461665"/>
          </a:xfrm>
          <a:prstGeom prst="rect">
            <a:avLst/>
          </a:prstGeom>
        </p:spPr>
        <p:txBody>
          <a:bodyPr wrap="square">
            <a:spAutoFit/>
          </a:bodyPr>
          <a:lstStyle/>
          <a:p>
            <a:pPr algn="l"/>
            <a:r>
              <a:rPr lang="en-US" altLang="ko-KR" sz="2400" b="1" dirty="0">
                <a:solidFill>
                  <a:schemeClr val="tx1"/>
                </a:solidFill>
                <a:latin typeface="+mn-lt"/>
                <a:ea typeface="굴림" charset="-127"/>
                <a:cs typeface="굴림" charset="-127"/>
              </a:rPr>
              <a:t>Exploits Sparsity of Virtual Address Space Use</a:t>
            </a:r>
            <a:endParaRPr lang="en-US" sz="2400" b="1" dirty="0">
              <a:solidFill>
                <a:schemeClr val="tx1"/>
              </a:solidFill>
              <a:latin typeface="+mn-lt"/>
            </a:endParaRPr>
          </a:p>
        </p:txBody>
      </p:sp>
      <p:sp>
        <p:nvSpPr>
          <p:cNvPr id="96" name="Rectangle 62"/>
          <p:cNvSpPr>
            <a:spLocks noChangeArrowheads="1"/>
          </p:cNvSpPr>
          <p:nvPr/>
        </p:nvSpPr>
        <p:spPr bwMode="auto">
          <a:xfrm>
            <a:off x="28374" y="4362845"/>
            <a:ext cx="2145823" cy="63578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219" b="1" dirty="0">
                <a:solidFill>
                  <a:srgbClr val="56127A"/>
                </a:solidFill>
                <a:latin typeface="Verdana" charset="0"/>
                <a:ea typeface="굴림" charset="-127"/>
                <a:cs typeface="굴림" charset="-127"/>
              </a:rPr>
              <a:t>Supervisor page table </a:t>
            </a:r>
            <a:br>
              <a:rPr lang="en-US" altLang="ko-KR" sz="1219" b="1" dirty="0">
                <a:solidFill>
                  <a:srgbClr val="56127A"/>
                </a:solidFill>
                <a:latin typeface="Verdana" charset="0"/>
                <a:ea typeface="굴림" charset="-127"/>
                <a:cs typeface="굴림" charset="-127"/>
              </a:rPr>
            </a:br>
            <a:r>
              <a:rPr lang="en-US" altLang="ko-KR" sz="1219" b="1" dirty="0">
                <a:solidFill>
                  <a:srgbClr val="56127A"/>
                </a:solidFill>
                <a:latin typeface="Verdana" charset="0"/>
                <a:ea typeface="굴림" charset="-127"/>
                <a:cs typeface="굴림" charset="-127"/>
              </a:rPr>
              <a:t>base register (SPTBR) </a:t>
            </a:r>
            <a:br>
              <a:rPr lang="en-US" altLang="ko-KR" sz="1219" b="1" dirty="0">
                <a:solidFill>
                  <a:srgbClr val="56127A"/>
                </a:solidFill>
                <a:latin typeface="Verdana" charset="0"/>
                <a:ea typeface="굴림" charset="-127"/>
                <a:cs typeface="굴림" charset="-127"/>
              </a:rPr>
            </a:br>
            <a:r>
              <a:rPr lang="en-US" altLang="ko-KR" sz="1219" b="1" dirty="0">
                <a:solidFill>
                  <a:srgbClr val="56127A"/>
                </a:solidFill>
                <a:latin typeface="Verdana" charset="0"/>
                <a:ea typeface="굴림" charset="-127"/>
                <a:cs typeface="굴림" charset="-127"/>
              </a:rPr>
              <a:t>in RISC-V</a:t>
            </a:r>
          </a:p>
        </p:txBody>
      </p:sp>
    </p:spTree>
    <p:extLst>
      <p:ext uri="{BB962C8B-B14F-4D97-AF65-F5344CB8AC3E}">
        <p14:creationId xmlns:p14="http://schemas.microsoft.com/office/powerpoint/2010/main" val="2598318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Rectangle 2"/>
          <p:cNvSpPr>
            <a:spLocks noGrp="1" noChangeArrowheads="1"/>
          </p:cNvSpPr>
          <p:nvPr>
            <p:ph type="title"/>
          </p:nvPr>
        </p:nvSpPr>
        <p:spPr>
          <a:xfrm>
            <a:off x="152400" y="330200"/>
            <a:ext cx="8839200" cy="951099"/>
          </a:xfrm>
          <a:noFill/>
          <a:ln/>
        </p:spPr>
        <p:txBody>
          <a:bodyPr vert="horz" wrap="square" lIns="73522" tIns="36116" rIns="73522" bIns="36116" numCol="1" rtlCol="0" anchor="ctr" anchorCtr="0" compatLnSpc="1">
            <a:prstTxWarp prst="textNoShape">
              <a:avLst/>
            </a:prstTxWarp>
            <a:normAutofit/>
          </a:bodyPr>
          <a:lstStyle/>
          <a:p>
            <a:r>
              <a:rPr lang="en-US" altLang="ko-KR" dirty="0">
                <a:ea typeface="굴림" charset="-127"/>
                <a:cs typeface="굴림" charset="-127"/>
              </a:rPr>
              <a:t>Translation </a:t>
            </a:r>
            <a:r>
              <a:rPr lang="en-US" altLang="ko-KR" dirty="0" err="1">
                <a:ea typeface="굴림" charset="-127"/>
                <a:cs typeface="굴림" charset="-127"/>
              </a:rPr>
              <a:t>Lookaside</a:t>
            </a:r>
            <a:r>
              <a:rPr lang="en-US" altLang="ko-KR" dirty="0">
                <a:ea typeface="굴림" charset="-127"/>
                <a:cs typeface="굴림" charset="-127"/>
              </a:rPr>
              <a:t> Buffers (</a:t>
            </a:r>
            <a:r>
              <a:rPr lang="en-US" altLang="ko-KR" dirty="0" smtClean="0">
                <a:ea typeface="굴림" charset="-127"/>
                <a:cs typeface="굴림" charset="-127"/>
              </a:rPr>
              <a:t>TLB</a:t>
            </a:r>
            <a:r>
              <a:rPr lang="zh-CN" altLang="en-US" dirty="0">
                <a:ea typeface="굴림" charset="-127"/>
                <a:cs typeface="굴림" charset="-127"/>
              </a:rPr>
              <a:t>转换快表</a:t>
            </a:r>
            <a:r>
              <a:rPr lang="en-US" altLang="ko-KR" dirty="0" smtClean="0">
                <a:ea typeface="굴림" charset="-127"/>
                <a:cs typeface="굴림" charset="-127"/>
              </a:rPr>
              <a:t>)</a:t>
            </a:r>
            <a:endParaRPr lang="en-US" altLang="ko-KR" sz="1625" i="1" dirty="0">
              <a:ea typeface="굴림" charset="-127"/>
              <a:cs typeface="굴림" charset="-127"/>
            </a:endParaRPr>
          </a:p>
        </p:txBody>
      </p:sp>
      <p:sp>
        <p:nvSpPr>
          <p:cNvPr id="1628163" name="Rectangle 3"/>
          <p:cNvSpPr>
            <a:spLocks noChangeArrowheads="1"/>
          </p:cNvSpPr>
          <p:nvPr/>
        </p:nvSpPr>
        <p:spPr bwMode="auto">
          <a:xfrm>
            <a:off x="152400" y="1323975"/>
            <a:ext cx="8943975" cy="1969610"/>
          </a:xfrm>
          <a:prstGeom prst="rect">
            <a:avLst/>
          </a:prstGeom>
          <a:noFill/>
          <a:ln w="25400">
            <a:noFill/>
            <a:miter lim="800000"/>
            <a:headEnd/>
            <a:tailEnd/>
          </a:ln>
          <a:effectLst/>
        </p:spPr>
        <p:txBody>
          <a:bodyPr wrap="square" lIns="73522" tIns="36116" rIns="73522" bIns="36116">
            <a:prstTxWarp prst="textNoShape">
              <a:avLst/>
            </a:prstTxWarp>
            <a:spAutoFit/>
          </a:bodyPr>
          <a:lstStyle/>
          <a:p>
            <a:pPr algn="l" defTabSz="742968" fontAlgn="auto">
              <a:spcAft>
                <a:spcPts val="0"/>
              </a:spcAft>
            </a:pPr>
            <a:r>
              <a:rPr lang="en-US" altLang="ko-KR" sz="2000" b="1" dirty="0">
                <a:solidFill>
                  <a:schemeClr val="tx1"/>
                </a:solidFill>
                <a:latin typeface="+mn-lt"/>
                <a:ea typeface="굴림" charset="-127"/>
                <a:cs typeface="굴림" charset="-127"/>
              </a:rPr>
              <a:t>Address translation is very expensive!</a:t>
            </a:r>
          </a:p>
          <a:p>
            <a:pPr marL="371484" lvl="1" algn="l" defTabSz="742968" fontAlgn="auto">
              <a:spcAft>
                <a:spcPts val="0"/>
              </a:spcAft>
            </a:pPr>
            <a:r>
              <a:rPr lang="en-US" altLang="ko-KR" sz="1800" b="1" dirty="0">
                <a:solidFill>
                  <a:srgbClr val="56127A"/>
                </a:solidFill>
                <a:latin typeface="+mn-lt"/>
                <a:ea typeface="굴림" charset="-127"/>
                <a:cs typeface="굴림" charset="-127"/>
              </a:rPr>
              <a:t>In a single-level page table, each reference becomes two memory accesses</a:t>
            </a:r>
          </a:p>
          <a:p>
            <a:pPr marL="371484" lvl="1" algn="l" defTabSz="742968" fontAlgn="auto">
              <a:spcAft>
                <a:spcPts val="0"/>
              </a:spcAft>
            </a:pPr>
            <a:r>
              <a:rPr lang="en-US" altLang="ko-KR" sz="1800" b="1" dirty="0">
                <a:solidFill>
                  <a:srgbClr val="56127A"/>
                </a:solidFill>
                <a:latin typeface="+mn-lt"/>
                <a:ea typeface="굴림" charset="-127"/>
                <a:cs typeface="굴림" charset="-127"/>
              </a:rPr>
              <a:t>In a two-level page table, each reference becomes three memory accesses</a:t>
            </a:r>
            <a:endParaRPr lang="en-US" altLang="ko-KR" sz="1800" b="1" i="1" dirty="0">
              <a:solidFill>
                <a:srgbClr val="56127A"/>
              </a:solidFill>
              <a:latin typeface="+mn-lt"/>
              <a:ea typeface="굴림" charset="-127"/>
              <a:cs typeface="굴림" charset="-127"/>
            </a:endParaRPr>
          </a:p>
          <a:p>
            <a:pPr defTabSz="742968" fontAlgn="auto">
              <a:spcAft>
                <a:spcPts val="0"/>
              </a:spcAft>
            </a:pPr>
            <a:endParaRPr lang="en-US" altLang="ko-KR" sz="975" b="1" i="1" dirty="0">
              <a:solidFill>
                <a:srgbClr val="56127A"/>
              </a:solidFill>
              <a:latin typeface="+mn-lt"/>
              <a:ea typeface="굴림" charset="-127"/>
              <a:cs typeface="굴림" charset="-127"/>
            </a:endParaRPr>
          </a:p>
          <a:p>
            <a:pPr algn="l" defTabSz="742968" fontAlgn="auto">
              <a:spcAft>
                <a:spcPts val="0"/>
              </a:spcAft>
            </a:pPr>
            <a:r>
              <a:rPr lang="en-US" altLang="ko-KR" sz="2000" b="1" dirty="0">
                <a:solidFill>
                  <a:schemeClr val="tx1"/>
                </a:solidFill>
                <a:latin typeface="+mn-lt"/>
                <a:ea typeface="굴림" charset="-127"/>
                <a:cs typeface="굴림" charset="-127"/>
              </a:rPr>
              <a:t>Solution: </a:t>
            </a:r>
            <a:r>
              <a:rPr lang="en-US" altLang="ko-KR" sz="2000" b="1" i="1" dirty="0">
                <a:solidFill>
                  <a:schemeClr val="tx1"/>
                </a:solidFill>
                <a:latin typeface="+mn-lt"/>
                <a:ea typeface="굴림" charset="-127"/>
                <a:cs typeface="굴림" charset="-127"/>
              </a:rPr>
              <a:t>Cache some translations in TLB</a:t>
            </a:r>
          </a:p>
          <a:p>
            <a:pPr algn="l" defTabSz="742968" fontAlgn="auto">
              <a:spcAft>
                <a:spcPts val="0"/>
              </a:spcAft>
            </a:pPr>
            <a:r>
              <a:rPr lang="en-US" altLang="ko-KR" sz="1950" b="1" dirty="0">
                <a:solidFill>
                  <a:srgbClr val="56127A"/>
                </a:solidFill>
                <a:latin typeface="+mn-lt"/>
                <a:ea typeface="굴림" charset="-127"/>
                <a:cs typeface="굴림" charset="-127"/>
              </a:rPr>
              <a:t>		</a:t>
            </a:r>
            <a:r>
              <a:rPr lang="en-US" altLang="ko-KR" sz="1800" b="1" dirty="0">
                <a:solidFill>
                  <a:srgbClr val="56127A"/>
                </a:solidFill>
                <a:latin typeface="+mn-lt"/>
                <a:ea typeface="굴림" charset="-127"/>
                <a:cs typeface="굴림" charset="-127"/>
              </a:rPr>
              <a:t>TLB hit	</a:t>
            </a:r>
            <a:r>
              <a:rPr lang="en-US" altLang="ko-KR" sz="1800" b="1" dirty="0" smtClean="0">
                <a:solidFill>
                  <a:srgbClr val="56127A"/>
                </a:solidFill>
                <a:latin typeface="+mn-lt"/>
                <a:ea typeface="굴림" charset="-127"/>
                <a:cs typeface="굴림" charset="-127"/>
                <a:sym typeface="Symbol" panose="05050102010706020507" pitchFamily="18" charset="2"/>
              </a:rPr>
              <a:t></a:t>
            </a:r>
            <a:r>
              <a:rPr lang="en-US" altLang="ko-KR" sz="1800" b="1" dirty="0" smtClean="0">
                <a:solidFill>
                  <a:srgbClr val="56127A"/>
                </a:solidFill>
                <a:latin typeface="+mn-lt"/>
                <a:ea typeface="굴림" charset="-127"/>
                <a:cs typeface="굴림" charset="-127"/>
              </a:rPr>
              <a:t> </a:t>
            </a:r>
            <a:r>
              <a:rPr lang="en-US" altLang="ko-KR" sz="1800" b="1" i="1" dirty="0">
                <a:solidFill>
                  <a:srgbClr val="56127A"/>
                </a:solidFill>
                <a:latin typeface="+mn-lt"/>
                <a:ea typeface="굴림" charset="-127"/>
                <a:cs typeface="굴림" charset="-127"/>
              </a:rPr>
              <a:t>Single-Cycle Translation</a:t>
            </a:r>
            <a:endParaRPr lang="en-US" altLang="ko-KR" sz="1800" b="1" dirty="0">
              <a:solidFill>
                <a:srgbClr val="56127A"/>
              </a:solidFill>
              <a:latin typeface="+mn-lt"/>
              <a:ea typeface="굴림" charset="-127"/>
              <a:cs typeface="굴림" charset="-127"/>
            </a:endParaRPr>
          </a:p>
          <a:p>
            <a:pPr algn="l" defTabSz="742968" fontAlgn="auto">
              <a:spcAft>
                <a:spcPts val="0"/>
              </a:spcAft>
            </a:pPr>
            <a:r>
              <a:rPr lang="en-US" altLang="ko-KR" sz="1800" b="1" dirty="0">
                <a:solidFill>
                  <a:srgbClr val="56127A"/>
                </a:solidFill>
                <a:latin typeface="+mn-lt"/>
                <a:ea typeface="굴림" charset="-127"/>
                <a:cs typeface="굴림" charset="-127"/>
              </a:rPr>
              <a:t>	     	TLB miss 	</a:t>
            </a:r>
            <a:r>
              <a:rPr lang="en-US" altLang="ko-KR" sz="1800" b="1" dirty="0">
                <a:solidFill>
                  <a:srgbClr val="56127A"/>
                </a:solidFill>
                <a:latin typeface="+mn-lt"/>
                <a:ea typeface="굴림" charset="-127"/>
                <a:cs typeface="굴림" charset="-127"/>
                <a:sym typeface="Symbol" panose="05050102010706020507" pitchFamily="18" charset="2"/>
              </a:rPr>
              <a:t></a:t>
            </a:r>
            <a:r>
              <a:rPr lang="en-US" altLang="ko-KR" sz="1800" b="1" dirty="0">
                <a:solidFill>
                  <a:srgbClr val="56127A"/>
                </a:solidFill>
                <a:latin typeface="+mn-lt"/>
                <a:ea typeface="굴림" charset="-127"/>
                <a:cs typeface="굴림" charset="-127"/>
              </a:rPr>
              <a:t> </a:t>
            </a:r>
            <a:r>
              <a:rPr lang="en-US" altLang="ko-KR" sz="1800" b="1" i="1" dirty="0">
                <a:solidFill>
                  <a:srgbClr val="56127A"/>
                </a:solidFill>
                <a:latin typeface="+mn-lt"/>
                <a:ea typeface="굴림" charset="-127"/>
                <a:cs typeface="굴림" charset="-127"/>
              </a:rPr>
              <a:t>Page-Table Walk to refill </a:t>
            </a:r>
          </a:p>
        </p:txBody>
      </p:sp>
      <p:sp>
        <p:nvSpPr>
          <p:cNvPr id="1628164" name="Rectangle 4"/>
          <p:cNvSpPr>
            <a:spLocks noChangeArrowheads="1"/>
          </p:cNvSpPr>
          <p:nvPr/>
        </p:nvSpPr>
        <p:spPr bwMode="auto">
          <a:xfrm>
            <a:off x="5183981" y="5760431"/>
            <a:ext cx="1200150" cy="227013"/>
          </a:xfrm>
          <a:prstGeom prst="rect">
            <a:avLst/>
          </a:prstGeom>
          <a:solidFill>
            <a:schemeClr val="folHlink"/>
          </a:solidFill>
          <a:ln w="25400">
            <a:no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65" name="Rectangle 5"/>
          <p:cNvSpPr>
            <a:spLocks noChangeArrowheads="1"/>
          </p:cNvSpPr>
          <p:nvPr/>
        </p:nvSpPr>
        <p:spPr bwMode="auto">
          <a:xfrm>
            <a:off x="1570435" y="4606023"/>
            <a:ext cx="2409825" cy="744239"/>
          </a:xfrm>
          <a:prstGeom prst="rect">
            <a:avLst/>
          </a:prstGeom>
          <a:solidFill>
            <a:srgbClr val="FFCC66"/>
          </a:solidFill>
          <a:ln w="25400">
            <a:solidFill>
              <a:schemeClr val="tx1"/>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66" name="Line 6"/>
          <p:cNvSpPr>
            <a:spLocks noChangeShapeType="1"/>
          </p:cNvSpPr>
          <p:nvPr/>
        </p:nvSpPr>
        <p:spPr bwMode="auto">
          <a:xfrm>
            <a:off x="1582343" y="4852380"/>
            <a:ext cx="2397918" cy="0"/>
          </a:xfrm>
          <a:prstGeom prst="line">
            <a:avLst/>
          </a:prstGeom>
          <a:noFill/>
          <a:ln w="25400">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67" name="Line 7"/>
          <p:cNvSpPr>
            <a:spLocks noChangeShapeType="1"/>
          </p:cNvSpPr>
          <p:nvPr/>
        </p:nvSpPr>
        <p:spPr bwMode="auto">
          <a:xfrm>
            <a:off x="1570435" y="4606023"/>
            <a:ext cx="0" cy="744239"/>
          </a:xfrm>
          <a:prstGeom prst="line">
            <a:avLst/>
          </a:prstGeom>
          <a:noFill/>
          <a:ln w="25400">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68" name="Line 8"/>
          <p:cNvSpPr>
            <a:spLocks noChangeShapeType="1"/>
          </p:cNvSpPr>
          <p:nvPr/>
        </p:nvSpPr>
        <p:spPr bwMode="auto">
          <a:xfrm>
            <a:off x="1760935" y="4606023"/>
            <a:ext cx="0" cy="744239"/>
          </a:xfrm>
          <a:prstGeom prst="line">
            <a:avLst/>
          </a:prstGeom>
          <a:noFill/>
          <a:ln w="25400">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70" name="Line 10"/>
          <p:cNvSpPr>
            <a:spLocks noChangeShapeType="1"/>
          </p:cNvSpPr>
          <p:nvPr/>
        </p:nvSpPr>
        <p:spPr bwMode="auto">
          <a:xfrm flipH="1">
            <a:off x="1941910" y="4606023"/>
            <a:ext cx="0" cy="744239"/>
          </a:xfrm>
          <a:prstGeom prst="line">
            <a:avLst/>
          </a:prstGeom>
          <a:noFill/>
          <a:ln w="25400">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71" name="Line 11"/>
          <p:cNvSpPr>
            <a:spLocks noChangeShapeType="1"/>
          </p:cNvSpPr>
          <p:nvPr/>
        </p:nvSpPr>
        <p:spPr bwMode="auto">
          <a:xfrm>
            <a:off x="3084910" y="4616341"/>
            <a:ext cx="0" cy="733920"/>
          </a:xfrm>
          <a:prstGeom prst="line">
            <a:avLst/>
          </a:prstGeom>
          <a:noFill/>
          <a:ln w="25400">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72" name="Rectangle 12"/>
          <p:cNvSpPr>
            <a:spLocks noChangeArrowheads="1"/>
          </p:cNvSpPr>
          <p:nvPr/>
        </p:nvSpPr>
        <p:spPr bwMode="auto">
          <a:xfrm>
            <a:off x="4857749" y="4034620"/>
            <a:ext cx="2215754" cy="227013"/>
          </a:xfrm>
          <a:prstGeom prst="rect">
            <a:avLst/>
          </a:prstGeom>
          <a:solidFill>
            <a:srgbClr val="FFCC66"/>
          </a:solidFill>
          <a:ln w="25400">
            <a:solidFill>
              <a:schemeClr val="tx1"/>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73" name="Line 13"/>
          <p:cNvSpPr>
            <a:spLocks noChangeShapeType="1"/>
          </p:cNvSpPr>
          <p:nvPr/>
        </p:nvSpPr>
        <p:spPr bwMode="auto">
          <a:xfrm>
            <a:off x="6416279" y="4044938"/>
            <a:ext cx="0" cy="216694"/>
          </a:xfrm>
          <a:prstGeom prst="line">
            <a:avLst/>
          </a:prstGeom>
          <a:noFill/>
          <a:ln w="25400">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74" name="Rectangle 14"/>
          <p:cNvSpPr>
            <a:spLocks noChangeArrowheads="1"/>
          </p:cNvSpPr>
          <p:nvPr/>
        </p:nvSpPr>
        <p:spPr bwMode="auto">
          <a:xfrm>
            <a:off x="5462589" y="3995925"/>
            <a:ext cx="1548688" cy="29806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dirty="0">
                <a:solidFill>
                  <a:srgbClr val="56127A"/>
                </a:solidFill>
                <a:latin typeface="Verdana" charset="0"/>
                <a:ea typeface="굴림" charset="-127"/>
                <a:cs typeface="굴림" charset="-127"/>
              </a:rPr>
              <a:t>VPN   </a:t>
            </a:r>
            <a:r>
              <a:rPr lang="en-US" altLang="ko-KR" sz="1463" dirty="0">
                <a:solidFill>
                  <a:srgbClr val="ED7D31"/>
                </a:solidFill>
                <a:latin typeface="Calibri" panose="020F0502020204030204"/>
                <a:ea typeface="굴림" charset="-127"/>
                <a:cs typeface="굴림" charset="-127"/>
              </a:rPr>
              <a:t>	      </a:t>
            </a:r>
            <a:r>
              <a:rPr lang="en-US" altLang="ko-KR" sz="1463" dirty="0">
                <a:solidFill>
                  <a:srgbClr val="56127A"/>
                </a:solidFill>
                <a:latin typeface="Verdana" charset="0"/>
                <a:ea typeface="굴림" charset="-127"/>
                <a:cs typeface="굴림" charset="-127"/>
              </a:rPr>
              <a:t>offset</a:t>
            </a:r>
          </a:p>
        </p:txBody>
      </p:sp>
      <p:sp>
        <p:nvSpPr>
          <p:cNvPr id="1628175" name="Rectangle 15"/>
          <p:cNvSpPr>
            <a:spLocks noChangeArrowheads="1"/>
          </p:cNvSpPr>
          <p:nvPr/>
        </p:nvSpPr>
        <p:spPr bwMode="auto">
          <a:xfrm>
            <a:off x="1454089" y="4575066"/>
            <a:ext cx="2407112" cy="29806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dirty="0">
                <a:solidFill>
                  <a:srgbClr val="56127A"/>
                </a:solidFill>
                <a:latin typeface="Verdana" charset="0"/>
                <a:ea typeface="굴림" charset="-127"/>
                <a:cs typeface="굴림" charset="-127"/>
              </a:rPr>
              <a:t>V D       tag            PPN</a:t>
            </a:r>
          </a:p>
        </p:txBody>
      </p:sp>
      <p:sp>
        <p:nvSpPr>
          <p:cNvPr id="1628176" name="Rectangle 16"/>
          <p:cNvSpPr>
            <a:spLocks noChangeArrowheads="1"/>
          </p:cNvSpPr>
          <p:nvPr/>
        </p:nvSpPr>
        <p:spPr bwMode="auto">
          <a:xfrm>
            <a:off x="3185422" y="5659822"/>
            <a:ext cx="1877671" cy="323006"/>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625">
                <a:solidFill>
                  <a:srgbClr val="56127A"/>
                </a:solidFill>
                <a:latin typeface="Verdana" charset="0"/>
                <a:ea typeface="굴림" charset="-127"/>
                <a:cs typeface="굴림" charset="-127"/>
              </a:rPr>
              <a:t>physical address</a:t>
            </a:r>
          </a:p>
        </p:txBody>
      </p:sp>
      <p:sp>
        <p:nvSpPr>
          <p:cNvPr id="1628177" name="Rectangle 17"/>
          <p:cNvSpPr>
            <a:spLocks noChangeArrowheads="1"/>
          </p:cNvSpPr>
          <p:nvPr/>
        </p:nvSpPr>
        <p:spPr bwMode="auto">
          <a:xfrm>
            <a:off x="5182792" y="5750112"/>
            <a:ext cx="1857375" cy="227013"/>
          </a:xfrm>
          <a:prstGeom prst="rect">
            <a:avLst/>
          </a:prstGeom>
          <a:solidFill>
            <a:srgbClr val="FFCC66"/>
          </a:solidFill>
          <a:ln w="25400">
            <a:solidFill>
              <a:schemeClr val="tx1"/>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78" name="Line 18"/>
          <p:cNvSpPr>
            <a:spLocks noChangeShapeType="1"/>
          </p:cNvSpPr>
          <p:nvPr/>
        </p:nvSpPr>
        <p:spPr bwMode="auto">
          <a:xfrm>
            <a:off x="6382941" y="5760430"/>
            <a:ext cx="0" cy="216694"/>
          </a:xfrm>
          <a:prstGeom prst="line">
            <a:avLst/>
          </a:prstGeom>
          <a:noFill/>
          <a:ln w="25400">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79" name="Rectangle 19"/>
          <p:cNvSpPr>
            <a:spLocks noChangeArrowheads="1"/>
          </p:cNvSpPr>
          <p:nvPr/>
        </p:nvSpPr>
        <p:spPr bwMode="auto">
          <a:xfrm>
            <a:off x="5448302" y="5721736"/>
            <a:ext cx="1560525" cy="29806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dirty="0">
                <a:solidFill>
                  <a:srgbClr val="56127A"/>
                </a:solidFill>
                <a:latin typeface="Verdana" charset="0"/>
                <a:ea typeface="굴림" charset="-127"/>
                <a:cs typeface="굴림" charset="-127"/>
              </a:rPr>
              <a:t>PPN	    offset</a:t>
            </a:r>
          </a:p>
        </p:txBody>
      </p:sp>
      <p:sp>
        <p:nvSpPr>
          <p:cNvPr id="1628180" name="Rectangle 20"/>
          <p:cNvSpPr>
            <a:spLocks noChangeArrowheads="1"/>
          </p:cNvSpPr>
          <p:nvPr/>
        </p:nvSpPr>
        <p:spPr bwMode="auto">
          <a:xfrm>
            <a:off x="3107393" y="3970511"/>
            <a:ext cx="1546300" cy="29806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i="1" dirty="0">
                <a:solidFill>
                  <a:srgbClr val="56127A"/>
                </a:solidFill>
                <a:latin typeface="Verdana" charset="0"/>
                <a:ea typeface="굴림" charset="-127"/>
                <a:cs typeface="굴림" charset="-127"/>
              </a:rPr>
              <a:t>virtual address</a:t>
            </a:r>
          </a:p>
        </p:txBody>
      </p:sp>
      <p:sp>
        <p:nvSpPr>
          <p:cNvPr id="1628181" name="Line 21"/>
          <p:cNvSpPr>
            <a:spLocks noChangeShapeType="1"/>
          </p:cNvSpPr>
          <p:nvPr/>
        </p:nvSpPr>
        <p:spPr bwMode="auto">
          <a:xfrm>
            <a:off x="6888956" y="4259054"/>
            <a:ext cx="0" cy="146268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82" name="Freeform 22"/>
          <p:cNvSpPr>
            <a:spLocks/>
          </p:cNvSpPr>
          <p:nvPr/>
        </p:nvSpPr>
        <p:spPr bwMode="auto">
          <a:xfrm>
            <a:off x="3543301" y="5350260"/>
            <a:ext cx="2234803" cy="367606"/>
          </a:xfrm>
          <a:custGeom>
            <a:avLst/>
            <a:gdLst/>
            <a:ahLst/>
            <a:cxnLst>
              <a:cxn ang="0">
                <a:pos x="0" y="0"/>
              </a:cxn>
              <a:cxn ang="0">
                <a:pos x="0" y="71"/>
              </a:cxn>
              <a:cxn ang="0">
                <a:pos x="1876" y="71"/>
              </a:cxn>
              <a:cxn ang="0">
                <a:pos x="1876" y="284"/>
              </a:cxn>
            </a:cxnLst>
            <a:rect l="0" t="0" r="r" b="b"/>
            <a:pathLst>
              <a:path w="1877" h="285">
                <a:moveTo>
                  <a:pt x="0" y="0"/>
                </a:moveTo>
                <a:lnTo>
                  <a:pt x="0" y="71"/>
                </a:lnTo>
                <a:lnTo>
                  <a:pt x="1876" y="71"/>
                </a:lnTo>
                <a:lnTo>
                  <a:pt x="1876" y="284"/>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84" name="Line 24"/>
          <p:cNvSpPr>
            <a:spLocks noChangeShapeType="1"/>
          </p:cNvSpPr>
          <p:nvPr/>
        </p:nvSpPr>
        <p:spPr bwMode="auto">
          <a:xfrm flipH="1">
            <a:off x="2628900" y="5350261"/>
            <a:ext cx="0" cy="245070"/>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85" name="Rectangle 25"/>
          <p:cNvSpPr>
            <a:spLocks noChangeArrowheads="1"/>
          </p:cNvSpPr>
          <p:nvPr/>
        </p:nvSpPr>
        <p:spPr bwMode="auto">
          <a:xfrm>
            <a:off x="2376833" y="5597910"/>
            <a:ext cx="610146" cy="373020"/>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950">
                <a:solidFill>
                  <a:srgbClr val="56127A"/>
                </a:solidFill>
                <a:latin typeface="Verdana" charset="0"/>
                <a:ea typeface="굴림" charset="-127"/>
                <a:cs typeface="굴림" charset="-127"/>
              </a:rPr>
              <a:t>hit?</a:t>
            </a:r>
          </a:p>
        </p:txBody>
      </p:sp>
      <p:sp>
        <p:nvSpPr>
          <p:cNvPr id="1628186" name="Line 26"/>
          <p:cNvSpPr>
            <a:spLocks noChangeShapeType="1"/>
          </p:cNvSpPr>
          <p:nvPr/>
        </p:nvSpPr>
        <p:spPr bwMode="auto">
          <a:xfrm>
            <a:off x="1575199" y="5088422"/>
            <a:ext cx="2397918" cy="0"/>
          </a:xfrm>
          <a:prstGeom prst="line">
            <a:avLst/>
          </a:prstGeom>
          <a:noFill/>
          <a:ln w="25400">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87" name="Freeform 27"/>
          <p:cNvSpPr>
            <a:spLocks/>
          </p:cNvSpPr>
          <p:nvPr/>
        </p:nvSpPr>
        <p:spPr bwMode="auto">
          <a:xfrm>
            <a:off x="2659857" y="4251314"/>
            <a:ext cx="3086100" cy="355997"/>
          </a:xfrm>
          <a:custGeom>
            <a:avLst/>
            <a:gdLst/>
            <a:ahLst/>
            <a:cxnLst>
              <a:cxn ang="0">
                <a:pos x="2592" y="0"/>
              </a:cxn>
              <a:cxn ang="0">
                <a:pos x="2592" y="96"/>
              </a:cxn>
              <a:cxn ang="0">
                <a:pos x="0" y="96"/>
              </a:cxn>
              <a:cxn ang="0">
                <a:pos x="0" y="288"/>
              </a:cxn>
            </a:cxnLst>
            <a:rect l="0" t="0" r="r" b="b"/>
            <a:pathLst>
              <a:path w="2592" h="288">
                <a:moveTo>
                  <a:pt x="2592" y="0"/>
                </a:moveTo>
                <a:lnTo>
                  <a:pt x="2592" y="96"/>
                </a:lnTo>
                <a:lnTo>
                  <a:pt x="0" y="96"/>
                </a:lnTo>
                <a:lnTo>
                  <a:pt x="0" y="288"/>
                </a:lnTo>
              </a:path>
            </a:pathLst>
          </a:custGeom>
          <a:noFill/>
          <a:ln w="25400" cap="flat" cmpd="sng">
            <a:solidFill>
              <a:schemeClr val="tx1"/>
            </a:solidFill>
            <a:prstDash val="solid"/>
            <a:round/>
            <a:headEnd type="none" w="med" len="me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28188" name="Text Box 28"/>
          <p:cNvSpPr txBox="1">
            <a:spLocks noChangeArrowheads="1"/>
          </p:cNvSpPr>
          <p:nvPr/>
        </p:nvSpPr>
        <p:spPr bwMode="auto">
          <a:xfrm>
            <a:off x="3918372" y="4418417"/>
            <a:ext cx="2940228" cy="317459"/>
          </a:xfrm>
          <a:prstGeom prst="rect">
            <a:avLst/>
          </a:prstGeom>
          <a:noFill/>
          <a:ln w="25400">
            <a:noFill/>
            <a:miter lim="800000"/>
            <a:headEnd/>
            <a:tailEnd/>
          </a:ln>
          <a:effectLst/>
        </p:spPr>
        <p:txBody>
          <a:bodyPr wrap="none">
            <a:prstTxWarp prst="textNoShape">
              <a:avLst/>
            </a:prstTxWarp>
            <a:spAutoFit/>
          </a:bodyPr>
          <a:lstStyle/>
          <a:p>
            <a:pPr defTabSz="742968" fontAlgn="auto">
              <a:spcAft>
                <a:spcPts val="0"/>
              </a:spcAft>
            </a:pPr>
            <a:r>
              <a:rPr lang="en-US" altLang="ko-KR" sz="1463">
                <a:solidFill>
                  <a:srgbClr val="56127A"/>
                </a:solidFill>
                <a:latin typeface="Verdana" charset="0"/>
                <a:ea typeface="굴림" charset="-127"/>
                <a:cs typeface="굴림" charset="-127"/>
              </a:rPr>
              <a:t>(VPN = virtual page number)</a:t>
            </a:r>
            <a:endParaRPr lang="en-US" altLang="ko-KR" sz="1625">
              <a:solidFill>
                <a:srgbClr val="56127A"/>
              </a:solidFill>
              <a:latin typeface="Verdana" charset="0"/>
              <a:ea typeface="굴림" charset="-127"/>
              <a:cs typeface="굴림" charset="-127"/>
            </a:endParaRPr>
          </a:p>
        </p:txBody>
      </p:sp>
      <p:sp>
        <p:nvSpPr>
          <p:cNvPr id="1628189" name="Text Box 29"/>
          <p:cNvSpPr txBox="1">
            <a:spLocks noChangeArrowheads="1"/>
          </p:cNvSpPr>
          <p:nvPr/>
        </p:nvSpPr>
        <p:spPr bwMode="auto">
          <a:xfrm>
            <a:off x="3908816" y="5133186"/>
            <a:ext cx="3082640" cy="317459"/>
          </a:xfrm>
          <a:prstGeom prst="rect">
            <a:avLst/>
          </a:prstGeom>
          <a:noFill/>
          <a:ln w="25400">
            <a:noFill/>
            <a:miter lim="800000"/>
            <a:headEnd/>
            <a:tailEnd/>
          </a:ln>
          <a:effectLst/>
        </p:spPr>
        <p:txBody>
          <a:bodyPr wrap="none">
            <a:prstTxWarp prst="textNoShape">
              <a:avLst/>
            </a:prstTxWarp>
            <a:spAutoFit/>
          </a:bodyPr>
          <a:lstStyle/>
          <a:p>
            <a:pPr defTabSz="742968" fontAlgn="auto">
              <a:spcAft>
                <a:spcPts val="0"/>
              </a:spcAft>
            </a:pPr>
            <a:r>
              <a:rPr lang="en-US" altLang="ko-KR" sz="1463">
                <a:solidFill>
                  <a:srgbClr val="56127A"/>
                </a:solidFill>
                <a:latin typeface="Verdana" charset="0"/>
                <a:ea typeface="굴림" charset="-127"/>
                <a:cs typeface="굴림" charset="-127"/>
              </a:rPr>
              <a:t>(PPN = physical page number)</a:t>
            </a:r>
            <a:endParaRPr lang="en-US" altLang="ko-KR" sz="1625">
              <a:solidFill>
                <a:srgbClr val="56127A"/>
              </a:solidFill>
              <a:latin typeface="Verdana" charset="0"/>
              <a:ea typeface="굴림" charset="-127"/>
              <a:cs typeface="굴림" charset="-127"/>
            </a:endParaRPr>
          </a:p>
        </p:txBody>
      </p:sp>
    </p:spTree>
    <p:extLst>
      <p:ext uri="{BB962C8B-B14F-4D97-AF65-F5344CB8AC3E}">
        <p14:creationId xmlns:p14="http://schemas.microsoft.com/office/powerpoint/2010/main" val="3922530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TLBs Located?</a:t>
            </a:r>
          </a:p>
        </p:txBody>
      </p:sp>
      <p:sp>
        <p:nvSpPr>
          <p:cNvPr id="3" name="Content Placeholder 2"/>
          <p:cNvSpPr>
            <a:spLocks noGrp="1"/>
          </p:cNvSpPr>
          <p:nvPr>
            <p:ph idx="1"/>
          </p:nvPr>
        </p:nvSpPr>
        <p:spPr>
          <a:xfrm>
            <a:off x="381000" y="1346932"/>
            <a:ext cx="8239124" cy="2453544"/>
          </a:xfrm>
        </p:spPr>
        <p:txBody>
          <a:bodyPr/>
          <a:lstStyle/>
          <a:p>
            <a:r>
              <a:rPr lang="en-US" sz="2800" b="1" dirty="0"/>
              <a:t>Which should we check first: Cache or TLB?</a:t>
            </a:r>
          </a:p>
          <a:p>
            <a:pPr lvl="1"/>
            <a:r>
              <a:rPr lang="en-US" sz="2400" b="1" dirty="0">
                <a:solidFill>
                  <a:srgbClr val="0332B7"/>
                </a:solidFill>
              </a:rPr>
              <a:t>Can cache hold requested data if corresponding page is not in physical memory?</a:t>
            </a:r>
          </a:p>
          <a:p>
            <a:pPr lvl="1"/>
            <a:r>
              <a:rPr lang="en-US" sz="2400" b="1" dirty="0">
                <a:solidFill>
                  <a:srgbClr val="0332B7"/>
                </a:solidFill>
              </a:rPr>
              <a:t>With TLB first, does cache receive VA or PA?</a:t>
            </a:r>
          </a:p>
        </p:txBody>
      </p:sp>
      <p:sp>
        <p:nvSpPr>
          <p:cNvPr id="7" name="TextBox 6"/>
          <p:cNvSpPr txBox="1"/>
          <p:nvPr/>
        </p:nvSpPr>
        <p:spPr>
          <a:xfrm>
            <a:off x="5989689" y="2141438"/>
            <a:ext cx="666750" cy="442429"/>
          </a:xfrm>
          <a:prstGeom prst="rect">
            <a:avLst/>
          </a:prstGeom>
          <a:noFill/>
        </p:spPr>
        <p:txBody>
          <a:bodyPr wrap="square" rtlCol="0">
            <a:spAutoFit/>
          </a:bodyPr>
          <a:lstStyle/>
          <a:p>
            <a:r>
              <a:rPr lang="en-US" sz="2275" b="1" dirty="0">
                <a:solidFill>
                  <a:srgbClr val="FF0000"/>
                </a:solidFill>
                <a:latin typeface="Helvetica" pitchFamily="2" charset="0"/>
              </a:rPr>
              <a:t>No</a:t>
            </a:r>
          </a:p>
        </p:txBody>
      </p:sp>
      <p:sp>
        <p:nvSpPr>
          <p:cNvPr id="8" name="TextBox 7"/>
          <p:cNvSpPr txBox="1"/>
          <p:nvPr/>
        </p:nvSpPr>
        <p:spPr>
          <a:xfrm>
            <a:off x="7681949" y="2584318"/>
            <a:ext cx="594142" cy="442429"/>
          </a:xfrm>
          <a:prstGeom prst="rect">
            <a:avLst/>
          </a:prstGeom>
          <a:noFill/>
        </p:spPr>
        <p:txBody>
          <a:bodyPr wrap="square" rtlCol="0">
            <a:spAutoFit/>
          </a:bodyPr>
          <a:lstStyle/>
          <a:p>
            <a:r>
              <a:rPr lang="en-US" sz="2275" b="1" dirty="0">
                <a:solidFill>
                  <a:srgbClr val="FF0000"/>
                </a:solidFill>
                <a:latin typeface="Helvetica" pitchFamily="2" charset="0"/>
              </a:rPr>
              <a:t>PA</a:t>
            </a:r>
          </a:p>
        </p:txBody>
      </p:sp>
      <p:grpSp>
        <p:nvGrpSpPr>
          <p:cNvPr id="42" name="Group 41"/>
          <p:cNvGrpSpPr/>
          <p:nvPr/>
        </p:nvGrpSpPr>
        <p:grpSpPr>
          <a:xfrm>
            <a:off x="1336431" y="3378372"/>
            <a:ext cx="6189785" cy="2641429"/>
            <a:chOff x="1097280" y="3657600"/>
            <a:chExt cx="6675120" cy="2651760"/>
          </a:xfrm>
        </p:grpSpPr>
        <p:sp>
          <p:nvSpPr>
            <p:cNvPr id="12" name="Rectangle 6"/>
            <p:cNvSpPr>
              <a:spLocks noChangeArrowheads="1"/>
            </p:cNvSpPr>
            <p:nvPr/>
          </p:nvSpPr>
          <p:spPr bwMode="auto">
            <a:xfrm>
              <a:off x="4572000" y="3840480"/>
              <a:ext cx="1097280" cy="914400"/>
            </a:xfrm>
            <a:prstGeom prst="rect">
              <a:avLst/>
            </a:prstGeom>
            <a:noFill/>
            <a:ln w="25400">
              <a:solidFill>
                <a:schemeClr val="tx2"/>
              </a:solidFill>
              <a:miter lim="800000"/>
              <a:headEnd/>
              <a:tailEnd/>
            </a:ln>
            <a:effectLst/>
          </p:spPr>
          <p:txBody>
            <a:bodyPr wrap="none" lIns="73522" tIns="36116" rIns="73522" bIns="36116" anchor="ctr">
              <a:prstTxWarp prst="textNoShape">
                <a:avLst/>
              </a:prstTxWarp>
            </a:bodyPr>
            <a:lstStyle/>
            <a:p>
              <a:pPr algn="ctr"/>
              <a:r>
                <a:rPr lang="en-US" sz="2275" b="1" dirty="0">
                  <a:solidFill>
                    <a:schemeClr val="tx2"/>
                  </a:solidFill>
                  <a:latin typeface="+mj-lt"/>
                </a:rPr>
                <a:t>Cache</a:t>
              </a:r>
            </a:p>
          </p:txBody>
        </p:sp>
        <p:sp>
          <p:nvSpPr>
            <p:cNvPr id="14" name="Rectangle 8"/>
            <p:cNvSpPr>
              <a:spLocks noChangeArrowheads="1"/>
            </p:cNvSpPr>
            <p:nvPr/>
          </p:nvSpPr>
          <p:spPr bwMode="auto">
            <a:xfrm>
              <a:off x="2194560" y="4077014"/>
              <a:ext cx="640080" cy="367986"/>
            </a:xfrm>
            <a:prstGeom prst="rect">
              <a:avLst/>
            </a:prstGeom>
            <a:noFill/>
            <a:ln w="12700">
              <a:noFill/>
              <a:miter lim="800000"/>
              <a:headEnd/>
              <a:tailEnd/>
            </a:ln>
            <a:effectLst/>
          </p:spPr>
          <p:txBody>
            <a:bodyPr wrap="none" lIns="51594" tIns="20638" rIns="51594" bIns="20638">
              <a:prstTxWarp prst="textNoShape">
                <a:avLst/>
              </a:prstTxWarp>
              <a:normAutofit/>
            </a:bodyPr>
            <a:lstStyle/>
            <a:p>
              <a:pPr algn="ctr">
                <a:lnSpc>
                  <a:spcPct val="85000"/>
                </a:lnSpc>
              </a:pPr>
              <a:r>
                <a:rPr lang="en-US" sz="1950" dirty="0">
                  <a:solidFill>
                    <a:srgbClr val="FFC000"/>
                  </a:solidFill>
                  <a:latin typeface="+mj-lt"/>
                </a:rPr>
                <a:t>VA</a:t>
              </a:r>
            </a:p>
          </p:txBody>
        </p:sp>
        <p:sp>
          <p:nvSpPr>
            <p:cNvPr id="15" name="Rectangle 9"/>
            <p:cNvSpPr>
              <a:spLocks noChangeArrowheads="1"/>
            </p:cNvSpPr>
            <p:nvPr/>
          </p:nvSpPr>
          <p:spPr bwMode="auto">
            <a:xfrm>
              <a:off x="3931920" y="4077014"/>
              <a:ext cx="640080" cy="367986"/>
            </a:xfrm>
            <a:prstGeom prst="rect">
              <a:avLst/>
            </a:prstGeom>
            <a:noFill/>
            <a:ln w="12700">
              <a:noFill/>
              <a:miter lim="800000"/>
              <a:headEnd/>
              <a:tailEnd/>
            </a:ln>
            <a:effectLst/>
          </p:spPr>
          <p:txBody>
            <a:bodyPr wrap="none" lIns="51594" tIns="20638" rIns="51594" bIns="20638">
              <a:prstTxWarp prst="textNoShape">
                <a:avLst/>
              </a:prstTxWarp>
              <a:normAutofit/>
            </a:bodyPr>
            <a:lstStyle/>
            <a:p>
              <a:pPr algn="ctr">
                <a:lnSpc>
                  <a:spcPct val="85000"/>
                </a:lnSpc>
              </a:pPr>
              <a:r>
                <a:rPr lang="en-US" sz="1950" dirty="0">
                  <a:solidFill>
                    <a:srgbClr val="7030A0"/>
                  </a:solidFill>
                  <a:latin typeface="+mj-lt"/>
                </a:rPr>
                <a:t>PA</a:t>
              </a:r>
            </a:p>
          </p:txBody>
        </p:sp>
        <p:sp>
          <p:nvSpPr>
            <p:cNvPr id="16" name="Rectangle 10"/>
            <p:cNvSpPr>
              <a:spLocks noChangeArrowheads="1"/>
            </p:cNvSpPr>
            <p:nvPr/>
          </p:nvSpPr>
          <p:spPr bwMode="auto">
            <a:xfrm>
              <a:off x="5669280" y="3657600"/>
              <a:ext cx="640080" cy="457200"/>
            </a:xfrm>
            <a:prstGeom prst="rect">
              <a:avLst/>
            </a:prstGeom>
            <a:noFill/>
            <a:ln w="12700">
              <a:noFill/>
              <a:miter lim="800000"/>
              <a:headEnd/>
              <a:tailEnd/>
            </a:ln>
            <a:effectLst/>
          </p:spPr>
          <p:txBody>
            <a:bodyPr wrap="none" lIns="51594" tIns="20638" rIns="51594" bIns="20638">
              <a:prstTxWarp prst="textNoShape">
                <a:avLst/>
              </a:prstTxWarp>
              <a:normAutofit/>
            </a:bodyPr>
            <a:lstStyle/>
            <a:p>
              <a:pPr algn="ctr">
                <a:lnSpc>
                  <a:spcPct val="85000"/>
                </a:lnSpc>
              </a:pPr>
              <a:r>
                <a:rPr lang="en-US" sz="1800" b="1" dirty="0">
                  <a:solidFill>
                    <a:srgbClr val="0070C0"/>
                  </a:solidFill>
                  <a:latin typeface="+mj-lt"/>
                </a:rPr>
                <a:t>miss</a:t>
              </a:r>
            </a:p>
          </p:txBody>
        </p:sp>
        <p:sp>
          <p:nvSpPr>
            <p:cNvPr id="17" name="Rectangle 11"/>
            <p:cNvSpPr>
              <a:spLocks noChangeArrowheads="1"/>
            </p:cNvSpPr>
            <p:nvPr/>
          </p:nvSpPr>
          <p:spPr bwMode="auto">
            <a:xfrm>
              <a:off x="4337496" y="4790441"/>
              <a:ext cx="416615" cy="278212"/>
            </a:xfrm>
            <a:prstGeom prst="rect">
              <a:avLst/>
            </a:prstGeom>
            <a:noFill/>
            <a:ln w="12700">
              <a:noFill/>
              <a:miter lim="800000"/>
              <a:headEnd/>
              <a:tailEnd/>
            </a:ln>
            <a:effectLst/>
          </p:spPr>
          <p:txBody>
            <a:bodyPr wrap="none" lIns="51594" tIns="20638" rIns="51594" bIns="20638">
              <a:prstTxWarp prst="textNoShape">
                <a:avLst/>
              </a:prstTxWarp>
              <a:spAutoFit/>
            </a:bodyPr>
            <a:lstStyle/>
            <a:p>
              <a:pPr>
                <a:lnSpc>
                  <a:spcPct val="85000"/>
                </a:lnSpc>
              </a:pPr>
              <a:r>
                <a:rPr lang="en-US" sz="1800" b="1" dirty="0">
                  <a:solidFill>
                    <a:srgbClr val="0070C0"/>
                  </a:solidFill>
                  <a:latin typeface="+mj-lt"/>
                </a:rPr>
                <a:t>hit</a:t>
              </a:r>
            </a:p>
          </p:txBody>
        </p:sp>
        <p:sp>
          <p:nvSpPr>
            <p:cNvPr id="18" name="Rectangle 12"/>
            <p:cNvSpPr>
              <a:spLocks noChangeArrowheads="1"/>
            </p:cNvSpPr>
            <p:nvPr/>
          </p:nvSpPr>
          <p:spPr bwMode="auto">
            <a:xfrm>
              <a:off x="5669280" y="4572000"/>
              <a:ext cx="640080" cy="367986"/>
            </a:xfrm>
            <a:prstGeom prst="rect">
              <a:avLst/>
            </a:prstGeom>
            <a:noFill/>
            <a:ln w="12700">
              <a:noFill/>
              <a:miter lim="800000"/>
              <a:headEnd/>
              <a:tailEnd/>
            </a:ln>
            <a:effectLst/>
          </p:spPr>
          <p:txBody>
            <a:bodyPr wrap="none" lIns="51594" tIns="20638" rIns="51594" bIns="20638">
              <a:prstTxWarp prst="textNoShape">
                <a:avLst/>
              </a:prstTxWarp>
              <a:normAutofit/>
            </a:bodyPr>
            <a:lstStyle/>
            <a:p>
              <a:pPr algn="ctr">
                <a:lnSpc>
                  <a:spcPct val="85000"/>
                </a:lnSpc>
              </a:pPr>
              <a:r>
                <a:rPr lang="en-US" sz="1950" dirty="0">
                  <a:solidFill>
                    <a:srgbClr val="FF0000"/>
                  </a:solidFill>
                  <a:latin typeface="+mj-lt"/>
                </a:rPr>
                <a:t>data</a:t>
              </a:r>
            </a:p>
          </p:txBody>
        </p:sp>
        <p:sp>
          <p:nvSpPr>
            <p:cNvPr id="20" name="Rectangle 14"/>
            <p:cNvSpPr>
              <a:spLocks noChangeArrowheads="1"/>
            </p:cNvSpPr>
            <p:nvPr/>
          </p:nvSpPr>
          <p:spPr bwMode="auto">
            <a:xfrm>
              <a:off x="3931920" y="3657600"/>
              <a:ext cx="640080" cy="457200"/>
            </a:xfrm>
            <a:prstGeom prst="rect">
              <a:avLst/>
            </a:prstGeom>
            <a:noFill/>
            <a:ln w="12700">
              <a:noFill/>
              <a:miter lim="800000"/>
              <a:headEnd/>
              <a:tailEnd/>
            </a:ln>
            <a:effectLst/>
          </p:spPr>
          <p:txBody>
            <a:bodyPr wrap="none" lIns="51594" tIns="20638" rIns="51594" bIns="20638">
              <a:prstTxWarp prst="textNoShape">
                <a:avLst/>
              </a:prstTxWarp>
              <a:normAutofit/>
            </a:bodyPr>
            <a:lstStyle/>
            <a:p>
              <a:pPr algn="ctr">
                <a:lnSpc>
                  <a:spcPct val="85000"/>
                </a:lnSpc>
              </a:pPr>
              <a:r>
                <a:rPr lang="en-US" sz="1800" b="1" dirty="0">
                  <a:solidFill>
                    <a:srgbClr val="0070C0"/>
                  </a:solidFill>
                  <a:latin typeface="+mj-lt"/>
                </a:rPr>
                <a:t>hit</a:t>
              </a:r>
            </a:p>
          </p:txBody>
        </p:sp>
        <p:sp>
          <p:nvSpPr>
            <p:cNvPr id="21" name="Line 15"/>
            <p:cNvSpPr>
              <a:spLocks noChangeShapeType="1"/>
            </p:cNvSpPr>
            <p:nvPr/>
          </p:nvSpPr>
          <p:spPr bwMode="auto">
            <a:xfrm>
              <a:off x="2926080" y="4754880"/>
              <a:ext cx="0" cy="457200"/>
            </a:xfrm>
            <a:prstGeom prst="line">
              <a:avLst/>
            </a:prstGeom>
            <a:noFill/>
            <a:ln w="28575">
              <a:solidFill>
                <a:srgbClr val="FF0000"/>
              </a:solidFill>
              <a:round/>
              <a:headEnd/>
              <a:tailEnd type="triangle" w="med" len="med"/>
            </a:ln>
            <a:effectLst/>
          </p:spPr>
          <p:txBody>
            <a:bodyPr wrap="none" anchor="ctr">
              <a:prstTxWarp prst="textNoShape">
                <a:avLst/>
              </a:prstTxWarp>
            </a:bodyPr>
            <a:lstStyle/>
            <a:p>
              <a:endParaRPr lang="en-US" sz="4095">
                <a:latin typeface="+mj-lt"/>
              </a:endParaRPr>
            </a:p>
          </p:txBody>
        </p:sp>
        <p:sp>
          <p:nvSpPr>
            <p:cNvPr id="22" name="Rectangle 16"/>
            <p:cNvSpPr>
              <a:spLocks noChangeArrowheads="1"/>
            </p:cNvSpPr>
            <p:nvPr/>
          </p:nvSpPr>
          <p:spPr bwMode="auto">
            <a:xfrm>
              <a:off x="2834640" y="4771390"/>
              <a:ext cx="1097280" cy="420756"/>
            </a:xfrm>
            <a:prstGeom prst="rect">
              <a:avLst/>
            </a:prstGeom>
            <a:noFill/>
            <a:ln w="12700">
              <a:noFill/>
              <a:miter lim="800000"/>
              <a:headEnd/>
              <a:tailEnd/>
            </a:ln>
            <a:effectLst/>
          </p:spPr>
          <p:txBody>
            <a:bodyPr wrap="none" lIns="51594" tIns="20638" rIns="51594" bIns="20638">
              <a:prstTxWarp prst="textNoShape">
                <a:avLst/>
              </a:prstTxWarp>
              <a:normAutofit/>
            </a:bodyPr>
            <a:lstStyle/>
            <a:p>
              <a:pPr algn="ctr">
                <a:lnSpc>
                  <a:spcPct val="85000"/>
                </a:lnSpc>
              </a:pPr>
              <a:r>
                <a:rPr lang="en-US" sz="1800" b="1" dirty="0">
                  <a:solidFill>
                    <a:srgbClr val="0070C0"/>
                  </a:solidFill>
                  <a:latin typeface="+mj-lt"/>
                </a:rPr>
                <a:t>miss</a:t>
              </a:r>
            </a:p>
          </p:txBody>
        </p:sp>
        <p:sp>
          <p:nvSpPr>
            <p:cNvPr id="23" name="Rectangle 18"/>
            <p:cNvSpPr>
              <a:spLocks noChangeArrowheads="1"/>
            </p:cNvSpPr>
            <p:nvPr/>
          </p:nvSpPr>
          <p:spPr bwMode="auto">
            <a:xfrm>
              <a:off x="1097280" y="3840480"/>
              <a:ext cx="1097280" cy="1097280"/>
            </a:xfrm>
            <a:prstGeom prst="rect">
              <a:avLst/>
            </a:prstGeom>
            <a:noFill/>
            <a:ln w="28575">
              <a:solidFill>
                <a:schemeClr val="tx2"/>
              </a:solidFill>
              <a:miter lim="800000"/>
              <a:headEnd/>
              <a:tailEnd/>
            </a:ln>
            <a:effectLst/>
          </p:spPr>
          <p:txBody>
            <a:bodyPr wrap="none" anchor="ctr">
              <a:prstTxWarp prst="textNoShape">
                <a:avLst/>
              </a:prstTxWarp>
            </a:bodyPr>
            <a:lstStyle/>
            <a:p>
              <a:pPr algn="ctr"/>
              <a:r>
                <a:rPr lang="en-US" sz="2275" b="1" dirty="0">
                  <a:solidFill>
                    <a:schemeClr val="tx1"/>
                  </a:solidFill>
                  <a:latin typeface="+mj-lt"/>
                </a:rPr>
                <a:t>CPU</a:t>
              </a:r>
            </a:p>
          </p:txBody>
        </p:sp>
        <p:sp>
          <p:nvSpPr>
            <p:cNvPr id="24" name="Rectangle 19"/>
            <p:cNvSpPr>
              <a:spLocks noChangeArrowheads="1"/>
            </p:cNvSpPr>
            <p:nvPr/>
          </p:nvSpPr>
          <p:spPr bwMode="auto">
            <a:xfrm>
              <a:off x="6309360" y="3840480"/>
              <a:ext cx="1463040" cy="1097280"/>
            </a:xfrm>
            <a:prstGeom prst="rect">
              <a:avLst/>
            </a:prstGeom>
            <a:noFill/>
            <a:ln w="28575">
              <a:solidFill>
                <a:schemeClr val="tx2"/>
              </a:solidFill>
              <a:miter lim="800000"/>
              <a:headEnd/>
              <a:tailEnd/>
            </a:ln>
            <a:effectLst/>
          </p:spPr>
          <p:txBody>
            <a:bodyPr wrap="square" anchor="ctr">
              <a:prstTxWarp prst="textNoShape">
                <a:avLst/>
              </a:prstTxWarp>
              <a:normAutofit/>
            </a:bodyPr>
            <a:lstStyle/>
            <a:p>
              <a:pPr algn="ctr"/>
              <a:r>
                <a:rPr lang="en-US" sz="2275" b="1" dirty="0">
                  <a:solidFill>
                    <a:schemeClr val="tx1"/>
                  </a:solidFill>
                  <a:latin typeface="+mj-lt"/>
                </a:rPr>
                <a:t>Main Memory</a:t>
              </a:r>
            </a:p>
          </p:txBody>
        </p:sp>
        <p:sp>
          <p:nvSpPr>
            <p:cNvPr id="25" name="Rectangle 20"/>
            <p:cNvSpPr>
              <a:spLocks noChangeArrowheads="1"/>
            </p:cNvSpPr>
            <p:nvPr/>
          </p:nvSpPr>
          <p:spPr bwMode="auto">
            <a:xfrm>
              <a:off x="2834640" y="3840480"/>
              <a:ext cx="1097280" cy="914400"/>
            </a:xfrm>
            <a:prstGeom prst="rect">
              <a:avLst/>
            </a:prstGeom>
            <a:noFill/>
            <a:ln w="28575">
              <a:solidFill>
                <a:srgbClr val="FF0000"/>
              </a:solidFill>
              <a:miter lim="800000"/>
              <a:headEnd/>
              <a:tailEnd/>
            </a:ln>
            <a:effectLst/>
          </p:spPr>
          <p:txBody>
            <a:bodyPr wrap="none" anchor="ctr">
              <a:prstTxWarp prst="textNoShape">
                <a:avLst/>
              </a:prstTxWarp>
            </a:bodyPr>
            <a:lstStyle/>
            <a:p>
              <a:pPr algn="ctr"/>
              <a:r>
                <a:rPr lang="en-US" sz="2275" b="1" dirty="0">
                  <a:solidFill>
                    <a:srgbClr val="FF0000"/>
                  </a:solidFill>
                  <a:latin typeface="+mj-lt"/>
                </a:rPr>
                <a:t>TLB</a:t>
              </a:r>
            </a:p>
          </p:txBody>
        </p:sp>
        <p:sp>
          <p:nvSpPr>
            <p:cNvPr id="26" name="Rectangle 21"/>
            <p:cNvSpPr>
              <a:spLocks noChangeArrowheads="1"/>
            </p:cNvSpPr>
            <p:nvPr/>
          </p:nvSpPr>
          <p:spPr bwMode="auto">
            <a:xfrm>
              <a:off x="2839720" y="5207000"/>
              <a:ext cx="1097280" cy="914400"/>
            </a:xfrm>
            <a:prstGeom prst="rect">
              <a:avLst/>
            </a:prstGeom>
            <a:noFill/>
            <a:ln w="28575">
              <a:solidFill>
                <a:srgbClr val="FF0000"/>
              </a:solidFill>
              <a:miter lim="800000"/>
              <a:headEnd/>
              <a:tailEnd/>
            </a:ln>
            <a:effectLst/>
          </p:spPr>
          <p:txBody>
            <a:bodyPr wrap="square" anchor="ctr">
              <a:prstTxWarp prst="textNoShape">
                <a:avLst/>
              </a:prstTxWarp>
              <a:normAutofit/>
            </a:bodyPr>
            <a:lstStyle/>
            <a:p>
              <a:pPr algn="ctr"/>
              <a:r>
                <a:rPr lang="en-US" sz="2275" b="1" dirty="0">
                  <a:solidFill>
                    <a:srgbClr val="FF0000"/>
                  </a:solidFill>
                  <a:latin typeface="+mj-lt"/>
                </a:rPr>
                <a:t>Page Table</a:t>
              </a:r>
            </a:p>
          </p:txBody>
        </p:sp>
        <p:sp>
          <p:nvSpPr>
            <p:cNvPr id="27" name="Line 22"/>
            <p:cNvSpPr>
              <a:spLocks noChangeShapeType="1"/>
            </p:cNvSpPr>
            <p:nvPr/>
          </p:nvSpPr>
          <p:spPr bwMode="auto">
            <a:xfrm>
              <a:off x="2194560" y="4023360"/>
              <a:ext cx="640080" cy="0"/>
            </a:xfrm>
            <a:prstGeom prst="line">
              <a:avLst/>
            </a:prstGeom>
            <a:noFill/>
            <a:ln w="28575">
              <a:solidFill>
                <a:srgbClr val="FFC000"/>
              </a:solidFill>
              <a:round/>
              <a:headEnd/>
              <a:tailEnd type="triangle" w="med" len="med"/>
            </a:ln>
            <a:effectLst/>
          </p:spPr>
          <p:txBody>
            <a:bodyPr wrap="none" anchor="ctr">
              <a:prstTxWarp prst="textNoShape">
                <a:avLst/>
              </a:prstTxWarp>
            </a:bodyPr>
            <a:lstStyle/>
            <a:p>
              <a:endParaRPr lang="en-US" sz="4095" dirty="0">
                <a:latin typeface="+mj-lt"/>
              </a:endParaRPr>
            </a:p>
          </p:txBody>
        </p:sp>
        <p:sp>
          <p:nvSpPr>
            <p:cNvPr id="28" name="Line 23"/>
            <p:cNvSpPr>
              <a:spLocks noChangeShapeType="1"/>
            </p:cNvSpPr>
            <p:nvPr/>
          </p:nvSpPr>
          <p:spPr bwMode="auto">
            <a:xfrm>
              <a:off x="3931920" y="4023360"/>
              <a:ext cx="640080" cy="0"/>
            </a:xfrm>
            <a:prstGeom prst="line">
              <a:avLst/>
            </a:prstGeom>
            <a:noFill/>
            <a:ln w="28575">
              <a:solidFill>
                <a:srgbClr val="7030A0"/>
              </a:solidFill>
              <a:round/>
              <a:headEnd/>
              <a:tailEnd type="triangle" w="med" len="med"/>
            </a:ln>
            <a:effectLst/>
          </p:spPr>
          <p:txBody>
            <a:bodyPr wrap="none" anchor="ctr">
              <a:prstTxWarp prst="textNoShape">
                <a:avLst/>
              </a:prstTxWarp>
            </a:bodyPr>
            <a:lstStyle/>
            <a:p>
              <a:endParaRPr lang="en-US" sz="4095">
                <a:latin typeface="+mj-lt"/>
              </a:endParaRPr>
            </a:p>
          </p:txBody>
        </p:sp>
        <p:sp>
          <p:nvSpPr>
            <p:cNvPr id="29" name="Line 24"/>
            <p:cNvSpPr>
              <a:spLocks noChangeShapeType="1"/>
            </p:cNvSpPr>
            <p:nvPr/>
          </p:nvSpPr>
          <p:spPr bwMode="auto">
            <a:xfrm>
              <a:off x="3840480" y="4754880"/>
              <a:ext cx="0" cy="457200"/>
            </a:xfrm>
            <a:prstGeom prst="line">
              <a:avLst/>
            </a:prstGeom>
            <a:noFill/>
            <a:ln w="28575">
              <a:solidFill>
                <a:srgbClr val="FF0000"/>
              </a:solidFill>
              <a:round/>
              <a:headEnd type="triangle" w="med" len="med"/>
              <a:tailEnd/>
            </a:ln>
            <a:effectLst/>
          </p:spPr>
          <p:txBody>
            <a:bodyPr wrap="none" anchor="ctr">
              <a:prstTxWarp prst="textNoShape">
                <a:avLst/>
              </a:prstTxWarp>
            </a:bodyPr>
            <a:lstStyle/>
            <a:p>
              <a:endParaRPr lang="en-US" sz="4095">
                <a:latin typeface="+mj-lt"/>
              </a:endParaRPr>
            </a:p>
          </p:txBody>
        </p:sp>
        <p:sp>
          <p:nvSpPr>
            <p:cNvPr id="30" name="Line 25"/>
            <p:cNvSpPr>
              <a:spLocks noChangeShapeType="1"/>
            </p:cNvSpPr>
            <p:nvPr/>
          </p:nvSpPr>
          <p:spPr bwMode="auto">
            <a:xfrm>
              <a:off x="5669280" y="4023360"/>
              <a:ext cx="640080" cy="0"/>
            </a:xfrm>
            <a:prstGeom prst="line">
              <a:avLst/>
            </a:prstGeom>
            <a:noFill/>
            <a:ln w="28575">
              <a:solidFill>
                <a:srgbClr val="7030A0"/>
              </a:solidFill>
              <a:round/>
              <a:headEnd/>
              <a:tailEnd type="triangle" w="med" len="med"/>
            </a:ln>
            <a:effectLst/>
          </p:spPr>
          <p:txBody>
            <a:bodyPr wrap="none" anchor="ctr">
              <a:prstTxWarp prst="textNoShape">
                <a:avLst/>
              </a:prstTxWarp>
            </a:bodyPr>
            <a:lstStyle/>
            <a:p>
              <a:endParaRPr lang="en-US" sz="4095">
                <a:latin typeface="+mj-lt"/>
              </a:endParaRPr>
            </a:p>
          </p:txBody>
        </p:sp>
        <p:sp>
          <p:nvSpPr>
            <p:cNvPr id="31" name="Line 26"/>
            <p:cNvSpPr>
              <a:spLocks noChangeShapeType="1"/>
            </p:cNvSpPr>
            <p:nvPr/>
          </p:nvSpPr>
          <p:spPr bwMode="auto">
            <a:xfrm>
              <a:off x="5669280" y="4572000"/>
              <a:ext cx="640080" cy="0"/>
            </a:xfrm>
            <a:prstGeom prst="line">
              <a:avLst/>
            </a:prstGeom>
            <a:noFill/>
            <a:ln w="28575">
              <a:solidFill>
                <a:srgbClr val="FF0000"/>
              </a:solidFill>
              <a:round/>
              <a:headEnd type="triangle" w="med" len="med"/>
              <a:tailEnd type="none" w="med" len="med"/>
            </a:ln>
            <a:effectLst/>
          </p:spPr>
          <p:txBody>
            <a:bodyPr wrap="none" anchor="ctr">
              <a:prstTxWarp prst="textNoShape">
                <a:avLst/>
              </a:prstTxWarp>
            </a:bodyPr>
            <a:lstStyle/>
            <a:p>
              <a:endParaRPr lang="en-US" sz="4095">
                <a:latin typeface="+mj-lt"/>
              </a:endParaRPr>
            </a:p>
          </p:txBody>
        </p:sp>
        <p:grpSp>
          <p:nvGrpSpPr>
            <p:cNvPr id="41" name="Group 40"/>
            <p:cNvGrpSpPr/>
            <p:nvPr/>
          </p:nvGrpSpPr>
          <p:grpSpPr>
            <a:xfrm>
              <a:off x="2194560" y="4572000"/>
              <a:ext cx="2377440" cy="1737360"/>
              <a:chOff x="2194560" y="4572000"/>
              <a:chExt cx="2377440" cy="1737360"/>
            </a:xfrm>
          </p:grpSpPr>
          <p:cxnSp>
            <p:nvCxnSpPr>
              <p:cNvPr id="34" name="Straight Connector 33"/>
              <p:cNvCxnSpPr/>
              <p:nvPr/>
            </p:nvCxnSpPr>
            <p:spPr>
              <a:xfrm flipH="1">
                <a:off x="4297680" y="4572000"/>
                <a:ext cx="27432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97680" y="4572000"/>
                <a:ext cx="0" cy="173736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468880" y="6309360"/>
                <a:ext cx="1828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468880" y="4754880"/>
                <a:ext cx="0" cy="155448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194560" y="4754880"/>
                <a:ext cx="274320" cy="0"/>
              </a:xfrm>
              <a:prstGeom prst="line">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3" name="TextBox 42"/>
          <p:cNvSpPr txBox="1"/>
          <p:nvPr/>
        </p:nvSpPr>
        <p:spPr>
          <a:xfrm>
            <a:off x="5015452" y="5238357"/>
            <a:ext cx="3064120" cy="1323439"/>
          </a:xfrm>
          <a:prstGeom prst="rect">
            <a:avLst/>
          </a:prstGeom>
          <a:noFill/>
        </p:spPr>
        <p:txBody>
          <a:bodyPr wrap="square" rtlCol="0">
            <a:spAutoFit/>
          </a:bodyPr>
          <a:lstStyle/>
          <a:p>
            <a:pPr algn="ctr"/>
            <a:r>
              <a:rPr lang="en-US" sz="2000" dirty="0">
                <a:solidFill>
                  <a:schemeClr val="tx1"/>
                </a:solidFill>
              </a:rPr>
              <a:t>Notice that it is now the TLB that does translation, not the Page Table!</a:t>
            </a:r>
          </a:p>
        </p:txBody>
      </p:sp>
    </p:spTree>
    <p:extLst>
      <p:ext uri="{BB962C8B-B14F-4D97-AF65-F5344CB8AC3E}">
        <p14:creationId xmlns:p14="http://schemas.microsoft.com/office/powerpoint/2010/main" val="1691541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Translation Using TLB</a:t>
            </a:r>
          </a:p>
        </p:txBody>
      </p:sp>
      <p:sp>
        <p:nvSpPr>
          <p:cNvPr id="7" name="Rectangle 6"/>
          <p:cNvSpPr/>
          <p:nvPr/>
        </p:nvSpPr>
        <p:spPr>
          <a:xfrm>
            <a:off x="1453515" y="1759425"/>
            <a:ext cx="822960" cy="299244"/>
          </a:xfrm>
          <a:prstGeom prst="rect">
            <a:avLst/>
          </a:prstGeom>
          <a:noFill/>
          <a:ln>
            <a:solidFill>
              <a:srgbClr val="0332B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accent1">
                    <a:lumMod val="50000"/>
                  </a:schemeClr>
                </a:solidFill>
              </a:rPr>
              <a:t>TLB Tag</a:t>
            </a:r>
          </a:p>
        </p:txBody>
      </p:sp>
      <p:sp>
        <p:nvSpPr>
          <p:cNvPr id="8" name="Rectangle 7"/>
          <p:cNvSpPr/>
          <p:nvPr/>
        </p:nvSpPr>
        <p:spPr>
          <a:xfrm>
            <a:off x="2276475" y="1759425"/>
            <a:ext cx="891540" cy="299244"/>
          </a:xfrm>
          <a:prstGeom prst="rect">
            <a:avLst/>
          </a:prstGeom>
          <a:noFill/>
          <a:ln>
            <a:solidFill>
              <a:srgbClr val="0332B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54" dirty="0">
                <a:solidFill>
                  <a:schemeClr val="accent1">
                    <a:lumMod val="50000"/>
                  </a:schemeClr>
                </a:solidFill>
              </a:rPr>
              <a:t>TLB Index</a:t>
            </a:r>
          </a:p>
        </p:txBody>
      </p:sp>
      <p:sp>
        <p:nvSpPr>
          <p:cNvPr id="9" name="Rectangle 8"/>
          <p:cNvSpPr/>
          <p:nvPr/>
        </p:nvSpPr>
        <p:spPr>
          <a:xfrm>
            <a:off x="3168015" y="1759425"/>
            <a:ext cx="1028700" cy="299244"/>
          </a:xfrm>
          <a:prstGeom prst="rect">
            <a:avLst/>
          </a:prstGeom>
          <a:noFill/>
          <a:ln>
            <a:solidFill>
              <a:srgbClr val="0332B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54" dirty="0">
                <a:solidFill>
                  <a:srgbClr val="00B050"/>
                </a:solidFill>
              </a:rPr>
              <a:t>Page Offset</a:t>
            </a:r>
          </a:p>
        </p:txBody>
      </p:sp>
      <p:graphicFrame>
        <p:nvGraphicFramePr>
          <p:cNvPr id="10" name="Table 9"/>
          <p:cNvGraphicFramePr>
            <a:graphicFrameLocks noGrp="1"/>
          </p:cNvGraphicFramePr>
          <p:nvPr>
            <p:extLst>
              <p:ext uri="{D42A27DB-BD31-4B8C-83A1-F6EECF244321}">
                <p14:modId xmlns:p14="http://schemas.microsoft.com/office/powerpoint/2010/main" val="1874844234"/>
              </p:ext>
            </p:extLst>
          </p:nvPr>
        </p:nvGraphicFramePr>
        <p:xfrm>
          <a:off x="2139315" y="2806935"/>
          <a:ext cx="2468880" cy="1270796"/>
        </p:xfrm>
        <a:graphic>
          <a:graphicData uri="http://schemas.openxmlformats.org/drawingml/2006/table">
            <a:tbl>
              <a:tblPr firstRow="1" bandRow="1">
                <a:tableStyleId>{5940675A-B579-460E-94D1-54222C63F5DA}</a:tableStyleId>
              </a:tblPr>
              <a:tblGrid>
                <a:gridCol w="822960">
                  <a:extLst>
                    <a:ext uri="{9D8B030D-6E8A-4147-A177-3AD203B41FA5}">
                      <a16:colId xmlns="" xmlns:a16="http://schemas.microsoft.com/office/drawing/2014/main" val="20000"/>
                    </a:ext>
                  </a:extLst>
                </a:gridCol>
                <a:gridCol w="1645920">
                  <a:extLst>
                    <a:ext uri="{9D8B030D-6E8A-4147-A177-3AD203B41FA5}">
                      <a16:colId xmlns="" xmlns:a16="http://schemas.microsoft.com/office/drawing/2014/main" val="20001"/>
                    </a:ext>
                  </a:extLst>
                </a:gridCol>
              </a:tblGrid>
              <a:tr h="299244">
                <a:tc>
                  <a:txBody>
                    <a:bodyPr/>
                    <a:lstStyle/>
                    <a:p>
                      <a:pPr algn="ctr"/>
                      <a:r>
                        <a:rPr lang="en-US" sz="1600" dirty="0">
                          <a:solidFill>
                            <a:schemeClr val="accent1">
                              <a:lumMod val="50000"/>
                            </a:schemeClr>
                          </a:solidFill>
                        </a:rPr>
                        <a:t>TLB</a:t>
                      </a:r>
                      <a:r>
                        <a:rPr lang="en-US" sz="1600" baseline="0" dirty="0">
                          <a:solidFill>
                            <a:schemeClr val="accent1">
                              <a:lumMod val="50000"/>
                            </a:schemeClr>
                          </a:solidFill>
                        </a:rPr>
                        <a:t> Tag</a:t>
                      </a:r>
                      <a:endParaRPr lang="en-US" sz="2000" dirty="0">
                        <a:solidFill>
                          <a:schemeClr val="accent1">
                            <a:lumMod val="50000"/>
                          </a:schemeClr>
                        </a:solidFill>
                      </a:endParaRPr>
                    </a:p>
                  </a:txBody>
                  <a:tcPr marL="0" marR="0" marT="0" marB="0">
                    <a:lnL w="28575" cap="flat" cmpd="sng" algn="ctr">
                      <a:solidFill>
                        <a:schemeClr val="tx1"/>
                      </a:solidFill>
                      <a:prstDash val="solid"/>
                      <a:round/>
                      <a:headEnd type="none" w="med" len="med"/>
                      <a:tailEnd type="none" w="med" len="med"/>
                    </a:lnL>
                    <a:lnR w="19050" cap="flat" cmpd="sng" algn="ctr">
                      <a:solidFill>
                        <a:schemeClr val="tx1"/>
                      </a:solidFill>
                      <a:prstDash val="lgDash"/>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en-US" sz="2000" b="1" dirty="0">
                          <a:solidFill>
                            <a:srgbClr val="FFC000"/>
                          </a:solidFill>
                        </a:rPr>
                        <a:t>PPN</a:t>
                      </a:r>
                    </a:p>
                  </a:txBody>
                  <a:tcPr marL="0" marR="0" marT="0" marB="0">
                    <a:lnL w="19050" cap="flat" cmpd="sng" algn="ctr">
                      <a:solidFill>
                        <a:schemeClr val="tx1"/>
                      </a:solidFill>
                      <a:prstDash val="lgDash"/>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 xmlns:a16="http://schemas.microsoft.com/office/drawing/2014/main" val="10000"/>
                  </a:ext>
                </a:extLst>
              </a:tr>
              <a:tr h="661196">
                <a:tc>
                  <a:txBody>
                    <a:bodyPr/>
                    <a:lstStyle/>
                    <a:p>
                      <a:pPr algn="ctr"/>
                      <a:r>
                        <a:rPr lang="en-US" sz="1400" dirty="0">
                          <a:solidFill>
                            <a:schemeClr val="accent1">
                              <a:lumMod val="50000"/>
                            </a:schemeClr>
                          </a:solidFill>
                        </a:rPr>
                        <a:t>(used just like in a cache)</a:t>
                      </a:r>
                    </a:p>
                  </a:txBody>
                  <a:tcPr marL="0" marR="0" marT="0" marB="0">
                    <a:lnL w="28575" cap="flat" cmpd="sng" algn="ctr">
                      <a:solidFill>
                        <a:schemeClr val="tx1"/>
                      </a:solidFill>
                      <a:prstDash val="solid"/>
                      <a:round/>
                      <a:headEnd type="none" w="med" len="med"/>
                      <a:tailEnd type="none" w="med" len="med"/>
                    </a:lnL>
                    <a:lnR w="19050" cap="flat" cmpd="sng" algn="ctr">
                      <a:solidFill>
                        <a:schemeClr val="tx1"/>
                      </a:solidFill>
                      <a:prstDash val="lgDash"/>
                      <a:round/>
                      <a:headEnd type="none" w="med" len="med"/>
                      <a:tailEnd type="none" w="med" len="med"/>
                    </a:lnR>
                  </a:tcPr>
                </a:tc>
                <a:tc>
                  <a:txBody>
                    <a:bodyPr/>
                    <a:lstStyle/>
                    <a:p>
                      <a:pPr algn="ctr"/>
                      <a:endParaRPr lang="en-US" sz="2000" dirty="0"/>
                    </a:p>
                  </a:txBody>
                  <a:tcPr marL="0" marR="0" marT="0" marB="0">
                    <a:lnL w="19050" cap="flat" cmpd="sng" algn="ctr">
                      <a:solidFill>
                        <a:schemeClr val="tx1"/>
                      </a:solidFill>
                      <a:prstDash val="lgDash"/>
                      <a:round/>
                      <a:headEnd type="none" w="med" len="med"/>
                      <a:tailEnd type="none" w="med" len="med"/>
                    </a:lnL>
                    <a:lnR w="28575"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299244">
                <a:tc gridSpan="2">
                  <a:txBody>
                    <a:bodyPr/>
                    <a:lstStyle/>
                    <a:p>
                      <a:pPr algn="ctr"/>
                      <a:r>
                        <a:rPr lang="en-US" sz="2000" b="1" dirty="0"/>
                        <a:t>.</a:t>
                      </a:r>
                      <a:r>
                        <a:rPr lang="en-US" sz="2000" b="1" baseline="0" dirty="0"/>
                        <a:t> . .</a:t>
                      </a:r>
                      <a:endParaRPr lang="en-US" sz="2000" b="1" dirty="0"/>
                    </a:p>
                  </a:txBody>
                  <a:tcPr marL="0" marR="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hMerge="1">
                  <a:txBody>
                    <a:bodyPr/>
                    <a:lstStyle/>
                    <a:p>
                      <a:pPr algn="ctr"/>
                      <a:endParaRPr lang="en-US" sz="2400" dirty="0"/>
                    </a:p>
                  </a:txBody>
                  <a:tcPr marL="0" marR="0" marT="0" marB="0">
                    <a:lnL w="19050" cap="flat" cmpd="sng" algn="ctr">
                      <a:solidFill>
                        <a:schemeClr val="tx1"/>
                      </a:solidFill>
                      <a:prstDash val="lgDash"/>
                      <a:round/>
                      <a:headEnd type="none" w="med" len="med"/>
                      <a:tailEnd type="none" w="med" len="med"/>
                    </a:lnL>
                    <a:lnR w="28575"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bl>
          </a:graphicData>
        </a:graphic>
      </p:graphicFrame>
      <p:sp>
        <p:nvSpPr>
          <p:cNvPr id="11" name="Rectangle 21"/>
          <p:cNvSpPr>
            <a:spLocks noChangeArrowheads="1"/>
          </p:cNvSpPr>
          <p:nvPr/>
        </p:nvSpPr>
        <p:spPr bwMode="auto">
          <a:xfrm>
            <a:off x="2139315" y="2466396"/>
            <a:ext cx="2468880" cy="341864"/>
          </a:xfrm>
          <a:prstGeom prst="rect">
            <a:avLst/>
          </a:prstGeom>
          <a:noFill/>
          <a:ln w="12700">
            <a:noFill/>
            <a:miter lim="800000"/>
            <a:headEnd/>
            <a:tailEnd/>
          </a:ln>
          <a:effectLst/>
        </p:spPr>
        <p:txBody>
          <a:bodyPr wrap="none" lIns="51594" tIns="20638" rIns="51594" bIns="20638">
            <a:prstTxWarp prst="textNoShape">
              <a:avLst/>
            </a:prstTxWarp>
            <a:normAutofit/>
          </a:bodyPr>
          <a:lstStyle/>
          <a:p>
            <a:pPr algn="ctr">
              <a:lnSpc>
                <a:spcPct val="85000"/>
              </a:lnSpc>
            </a:pPr>
            <a:r>
              <a:rPr lang="en-US" sz="2275" b="1" dirty="0">
                <a:solidFill>
                  <a:schemeClr val="tx1"/>
                </a:solidFill>
                <a:latin typeface="+mj-lt"/>
              </a:rPr>
              <a:t>TLB</a:t>
            </a:r>
          </a:p>
        </p:txBody>
      </p:sp>
      <p:grpSp>
        <p:nvGrpSpPr>
          <p:cNvPr id="19" name="Group 18"/>
          <p:cNvGrpSpPr/>
          <p:nvPr/>
        </p:nvGrpSpPr>
        <p:grpSpPr>
          <a:xfrm>
            <a:off x="1933575" y="2058669"/>
            <a:ext cx="788670" cy="1186656"/>
            <a:chOff x="1554480" y="2197100"/>
            <a:chExt cx="1051560" cy="1460500"/>
          </a:xfrm>
        </p:grpSpPr>
        <p:cxnSp>
          <p:nvCxnSpPr>
            <p:cNvPr id="13" name="Straight Connector 12"/>
            <p:cNvCxnSpPr/>
            <p:nvPr/>
          </p:nvCxnSpPr>
          <p:spPr>
            <a:xfrm flipH="1">
              <a:off x="2606040" y="2197100"/>
              <a:ext cx="0" cy="274320"/>
            </a:xfrm>
            <a:prstGeom prst="line">
              <a:avLst/>
            </a:prstGeom>
            <a:ln w="38100">
              <a:solidFill>
                <a:srgbClr val="0332B7"/>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554480" y="2468880"/>
              <a:ext cx="1051560" cy="0"/>
            </a:xfrm>
            <a:prstGeom prst="line">
              <a:avLst/>
            </a:prstGeom>
            <a:ln w="38100">
              <a:solidFill>
                <a:srgbClr val="0332B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4480" y="2468880"/>
              <a:ext cx="0" cy="1188720"/>
            </a:xfrm>
            <a:prstGeom prst="line">
              <a:avLst/>
            </a:prstGeom>
            <a:ln w="38100">
              <a:solidFill>
                <a:srgbClr val="0332B7"/>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554480" y="3657600"/>
              <a:ext cx="274320" cy="0"/>
            </a:xfrm>
            <a:prstGeom prst="line">
              <a:avLst/>
            </a:prstGeom>
            <a:ln w="38100">
              <a:solidFill>
                <a:srgbClr val="0332B7"/>
              </a:solidFill>
              <a:headEnd type="triangle"/>
            </a:ln>
          </p:spPr>
          <p:style>
            <a:lnRef idx="1">
              <a:schemeClr val="accent1"/>
            </a:lnRef>
            <a:fillRef idx="0">
              <a:schemeClr val="accent1"/>
            </a:fillRef>
            <a:effectRef idx="0">
              <a:schemeClr val="accent1"/>
            </a:effectRef>
            <a:fontRef idx="minor">
              <a:schemeClr val="tx1"/>
            </a:fontRef>
          </p:style>
        </p:cxnSp>
      </p:grpSp>
      <p:sp>
        <p:nvSpPr>
          <p:cNvPr id="20" name="Left Brace 19"/>
          <p:cNvSpPr/>
          <p:nvPr/>
        </p:nvSpPr>
        <p:spPr>
          <a:xfrm rot="5400000">
            <a:off x="2234565" y="790734"/>
            <a:ext cx="148590" cy="171450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95" dirty="0"/>
          </a:p>
        </p:txBody>
      </p:sp>
      <p:sp>
        <p:nvSpPr>
          <p:cNvPr id="21" name="TextBox 20"/>
          <p:cNvSpPr txBox="1"/>
          <p:nvPr/>
        </p:nvSpPr>
        <p:spPr>
          <a:xfrm>
            <a:off x="1487806" y="1133656"/>
            <a:ext cx="1714500" cy="392415"/>
          </a:xfrm>
          <a:prstGeom prst="rect">
            <a:avLst/>
          </a:prstGeom>
          <a:noFill/>
        </p:spPr>
        <p:txBody>
          <a:bodyPr wrap="square" rtlCol="0">
            <a:spAutoFit/>
          </a:bodyPr>
          <a:lstStyle/>
          <a:p>
            <a:pPr algn="ctr"/>
            <a:r>
              <a:rPr lang="en-US" sz="1950" b="1" dirty="0">
                <a:solidFill>
                  <a:schemeClr val="tx1"/>
                </a:solidFill>
              </a:rPr>
              <a:t>VPN</a:t>
            </a:r>
          </a:p>
        </p:txBody>
      </p:sp>
      <p:grpSp>
        <p:nvGrpSpPr>
          <p:cNvPr id="40" name="Group 39"/>
          <p:cNvGrpSpPr/>
          <p:nvPr/>
        </p:nvGrpSpPr>
        <p:grpSpPr>
          <a:xfrm>
            <a:off x="4813935" y="3765390"/>
            <a:ext cx="2674620" cy="299244"/>
            <a:chOff x="5394960" y="4572000"/>
            <a:chExt cx="3566160" cy="368300"/>
          </a:xfrm>
        </p:grpSpPr>
        <p:sp>
          <p:nvSpPr>
            <p:cNvPr id="22" name="Rectangle 21"/>
            <p:cNvSpPr/>
            <p:nvPr/>
          </p:nvSpPr>
          <p:spPr>
            <a:xfrm>
              <a:off x="5394960" y="4572000"/>
              <a:ext cx="2194560" cy="368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25" b="1" dirty="0">
                  <a:solidFill>
                    <a:srgbClr val="FFC000"/>
                  </a:solidFill>
                </a:rPr>
                <a:t>PPN</a:t>
              </a:r>
            </a:p>
          </p:txBody>
        </p:sp>
        <p:sp>
          <p:nvSpPr>
            <p:cNvPr id="24" name="Rectangle 23"/>
            <p:cNvSpPr/>
            <p:nvPr/>
          </p:nvSpPr>
          <p:spPr>
            <a:xfrm>
              <a:off x="7589520" y="4572000"/>
              <a:ext cx="1371600" cy="368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54" dirty="0">
                  <a:solidFill>
                    <a:srgbClr val="00B050"/>
                  </a:solidFill>
                </a:rPr>
                <a:t>Page Offset</a:t>
              </a:r>
            </a:p>
          </p:txBody>
        </p:sp>
      </p:grpSp>
      <p:grpSp>
        <p:nvGrpSpPr>
          <p:cNvPr id="43" name="Group 42"/>
          <p:cNvGrpSpPr/>
          <p:nvPr/>
        </p:nvGrpSpPr>
        <p:grpSpPr>
          <a:xfrm>
            <a:off x="4813935" y="4434045"/>
            <a:ext cx="2674620" cy="299244"/>
            <a:chOff x="5394960" y="5394960"/>
            <a:chExt cx="3566160" cy="368300"/>
          </a:xfrm>
        </p:grpSpPr>
        <p:sp>
          <p:nvSpPr>
            <p:cNvPr id="25" name="Rectangle 24"/>
            <p:cNvSpPr/>
            <p:nvPr/>
          </p:nvSpPr>
          <p:spPr>
            <a:xfrm>
              <a:off x="5394960" y="5394960"/>
              <a:ext cx="1280160" cy="368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25" dirty="0">
                  <a:solidFill>
                    <a:schemeClr val="tx2"/>
                  </a:solidFill>
                </a:rPr>
                <a:t>Tag</a:t>
              </a:r>
            </a:p>
          </p:txBody>
        </p:sp>
        <p:sp>
          <p:nvSpPr>
            <p:cNvPr id="26" name="Rectangle 25"/>
            <p:cNvSpPr/>
            <p:nvPr/>
          </p:nvSpPr>
          <p:spPr>
            <a:xfrm>
              <a:off x="6675120" y="5394960"/>
              <a:ext cx="1371600" cy="368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25" dirty="0">
                  <a:solidFill>
                    <a:schemeClr val="tx2"/>
                  </a:solidFill>
                </a:rPr>
                <a:t>Index</a:t>
              </a:r>
            </a:p>
          </p:txBody>
        </p:sp>
        <p:sp>
          <p:nvSpPr>
            <p:cNvPr id="27" name="Rectangle 26"/>
            <p:cNvSpPr/>
            <p:nvPr/>
          </p:nvSpPr>
          <p:spPr>
            <a:xfrm>
              <a:off x="8046720" y="5394960"/>
              <a:ext cx="914400" cy="368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25" dirty="0">
                  <a:solidFill>
                    <a:schemeClr val="tx2"/>
                  </a:solidFill>
                </a:rPr>
                <a:t>Offset</a:t>
              </a:r>
            </a:p>
          </p:txBody>
        </p:sp>
      </p:grpSp>
      <p:grpSp>
        <p:nvGrpSpPr>
          <p:cNvPr id="32" name="Group 31"/>
          <p:cNvGrpSpPr/>
          <p:nvPr/>
        </p:nvGrpSpPr>
        <p:grpSpPr>
          <a:xfrm>
            <a:off x="4606290" y="3245327"/>
            <a:ext cx="1030605" cy="520065"/>
            <a:chOff x="5118100" y="3657600"/>
            <a:chExt cx="1374140" cy="640080"/>
          </a:xfrm>
        </p:grpSpPr>
        <p:cxnSp>
          <p:nvCxnSpPr>
            <p:cNvPr id="29" name="Straight Connector 28"/>
            <p:cNvCxnSpPr/>
            <p:nvPr/>
          </p:nvCxnSpPr>
          <p:spPr>
            <a:xfrm>
              <a:off x="5118100" y="3657600"/>
              <a:ext cx="1371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492240" y="3657600"/>
              <a:ext cx="0" cy="640080"/>
            </a:xfrm>
            <a:prstGeom prst="line">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682365" y="2058670"/>
            <a:ext cx="3291840" cy="1706550"/>
            <a:chOff x="3385820" y="1742439"/>
            <a:chExt cx="4389120" cy="2100369"/>
          </a:xfrm>
        </p:grpSpPr>
        <p:cxnSp>
          <p:nvCxnSpPr>
            <p:cNvPr id="34" name="Straight Connector 33"/>
            <p:cNvCxnSpPr>
              <a:stCxn id="9" idx="2"/>
            </p:cNvCxnSpPr>
            <p:nvPr/>
          </p:nvCxnSpPr>
          <p:spPr>
            <a:xfrm>
              <a:off x="3385820" y="1742439"/>
              <a:ext cx="0" cy="2743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385820" y="2014219"/>
              <a:ext cx="43891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7762240" y="2014008"/>
              <a:ext cx="0" cy="1828800"/>
            </a:xfrm>
            <a:prstGeom prst="line">
              <a:avLst/>
            </a:prstGeom>
            <a:ln w="381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4092213" y="1722280"/>
            <a:ext cx="2019142" cy="392415"/>
          </a:xfrm>
          <a:prstGeom prst="rect">
            <a:avLst/>
          </a:prstGeom>
          <a:noFill/>
        </p:spPr>
        <p:txBody>
          <a:bodyPr wrap="none" rtlCol="0">
            <a:spAutoFit/>
          </a:bodyPr>
          <a:lstStyle/>
          <a:p>
            <a:r>
              <a:rPr lang="en-US" sz="1950" b="1" dirty="0">
                <a:solidFill>
                  <a:schemeClr val="tx1"/>
                </a:solidFill>
              </a:rPr>
              <a:t>Virtual Address</a:t>
            </a:r>
          </a:p>
        </p:txBody>
      </p:sp>
      <p:sp>
        <p:nvSpPr>
          <p:cNvPr id="42" name="TextBox 41"/>
          <p:cNvSpPr txBox="1"/>
          <p:nvPr/>
        </p:nvSpPr>
        <p:spPr>
          <a:xfrm>
            <a:off x="4813935" y="4062572"/>
            <a:ext cx="2674620" cy="375103"/>
          </a:xfrm>
          <a:prstGeom prst="rect">
            <a:avLst/>
          </a:prstGeom>
          <a:noFill/>
        </p:spPr>
        <p:txBody>
          <a:bodyPr wrap="none" rtlCol="0">
            <a:normAutofit lnSpcReduction="10000"/>
          </a:bodyPr>
          <a:lstStyle/>
          <a:p>
            <a:pPr algn="ctr"/>
            <a:r>
              <a:rPr lang="en-US" sz="1950" b="1" dirty="0">
                <a:solidFill>
                  <a:schemeClr val="tx1"/>
                </a:solidFill>
              </a:rPr>
              <a:t>Physical Address</a:t>
            </a:r>
          </a:p>
        </p:txBody>
      </p:sp>
      <p:graphicFrame>
        <p:nvGraphicFramePr>
          <p:cNvPr id="44" name="Table 43"/>
          <p:cNvGraphicFramePr>
            <a:graphicFrameLocks noGrp="1"/>
          </p:cNvGraphicFramePr>
          <p:nvPr>
            <p:extLst/>
          </p:nvPr>
        </p:nvGraphicFramePr>
        <p:xfrm>
          <a:off x="1590676" y="4359751"/>
          <a:ext cx="2300068" cy="1285875"/>
        </p:xfrm>
        <a:graphic>
          <a:graphicData uri="http://schemas.openxmlformats.org/drawingml/2006/table">
            <a:tbl>
              <a:tblPr firstRow="1" bandRow="1">
                <a:tableStyleId>{5940675A-B579-460E-94D1-54222C63F5DA}</a:tableStyleId>
              </a:tblPr>
              <a:tblGrid>
                <a:gridCol w="137160">
                  <a:extLst>
                    <a:ext uri="{9D8B030D-6E8A-4147-A177-3AD203B41FA5}">
                      <a16:colId xmlns="" xmlns:a16="http://schemas.microsoft.com/office/drawing/2014/main" val="20000"/>
                    </a:ext>
                  </a:extLst>
                </a:gridCol>
                <a:gridCol w="960120">
                  <a:extLst>
                    <a:ext uri="{9D8B030D-6E8A-4147-A177-3AD203B41FA5}">
                      <a16:colId xmlns="" xmlns:a16="http://schemas.microsoft.com/office/drawing/2014/main" val="20001"/>
                    </a:ext>
                  </a:extLst>
                </a:gridCol>
                <a:gridCol w="1202788">
                  <a:extLst>
                    <a:ext uri="{9D8B030D-6E8A-4147-A177-3AD203B41FA5}">
                      <a16:colId xmlns="" xmlns:a16="http://schemas.microsoft.com/office/drawing/2014/main" val="20002"/>
                    </a:ext>
                  </a:extLst>
                </a:gridCol>
              </a:tblGrid>
              <a:tr h="299244">
                <a:tc>
                  <a:txBody>
                    <a:bodyPr/>
                    <a:lstStyle/>
                    <a:p>
                      <a:pPr algn="ctr"/>
                      <a:endParaRPr lang="en-US" sz="2000" dirty="0">
                        <a:solidFill>
                          <a:schemeClr val="tx2"/>
                        </a:solidFill>
                      </a:endParaRPr>
                    </a:p>
                  </a:txBody>
                  <a:tcPr marL="0" marR="0" marT="0" marB="0">
                    <a:lnL w="28575" cap="flat" cmpd="sng" algn="ctr">
                      <a:solidFill>
                        <a:schemeClr val="tx1"/>
                      </a:solidFill>
                      <a:prstDash val="solid"/>
                      <a:round/>
                      <a:headEnd type="none" w="med" len="med"/>
                      <a:tailEnd type="none" w="med" len="med"/>
                    </a:lnL>
                    <a:lnR w="19050" cap="flat" cmpd="sng" algn="ctr">
                      <a:solidFill>
                        <a:schemeClr val="tx1"/>
                      </a:solidFill>
                      <a:prstDash val="lgDash"/>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en-US" sz="2000" dirty="0">
                          <a:solidFill>
                            <a:schemeClr val="tx2"/>
                          </a:solidFill>
                        </a:rPr>
                        <a:t>Tag</a:t>
                      </a:r>
                    </a:p>
                  </a:txBody>
                  <a:tcPr marL="0" marR="0" marT="0" marB="0">
                    <a:lnL w="19050" cap="flat" cmpd="sng" algn="ctr">
                      <a:solidFill>
                        <a:schemeClr val="tx1"/>
                      </a:solidFill>
                      <a:prstDash val="lgDash"/>
                      <a:round/>
                      <a:headEnd type="none" w="med" len="med"/>
                      <a:tailEnd type="none" w="med" len="med"/>
                    </a:lnL>
                    <a:lnR w="19050" cap="flat" cmpd="sng" algn="ctr">
                      <a:solidFill>
                        <a:schemeClr val="tx1"/>
                      </a:solidFill>
                      <a:prstDash val="lgDash"/>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en-US" sz="2000" dirty="0">
                          <a:solidFill>
                            <a:schemeClr val="tx2"/>
                          </a:solidFill>
                        </a:rPr>
                        <a:t>Block Data</a:t>
                      </a:r>
                    </a:p>
                  </a:txBody>
                  <a:tcPr marL="0" marR="0" marT="0" marB="0">
                    <a:lnL w="19050" cap="flat" cmpd="sng" algn="ctr">
                      <a:solidFill>
                        <a:schemeClr val="tx1"/>
                      </a:solidFill>
                      <a:prstDash val="lgDash"/>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 xmlns:a16="http://schemas.microsoft.com/office/drawing/2014/main" val="10000"/>
                  </a:ext>
                </a:extLst>
              </a:tr>
              <a:tr h="299244">
                <a:tc>
                  <a:txBody>
                    <a:bodyPr/>
                    <a:lstStyle/>
                    <a:p>
                      <a:pPr algn="ctr"/>
                      <a:endParaRPr lang="en-US" sz="1600" dirty="0">
                        <a:solidFill>
                          <a:schemeClr val="tx2"/>
                        </a:solidFill>
                      </a:endParaRPr>
                    </a:p>
                  </a:txBody>
                  <a:tcPr marL="0" marR="0" marT="0" marB="0">
                    <a:lnL w="28575" cap="flat" cmpd="sng" algn="ctr">
                      <a:solidFill>
                        <a:schemeClr val="tx1"/>
                      </a:solidFill>
                      <a:prstDash val="solid"/>
                      <a:round/>
                      <a:headEnd type="none" w="med" len="med"/>
                      <a:tailEnd type="none" w="med" len="med"/>
                    </a:lnL>
                    <a:lnR w="19050" cap="flat" cmpd="sng" algn="ctr">
                      <a:solidFill>
                        <a:schemeClr val="tx1"/>
                      </a:solidFill>
                      <a:prstDash val="lgDash"/>
                      <a:round/>
                      <a:headEnd type="none" w="med" len="med"/>
                      <a:tailEnd type="none" w="med" len="med"/>
                    </a:lnR>
                  </a:tcPr>
                </a:tc>
                <a:tc>
                  <a:txBody>
                    <a:bodyPr/>
                    <a:lstStyle/>
                    <a:p>
                      <a:pPr algn="ctr"/>
                      <a:endParaRPr lang="en-US" sz="1600" dirty="0">
                        <a:solidFill>
                          <a:schemeClr val="tx2"/>
                        </a:solidFill>
                      </a:endParaRPr>
                    </a:p>
                  </a:txBody>
                  <a:tcPr marL="0" marR="0" marT="0" marB="0">
                    <a:lnL w="19050" cap="flat" cmpd="sng" algn="ctr">
                      <a:solidFill>
                        <a:schemeClr val="tx1"/>
                      </a:solidFill>
                      <a:prstDash val="lgDash"/>
                      <a:round/>
                      <a:headEnd type="none" w="med" len="med"/>
                      <a:tailEnd type="none" w="med" len="med"/>
                    </a:lnL>
                    <a:lnR w="19050" cap="flat" cmpd="sng" algn="ctr">
                      <a:solidFill>
                        <a:schemeClr val="tx1"/>
                      </a:solidFill>
                      <a:prstDash val="lgDash"/>
                      <a:round/>
                      <a:headEnd type="none" w="med" len="med"/>
                      <a:tailEnd type="none" w="med" len="med"/>
                    </a:lnR>
                  </a:tcPr>
                </a:tc>
                <a:tc>
                  <a:txBody>
                    <a:bodyPr/>
                    <a:lstStyle/>
                    <a:p>
                      <a:pPr algn="ctr"/>
                      <a:endParaRPr lang="en-US" sz="2000" dirty="0">
                        <a:solidFill>
                          <a:schemeClr val="tx2"/>
                        </a:solidFill>
                      </a:endParaRPr>
                    </a:p>
                  </a:txBody>
                  <a:tcPr marL="0" marR="0" marT="0" marB="0">
                    <a:lnL w="19050" cap="flat" cmpd="sng" algn="ctr">
                      <a:solidFill>
                        <a:schemeClr val="tx1"/>
                      </a:solidFill>
                      <a:prstDash val="lgDash"/>
                      <a:round/>
                      <a:headEnd type="none" w="med" len="med"/>
                      <a:tailEnd type="none" w="med" len="med"/>
                    </a:lnL>
                    <a:lnR w="28575"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371475">
                <a:tc gridSpan="3">
                  <a:txBody>
                    <a:bodyPr/>
                    <a:lstStyle/>
                    <a:p>
                      <a:pPr algn="ctr"/>
                      <a:r>
                        <a:rPr lang="en-US" sz="2000" b="1" dirty="0">
                          <a:solidFill>
                            <a:schemeClr val="tx2"/>
                          </a:solidFill>
                        </a:rPr>
                        <a:t>. . .</a:t>
                      </a:r>
                    </a:p>
                  </a:txBody>
                  <a:tcPr marL="0" marR="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hMerge="1">
                  <a:txBody>
                    <a:bodyPr/>
                    <a:lstStyle/>
                    <a:p>
                      <a:pPr algn="ctr"/>
                      <a:endParaRPr lang="en-US" sz="2400" dirty="0"/>
                    </a:p>
                  </a:txBody>
                  <a:tcPr marL="0" marR="0" marT="0" marB="0">
                    <a:lnL w="19050" cap="flat" cmpd="sng" algn="ctr">
                      <a:solidFill>
                        <a:schemeClr val="tx1"/>
                      </a:solidFill>
                      <a:prstDash val="lgDash"/>
                      <a:round/>
                      <a:headEnd type="none" w="med" len="med"/>
                      <a:tailEnd type="none" w="med" len="med"/>
                    </a:lnL>
                    <a:lnR w="19050" cap="flat" cmpd="sng" algn="ctr">
                      <a:solidFill>
                        <a:schemeClr val="tx1"/>
                      </a:solidFill>
                      <a:prstDash val="lgDash"/>
                      <a:round/>
                      <a:headEnd type="none" w="med" len="med"/>
                      <a:tailEnd type="none" w="med" len="med"/>
                    </a:lnR>
                  </a:tcPr>
                </a:tc>
                <a:tc hMerge="1">
                  <a:txBody>
                    <a:bodyPr/>
                    <a:lstStyle/>
                    <a:p>
                      <a:pPr algn="ctr"/>
                      <a:endParaRPr lang="en-US" sz="2400" dirty="0"/>
                    </a:p>
                  </a:txBody>
                  <a:tcPr marL="0" marR="0" marT="0" marB="0">
                    <a:lnL w="19050" cap="flat" cmpd="sng" algn="ctr">
                      <a:solidFill>
                        <a:schemeClr val="tx1"/>
                      </a:solidFill>
                      <a:prstDash val="lgDash"/>
                      <a:round/>
                      <a:headEnd type="none" w="med" len="med"/>
                      <a:tailEnd type="none" w="med" len="med"/>
                    </a:lnL>
                    <a:lnR w="28575"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bl>
          </a:graphicData>
        </a:graphic>
      </p:graphicFrame>
      <p:sp>
        <p:nvSpPr>
          <p:cNvPr id="45" name="Rectangle 21"/>
          <p:cNvSpPr>
            <a:spLocks noChangeArrowheads="1"/>
          </p:cNvSpPr>
          <p:nvPr/>
        </p:nvSpPr>
        <p:spPr bwMode="auto">
          <a:xfrm>
            <a:off x="802005" y="4427264"/>
            <a:ext cx="685800" cy="594360"/>
          </a:xfrm>
          <a:prstGeom prst="rect">
            <a:avLst/>
          </a:prstGeom>
          <a:noFill/>
          <a:ln w="12700">
            <a:noFill/>
            <a:miter lim="800000"/>
            <a:headEnd/>
            <a:tailEnd/>
          </a:ln>
          <a:effectLst/>
        </p:spPr>
        <p:txBody>
          <a:bodyPr wrap="none" lIns="51594" tIns="20638" rIns="51594" bIns="20638">
            <a:prstTxWarp prst="textNoShape">
              <a:avLst/>
            </a:prstTxWarp>
            <a:normAutofit lnSpcReduction="10000"/>
          </a:bodyPr>
          <a:lstStyle/>
          <a:p>
            <a:pPr algn="ctr">
              <a:lnSpc>
                <a:spcPct val="85000"/>
              </a:lnSpc>
            </a:pPr>
            <a:r>
              <a:rPr lang="en-US" sz="2275" b="1" dirty="0">
                <a:solidFill>
                  <a:schemeClr val="tx1"/>
                </a:solidFill>
                <a:latin typeface="+mj-lt"/>
              </a:rPr>
              <a:t>Data</a:t>
            </a:r>
            <a:br>
              <a:rPr lang="en-US" sz="2275" b="1" dirty="0">
                <a:solidFill>
                  <a:schemeClr val="tx1"/>
                </a:solidFill>
                <a:latin typeface="+mj-lt"/>
              </a:rPr>
            </a:br>
            <a:r>
              <a:rPr lang="en-US" sz="2275" b="1" dirty="0">
                <a:solidFill>
                  <a:schemeClr val="tx1"/>
                </a:solidFill>
                <a:latin typeface="+mj-lt"/>
              </a:rPr>
              <a:t>Cache</a:t>
            </a:r>
          </a:p>
        </p:txBody>
      </p:sp>
      <p:grpSp>
        <p:nvGrpSpPr>
          <p:cNvPr id="54" name="Group 53"/>
          <p:cNvGrpSpPr/>
          <p:nvPr/>
        </p:nvGrpSpPr>
        <p:grpSpPr>
          <a:xfrm>
            <a:off x="3888106" y="4731227"/>
            <a:ext cx="2400300" cy="222885"/>
            <a:chOff x="4160520" y="5486400"/>
            <a:chExt cx="3200400" cy="274320"/>
          </a:xfrm>
        </p:grpSpPr>
        <p:cxnSp>
          <p:nvCxnSpPr>
            <p:cNvPr id="47" name="Straight Connector 46"/>
            <p:cNvCxnSpPr/>
            <p:nvPr/>
          </p:nvCxnSpPr>
          <p:spPr>
            <a:xfrm flipH="1">
              <a:off x="7353300" y="5486400"/>
              <a:ext cx="0" cy="2743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434840" y="5760720"/>
              <a:ext cx="29260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434840" y="5575300"/>
              <a:ext cx="0" cy="1828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160520" y="5577840"/>
              <a:ext cx="274320" cy="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5634989" y="2948145"/>
            <a:ext cx="1510665" cy="812530"/>
          </a:xfrm>
          <a:prstGeom prst="rect">
            <a:avLst/>
          </a:prstGeom>
          <a:noFill/>
        </p:spPr>
        <p:txBody>
          <a:bodyPr wrap="square" rtlCol="0">
            <a:spAutoFit/>
          </a:bodyPr>
          <a:lstStyle/>
          <a:p>
            <a:pPr algn="l">
              <a:lnSpc>
                <a:spcPct val="80000"/>
              </a:lnSpc>
            </a:pPr>
            <a:r>
              <a:rPr lang="en-US" sz="1950" dirty="0">
                <a:solidFill>
                  <a:srgbClr val="7030A0"/>
                </a:solidFill>
              </a:rPr>
              <a:t>PA split two different ways!</a:t>
            </a:r>
          </a:p>
        </p:txBody>
      </p:sp>
      <p:sp>
        <p:nvSpPr>
          <p:cNvPr id="56" name="TextBox 55"/>
          <p:cNvSpPr txBox="1"/>
          <p:nvPr/>
        </p:nvSpPr>
        <p:spPr>
          <a:xfrm>
            <a:off x="4196715" y="5028407"/>
            <a:ext cx="4109085" cy="392415"/>
          </a:xfrm>
          <a:prstGeom prst="rect">
            <a:avLst/>
          </a:prstGeom>
          <a:noFill/>
        </p:spPr>
        <p:txBody>
          <a:bodyPr wrap="square" rtlCol="0">
            <a:spAutoFit/>
          </a:bodyPr>
          <a:lstStyle/>
          <a:p>
            <a:pPr algn="l"/>
            <a:r>
              <a:rPr lang="en-US" sz="1950" b="1" dirty="0">
                <a:solidFill>
                  <a:srgbClr val="7030A0"/>
                </a:solidFill>
              </a:rPr>
              <a:t>Note:  </a:t>
            </a:r>
            <a:r>
              <a:rPr lang="en-US" sz="1950" dirty="0">
                <a:solidFill>
                  <a:srgbClr val="7030A0"/>
                </a:solidFill>
              </a:rPr>
              <a:t>TIO for VA &amp; PA </a:t>
            </a:r>
            <a:r>
              <a:rPr lang="en-US" sz="1950" u="sng" dirty="0">
                <a:solidFill>
                  <a:srgbClr val="7030A0"/>
                </a:solidFill>
              </a:rPr>
              <a:t>unrelated</a:t>
            </a:r>
          </a:p>
        </p:txBody>
      </p:sp>
    </p:spTree>
    <p:extLst>
      <p:ext uri="{BB962C8B-B14F-4D97-AF65-F5344CB8AC3E}">
        <p14:creationId xmlns:p14="http://schemas.microsoft.com/office/powerpoint/2010/main" val="185237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up)">
                                      <p:cBhvr>
                                        <p:cTn id="12" dur="1000"/>
                                        <p:tgtEl>
                                          <p:spTgt spid="39"/>
                                        </p:tgtEl>
                                      </p:cBhvr>
                                    </p:animEffect>
                                  </p:childTnLst>
                                </p:cTn>
                              </p:par>
                              <p:par>
                                <p:cTn id="13" presetID="22" presetClass="entr" presetSubtype="1" fill="hold" nodeType="withEffect">
                                  <p:stCondLst>
                                    <p:cond delay="50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right)">
                                      <p:cBhvr>
                                        <p:cTn id="31" dur="10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5" grpId="0"/>
      <p:bldP spid="5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506" name="Rectangle 2"/>
          <p:cNvSpPr>
            <a:spLocks noGrp="1" noChangeArrowheads="1"/>
          </p:cNvSpPr>
          <p:nvPr>
            <p:ph type="title"/>
          </p:nvPr>
        </p:nvSpPr>
        <p:spPr>
          <a:xfrm>
            <a:off x="800100" y="535306"/>
            <a:ext cx="7543800" cy="967729"/>
          </a:xfrm>
        </p:spPr>
        <p:txBody>
          <a:bodyPr>
            <a:normAutofit/>
          </a:bodyPr>
          <a:lstStyle/>
          <a:p>
            <a:r>
              <a:rPr lang="en-US" dirty="0"/>
              <a:t>VM-related Events in Pipeline</a:t>
            </a:r>
          </a:p>
        </p:txBody>
      </p:sp>
      <p:sp>
        <p:nvSpPr>
          <p:cNvPr id="1685507" name="Rectangle 3"/>
          <p:cNvSpPr>
            <a:spLocks noGrp="1" noChangeArrowheads="1"/>
          </p:cNvSpPr>
          <p:nvPr>
            <p:ph idx="1"/>
          </p:nvPr>
        </p:nvSpPr>
        <p:spPr>
          <a:xfrm>
            <a:off x="685800" y="3623152"/>
            <a:ext cx="7850982" cy="2282348"/>
          </a:xfrm>
        </p:spPr>
        <p:txBody>
          <a:bodyPr>
            <a:normAutofit/>
          </a:bodyPr>
          <a:lstStyle/>
          <a:p>
            <a:r>
              <a:rPr lang="en-US" sz="2800" b="1" dirty="0"/>
              <a:t>Handling a TLB miss needs a hardware or software mechanism to refill TLB</a:t>
            </a:r>
          </a:p>
          <a:p>
            <a:pPr lvl="1"/>
            <a:r>
              <a:rPr lang="en-US" sz="2400" b="1" dirty="0">
                <a:solidFill>
                  <a:srgbClr val="0332B7"/>
                </a:solidFill>
              </a:rPr>
              <a:t>Usually done in hardware</a:t>
            </a:r>
          </a:p>
          <a:p>
            <a:r>
              <a:rPr lang="en-US" sz="2800" b="1" dirty="0"/>
              <a:t>Protection violation may abort process</a:t>
            </a:r>
          </a:p>
        </p:txBody>
      </p:sp>
      <p:sp>
        <p:nvSpPr>
          <p:cNvPr id="1685508" name="Line 4"/>
          <p:cNvSpPr>
            <a:spLocks noChangeShapeType="1"/>
          </p:cNvSpPr>
          <p:nvPr/>
        </p:nvSpPr>
        <p:spPr bwMode="auto">
          <a:xfrm>
            <a:off x="5372101" y="2128838"/>
            <a:ext cx="2343150" cy="0"/>
          </a:xfrm>
          <a:prstGeom prst="line">
            <a:avLst/>
          </a:prstGeom>
          <a:noFill/>
          <a:ln w="28575">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sp>
        <p:nvSpPr>
          <p:cNvPr id="1685509" name="Line 5"/>
          <p:cNvSpPr>
            <a:spLocks noChangeShapeType="1"/>
          </p:cNvSpPr>
          <p:nvPr/>
        </p:nvSpPr>
        <p:spPr bwMode="auto">
          <a:xfrm>
            <a:off x="1885951" y="2128838"/>
            <a:ext cx="2857500" cy="0"/>
          </a:xfrm>
          <a:prstGeom prst="line">
            <a:avLst/>
          </a:prstGeom>
          <a:noFill/>
          <a:ln w="28575">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grpSp>
        <p:nvGrpSpPr>
          <p:cNvPr id="1685510" name="Group 6"/>
          <p:cNvGrpSpPr>
            <a:grpSpLocks/>
          </p:cNvGrpSpPr>
          <p:nvPr/>
        </p:nvGrpSpPr>
        <p:grpSpPr bwMode="auto">
          <a:xfrm>
            <a:off x="1543051" y="1633538"/>
            <a:ext cx="342900" cy="990600"/>
            <a:chOff x="336" y="1200"/>
            <a:chExt cx="144" cy="720"/>
          </a:xfrm>
        </p:grpSpPr>
        <p:sp>
          <p:nvSpPr>
            <p:cNvPr id="1685511" name="Rectangle 7"/>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a:effectLst/>
          </p:spPr>
          <p:txBody>
            <a:bodyPr wrap="none" anchor="ctr">
              <a:prstTxWarp prst="textNoShape">
                <a:avLst/>
              </a:prstTxWarp>
            </a:bodyPr>
            <a:lstStyle/>
            <a:p>
              <a:pPr defTabSz="742968" fontAlgn="auto">
                <a:spcAft>
                  <a:spcPts val="0"/>
                </a:spcAft>
              </a:pPr>
              <a:r>
                <a:rPr lang="en-US" sz="1400" dirty="0">
                  <a:solidFill>
                    <a:prstClr val="black"/>
                  </a:solidFill>
                  <a:latin typeface="Verdana" charset="0"/>
                  <a:ea typeface="+mn-ea"/>
                </a:rPr>
                <a:t>PC</a:t>
              </a:r>
            </a:p>
          </p:txBody>
        </p:sp>
        <p:sp>
          <p:nvSpPr>
            <p:cNvPr id="1685512" name="Freeform 8"/>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solidFill>
              <a:schemeClr val="accent1"/>
            </a:solidFill>
            <a:ln w="12700" cap="flat" cmpd="sng">
              <a:solidFill>
                <a:srgbClr val="FF0000"/>
              </a:solidFill>
              <a:prstDash val="solid"/>
              <a:round/>
              <a:headEnd type="non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grpSp>
      <p:sp>
        <p:nvSpPr>
          <p:cNvPr id="1685513" name="Rectangle 9"/>
          <p:cNvSpPr>
            <a:spLocks noChangeArrowheads="1"/>
          </p:cNvSpPr>
          <p:nvPr/>
        </p:nvSpPr>
        <p:spPr bwMode="auto">
          <a:xfrm>
            <a:off x="2000250" y="1695451"/>
            <a:ext cx="514350" cy="804863"/>
          </a:xfrm>
          <a:prstGeom prst="rect">
            <a:avLst/>
          </a:prstGeom>
          <a:solidFill>
            <a:srgbClr val="FFA74F"/>
          </a:solidFill>
          <a:ln w="25400">
            <a:solidFill>
              <a:srgbClr val="FF0000"/>
            </a:solidFill>
            <a:miter lim="800000"/>
            <a:headEnd/>
            <a:tailEnd/>
          </a:ln>
          <a:effectLst/>
        </p:spPr>
        <p:txBody>
          <a:bodyPr anchor="ctr">
            <a:prstTxWarp prst="textNoShape">
              <a:avLst/>
            </a:prstTxWarp>
          </a:bodyPr>
          <a:lstStyle/>
          <a:p>
            <a:pPr defTabSz="742968" fontAlgn="auto">
              <a:spcAft>
                <a:spcPts val="0"/>
              </a:spcAft>
            </a:pPr>
            <a:r>
              <a:rPr lang="en-US" sz="1400">
                <a:solidFill>
                  <a:prstClr val="black"/>
                </a:solidFill>
                <a:latin typeface="Verdana" charset="0"/>
                <a:ea typeface="+mn-ea"/>
              </a:rPr>
              <a:t>Inst TLB</a:t>
            </a:r>
          </a:p>
        </p:txBody>
      </p:sp>
      <p:sp>
        <p:nvSpPr>
          <p:cNvPr id="1685514" name="Rectangle 10"/>
          <p:cNvSpPr>
            <a:spLocks noChangeArrowheads="1"/>
          </p:cNvSpPr>
          <p:nvPr/>
        </p:nvSpPr>
        <p:spPr bwMode="auto">
          <a:xfrm>
            <a:off x="2628900" y="1695451"/>
            <a:ext cx="685800" cy="804863"/>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defTabSz="742968" fontAlgn="auto">
              <a:spcAft>
                <a:spcPts val="0"/>
              </a:spcAft>
            </a:pPr>
            <a:r>
              <a:rPr lang="en-US" sz="1400">
                <a:solidFill>
                  <a:prstClr val="black"/>
                </a:solidFill>
                <a:latin typeface="Verdana" charset="0"/>
                <a:ea typeface="+mn-ea"/>
              </a:rPr>
              <a:t>Inst. Cache</a:t>
            </a:r>
          </a:p>
        </p:txBody>
      </p:sp>
      <p:grpSp>
        <p:nvGrpSpPr>
          <p:cNvPr id="1685515" name="Group 11"/>
          <p:cNvGrpSpPr>
            <a:grpSpLocks/>
          </p:cNvGrpSpPr>
          <p:nvPr/>
        </p:nvGrpSpPr>
        <p:grpSpPr bwMode="auto">
          <a:xfrm>
            <a:off x="3429000" y="1633538"/>
            <a:ext cx="228600" cy="990600"/>
            <a:chOff x="336" y="1200"/>
            <a:chExt cx="144" cy="720"/>
          </a:xfrm>
        </p:grpSpPr>
        <p:sp>
          <p:nvSpPr>
            <p:cNvPr id="1685516" name="Rectangle 12"/>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a:effectLst/>
          </p:spPr>
          <p:txBody>
            <a:bodyPr wrap="none" anchor="ctr">
              <a:prstTxWarp prst="textNoShape">
                <a:avLst/>
              </a:prstTxWarp>
            </a:bodyPr>
            <a:lstStyle/>
            <a:p>
              <a:pPr defTabSz="742968" fontAlgn="auto">
                <a:spcAft>
                  <a:spcPts val="0"/>
                </a:spcAft>
              </a:pPr>
              <a:r>
                <a:rPr lang="en-US" sz="1400">
                  <a:solidFill>
                    <a:prstClr val="black"/>
                  </a:solidFill>
                  <a:latin typeface="Verdana" charset="0"/>
                  <a:ea typeface="+mn-ea"/>
                </a:rPr>
                <a:t>D</a:t>
              </a:r>
            </a:p>
          </p:txBody>
        </p:sp>
        <p:sp>
          <p:nvSpPr>
            <p:cNvPr id="1685517" name="Freeform 13"/>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solidFill>
              <a:schemeClr val="accent1"/>
            </a:solidFill>
            <a:ln w="12700" cap="flat" cmpd="sng">
              <a:solidFill>
                <a:srgbClr val="FF0000"/>
              </a:solidFill>
              <a:prstDash val="solid"/>
              <a:round/>
              <a:headEnd type="non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grpSp>
      <p:sp>
        <p:nvSpPr>
          <p:cNvPr id="1685518" name="Rectangle 14"/>
          <p:cNvSpPr>
            <a:spLocks noChangeArrowheads="1"/>
          </p:cNvSpPr>
          <p:nvPr/>
        </p:nvSpPr>
        <p:spPr bwMode="auto">
          <a:xfrm>
            <a:off x="3771900" y="1695451"/>
            <a:ext cx="800100" cy="804863"/>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defTabSz="742968" fontAlgn="auto">
              <a:spcAft>
                <a:spcPts val="0"/>
              </a:spcAft>
            </a:pPr>
            <a:r>
              <a:rPr lang="en-US" sz="1400">
                <a:solidFill>
                  <a:prstClr val="black"/>
                </a:solidFill>
                <a:latin typeface="Verdana" charset="0"/>
                <a:ea typeface="+mn-ea"/>
              </a:rPr>
              <a:t>Decode</a:t>
            </a:r>
          </a:p>
        </p:txBody>
      </p:sp>
      <p:grpSp>
        <p:nvGrpSpPr>
          <p:cNvPr id="1685519" name="Group 15"/>
          <p:cNvGrpSpPr>
            <a:grpSpLocks/>
          </p:cNvGrpSpPr>
          <p:nvPr/>
        </p:nvGrpSpPr>
        <p:grpSpPr bwMode="auto">
          <a:xfrm>
            <a:off x="4743450" y="1633538"/>
            <a:ext cx="228600" cy="990600"/>
            <a:chOff x="336" y="1200"/>
            <a:chExt cx="144" cy="720"/>
          </a:xfrm>
        </p:grpSpPr>
        <p:sp>
          <p:nvSpPr>
            <p:cNvPr id="1685520" name="Rectangle 16"/>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a:effectLst/>
          </p:spPr>
          <p:txBody>
            <a:bodyPr wrap="none" anchor="ctr">
              <a:prstTxWarp prst="textNoShape">
                <a:avLst/>
              </a:prstTxWarp>
            </a:bodyPr>
            <a:lstStyle/>
            <a:p>
              <a:pPr defTabSz="742968" fontAlgn="auto">
                <a:spcAft>
                  <a:spcPts val="0"/>
                </a:spcAft>
              </a:pPr>
              <a:r>
                <a:rPr lang="en-US" sz="1400">
                  <a:solidFill>
                    <a:prstClr val="black"/>
                  </a:solidFill>
                  <a:latin typeface="Verdana" charset="0"/>
                  <a:ea typeface="+mn-ea"/>
                </a:rPr>
                <a:t>E</a:t>
              </a:r>
            </a:p>
          </p:txBody>
        </p:sp>
        <p:sp>
          <p:nvSpPr>
            <p:cNvPr id="1685521" name="Freeform 17"/>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solidFill>
              <a:schemeClr val="accent1"/>
            </a:solidFill>
            <a:ln w="12700" cap="flat" cmpd="sng">
              <a:solidFill>
                <a:srgbClr val="FF0000"/>
              </a:solidFill>
              <a:prstDash val="solid"/>
              <a:round/>
              <a:headEnd type="non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grpSp>
      <p:sp>
        <p:nvSpPr>
          <p:cNvPr id="1685522" name="Freeform 18"/>
          <p:cNvSpPr>
            <a:spLocks/>
          </p:cNvSpPr>
          <p:nvPr/>
        </p:nvSpPr>
        <p:spPr bwMode="auto">
          <a:xfrm>
            <a:off x="5086350" y="1695451"/>
            <a:ext cx="285750" cy="866775"/>
          </a:xfrm>
          <a:custGeom>
            <a:avLst/>
            <a:gdLst/>
            <a:ahLst/>
            <a:cxnLst>
              <a:cxn ang="0">
                <a:pos x="0" y="0"/>
              </a:cxn>
              <a:cxn ang="0">
                <a:pos x="0" y="288"/>
              </a:cxn>
              <a:cxn ang="0">
                <a:pos x="48" y="336"/>
              </a:cxn>
              <a:cxn ang="0">
                <a:pos x="0" y="384"/>
              </a:cxn>
              <a:cxn ang="0">
                <a:pos x="0" y="672"/>
              </a:cxn>
              <a:cxn ang="0">
                <a:pos x="240" y="480"/>
              </a:cxn>
              <a:cxn ang="0">
                <a:pos x="240" y="144"/>
              </a:cxn>
              <a:cxn ang="0">
                <a:pos x="0" y="0"/>
              </a:cxn>
            </a:cxnLst>
            <a:rect l="0" t="0" r="r" b="b"/>
            <a:pathLst>
              <a:path w="240" h="672">
                <a:moveTo>
                  <a:pt x="0" y="0"/>
                </a:moveTo>
                <a:lnTo>
                  <a:pt x="0" y="288"/>
                </a:lnTo>
                <a:lnTo>
                  <a:pt x="48" y="336"/>
                </a:lnTo>
                <a:lnTo>
                  <a:pt x="0" y="384"/>
                </a:lnTo>
                <a:lnTo>
                  <a:pt x="0" y="672"/>
                </a:lnTo>
                <a:lnTo>
                  <a:pt x="240" y="480"/>
                </a:lnTo>
                <a:lnTo>
                  <a:pt x="240" y="144"/>
                </a:lnTo>
                <a:lnTo>
                  <a:pt x="0" y="0"/>
                </a:lnTo>
                <a:close/>
              </a:path>
            </a:pathLst>
          </a:custGeom>
          <a:solidFill>
            <a:schemeClr val="bg1"/>
          </a:solidFill>
          <a:ln w="25400" cap="flat" cmpd="sng">
            <a:solidFill>
              <a:schemeClr val="tx1"/>
            </a:solidFill>
            <a:prstDash val="solid"/>
            <a:round/>
            <a:headEnd/>
            <a:tailEn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grpSp>
        <p:nvGrpSpPr>
          <p:cNvPr id="1685523" name="Group 19"/>
          <p:cNvGrpSpPr>
            <a:grpSpLocks/>
          </p:cNvGrpSpPr>
          <p:nvPr/>
        </p:nvGrpSpPr>
        <p:grpSpPr bwMode="auto">
          <a:xfrm>
            <a:off x="5486400" y="1633538"/>
            <a:ext cx="228600" cy="990600"/>
            <a:chOff x="336" y="1200"/>
            <a:chExt cx="144" cy="720"/>
          </a:xfrm>
        </p:grpSpPr>
        <p:sp>
          <p:nvSpPr>
            <p:cNvPr id="1685524" name="Rectangle 20"/>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a:effectLst/>
          </p:spPr>
          <p:txBody>
            <a:bodyPr wrap="none" anchor="ctr">
              <a:prstTxWarp prst="textNoShape">
                <a:avLst/>
              </a:prstTxWarp>
            </a:bodyPr>
            <a:lstStyle/>
            <a:p>
              <a:pPr defTabSz="742968" fontAlgn="auto">
                <a:spcAft>
                  <a:spcPts val="0"/>
                </a:spcAft>
              </a:pPr>
              <a:r>
                <a:rPr lang="en-US" sz="1400">
                  <a:solidFill>
                    <a:prstClr val="black"/>
                  </a:solidFill>
                  <a:latin typeface="Verdana" charset="0"/>
                  <a:ea typeface="+mn-ea"/>
                </a:rPr>
                <a:t>M</a:t>
              </a:r>
            </a:p>
          </p:txBody>
        </p:sp>
        <p:sp>
          <p:nvSpPr>
            <p:cNvPr id="1685525" name="Freeform 21"/>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solidFill>
              <a:schemeClr val="accent1"/>
            </a:solidFill>
            <a:ln w="12700" cap="flat" cmpd="sng">
              <a:solidFill>
                <a:srgbClr val="FF0000"/>
              </a:solidFill>
              <a:prstDash val="solid"/>
              <a:round/>
              <a:headEnd type="non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grpSp>
      <p:sp>
        <p:nvSpPr>
          <p:cNvPr id="1685526" name="Rectangle 22"/>
          <p:cNvSpPr>
            <a:spLocks noChangeArrowheads="1"/>
          </p:cNvSpPr>
          <p:nvPr/>
        </p:nvSpPr>
        <p:spPr bwMode="auto">
          <a:xfrm>
            <a:off x="5829300" y="1695451"/>
            <a:ext cx="571500" cy="804863"/>
          </a:xfrm>
          <a:prstGeom prst="rect">
            <a:avLst/>
          </a:prstGeom>
          <a:solidFill>
            <a:srgbClr val="FFA74F"/>
          </a:solidFill>
          <a:ln w="25400">
            <a:solidFill>
              <a:srgbClr val="FF0000"/>
            </a:solidFill>
            <a:miter lim="800000"/>
            <a:headEnd/>
            <a:tailEnd/>
          </a:ln>
          <a:effectLst/>
        </p:spPr>
        <p:txBody>
          <a:bodyPr anchor="ctr">
            <a:prstTxWarp prst="textNoShape">
              <a:avLst/>
            </a:prstTxWarp>
          </a:bodyPr>
          <a:lstStyle/>
          <a:p>
            <a:pPr defTabSz="742968" fontAlgn="auto">
              <a:spcAft>
                <a:spcPts val="0"/>
              </a:spcAft>
            </a:pPr>
            <a:r>
              <a:rPr lang="en-US" sz="1400" dirty="0">
                <a:solidFill>
                  <a:prstClr val="black"/>
                </a:solidFill>
                <a:latin typeface="Verdana" charset="0"/>
                <a:ea typeface="+mn-ea"/>
              </a:rPr>
              <a:t>Data TLB</a:t>
            </a:r>
          </a:p>
        </p:txBody>
      </p:sp>
      <p:sp>
        <p:nvSpPr>
          <p:cNvPr id="1685527" name="Rectangle 23"/>
          <p:cNvSpPr>
            <a:spLocks noChangeArrowheads="1"/>
          </p:cNvSpPr>
          <p:nvPr/>
        </p:nvSpPr>
        <p:spPr bwMode="auto">
          <a:xfrm>
            <a:off x="6515100" y="1695451"/>
            <a:ext cx="685800" cy="804863"/>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defTabSz="742968" fontAlgn="auto">
              <a:spcAft>
                <a:spcPts val="0"/>
              </a:spcAft>
            </a:pPr>
            <a:r>
              <a:rPr lang="en-US" sz="1400">
                <a:solidFill>
                  <a:prstClr val="black"/>
                </a:solidFill>
                <a:latin typeface="Verdana" charset="0"/>
                <a:ea typeface="+mn-ea"/>
              </a:rPr>
              <a:t>Data Cache</a:t>
            </a:r>
          </a:p>
        </p:txBody>
      </p:sp>
      <p:grpSp>
        <p:nvGrpSpPr>
          <p:cNvPr id="1685528" name="Group 24"/>
          <p:cNvGrpSpPr>
            <a:grpSpLocks/>
          </p:cNvGrpSpPr>
          <p:nvPr/>
        </p:nvGrpSpPr>
        <p:grpSpPr bwMode="auto">
          <a:xfrm>
            <a:off x="7315200" y="1633538"/>
            <a:ext cx="228600" cy="990600"/>
            <a:chOff x="336" y="1200"/>
            <a:chExt cx="144" cy="720"/>
          </a:xfrm>
        </p:grpSpPr>
        <p:sp>
          <p:nvSpPr>
            <p:cNvPr id="1685529" name="Rectangle 25"/>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a:effectLst/>
          </p:spPr>
          <p:txBody>
            <a:bodyPr wrap="none" anchor="ctr">
              <a:prstTxWarp prst="textNoShape">
                <a:avLst/>
              </a:prstTxWarp>
            </a:bodyPr>
            <a:lstStyle/>
            <a:p>
              <a:pPr defTabSz="742968" fontAlgn="auto">
                <a:spcAft>
                  <a:spcPts val="0"/>
                </a:spcAft>
              </a:pPr>
              <a:r>
                <a:rPr lang="en-US" sz="1400">
                  <a:solidFill>
                    <a:prstClr val="black"/>
                  </a:solidFill>
                  <a:latin typeface="Verdana" charset="0"/>
                  <a:ea typeface="+mn-ea"/>
                </a:rPr>
                <a:t>W</a:t>
              </a:r>
            </a:p>
          </p:txBody>
        </p:sp>
        <p:sp>
          <p:nvSpPr>
            <p:cNvPr id="1685530" name="Freeform 26"/>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solidFill>
              <a:schemeClr val="accent1"/>
            </a:solidFill>
            <a:ln w="12700" cap="flat" cmpd="sng">
              <a:solidFill>
                <a:srgbClr val="FF0000"/>
              </a:solidFill>
              <a:prstDash val="solid"/>
              <a:round/>
              <a:headEnd type="non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grpSp>
      <p:sp>
        <p:nvSpPr>
          <p:cNvPr id="1685531" name="Line 27"/>
          <p:cNvSpPr>
            <a:spLocks noChangeShapeType="1"/>
          </p:cNvSpPr>
          <p:nvPr/>
        </p:nvSpPr>
        <p:spPr bwMode="auto">
          <a:xfrm>
            <a:off x="4972051" y="1881188"/>
            <a:ext cx="114300" cy="0"/>
          </a:xfrm>
          <a:prstGeom prst="line">
            <a:avLst/>
          </a:prstGeom>
          <a:noFill/>
          <a:ln w="28575">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sp>
        <p:nvSpPr>
          <p:cNvPr id="1685532" name="Line 28"/>
          <p:cNvSpPr>
            <a:spLocks noChangeShapeType="1"/>
          </p:cNvSpPr>
          <p:nvPr/>
        </p:nvSpPr>
        <p:spPr bwMode="auto">
          <a:xfrm>
            <a:off x="4972051" y="2376488"/>
            <a:ext cx="114300" cy="0"/>
          </a:xfrm>
          <a:prstGeom prst="line">
            <a:avLst/>
          </a:prstGeom>
          <a:noFill/>
          <a:ln w="28575">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sp>
        <p:nvSpPr>
          <p:cNvPr id="1685533" name="Text Box 29"/>
          <p:cNvSpPr txBox="1">
            <a:spLocks noChangeArrowheads="1"/>
          </p:cNvSpPr>
          <p:nvPr/>
        </p:nvSpPr>
        <p:spPr bwMode="auto">
          <a:xfrm>
            <a:off x="5115825" y="1987849"/>
            <a:ext cx="332143" cy="307777"/>
          </a:xfrm>
          <a:prstGeom prst="rect">
            <a:avLst/>
          </a:prstGeom>
          <a:noFill/>
          <a:ln w="25400">
            <a:noFill/>
            <a:miter lim="800000"/>
            <a:headEnd/>
            <a:tailEnd/>
          </a:ln>
          <a:effectLst/>
        </p:spPr>
        <p:txBody>
          <a:bodyPr wrap="none" anchor="ctr">
            <a:prstTxWarp prst="textNoShape">
              <a:avLst/>
            </a:prstTxWarp>
            <a:spAutoFit/>
          </a:bodyPr>
          <a:lstStyle/>
          <a:p>
            <a:pPr defTabSz="742968" fontAlgn="auto">
              <a:spcBef>
                <a:spcPts val="0"/>
              </a:spcBef>
              <a:spcAft>
                <a:spcPts val="0"/>
              </a:spcAft>
            </a:pPr>
            <a:r>
              <a:rPr lang="en-US" sz="1400">
                <a:solidFill>
                  <a:prstClr val="black"/>
                </a:solidFill>
                <a:latin typeface="Verdana" charset="0"/>
                <a:ea typeface="+mn-ea"/>
              </a:rPr>
              <a:t>+</a:t>
            </a:r>
          </a:p>
        </p:txBody>
      </p:sp>
      <p:sp>
        <p:nvSpPr>
          <p:cNvPr id="1685534" name="Line 30"/>
          <p:cNvSpPr>
            <a:spLocks noChangeShapeType="1"/>
          </p:cNvSpPr>
          <p:nvPr/>
        </p:nvSpPr>
        <p:spPr bwMode="auto">
          <a:xfrm>
            <a:off x="2228850" y="2500313"/>
            <a:ext cx="0" cy="247650"/>
          </a:xfrm>
          <a:prstGeom prst="line">
            <a:avLst/>
          </a:prstGeom>
          <a:noFill/>
          <a:ln w="28575">
            <a:solidFill>
              <a:srgbClr val="FF0000"/>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sp>
        <p:nvSpPr>
          <p:cNvPr id="1685535" name="Line 31"/>
          <p:cNvSpPr>
            <a:spLocks noChangeShapeType="1"/>
          </p:cNvSpPr>
          <p:nvPr/>
        </p:nvSpPr>
        <p:spPr bwMode="auto">
          <a:xfrm>
            <a:off x="6115050" y="2500313"/>
            <a:ext cx="0" cy="247650"/>
          </a:xfrm>
          <a:prstGeom prst="line">
            <a:avLst/>
          </a:prstGeom>
          <a:noFill/>
          <a:ln w="28575">
            <a:solidFill>
              <a:srgbClr val="FF0000"/>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00">
              <a:solidFill>
                <a:prstClr val="black"/>
              </a:solidFill>
              <a:latin typeface="Calibri" panose="020F0502020204030204"/>
              <a:ea typeface="+mn-ea"/>
            </a:endParaRPr>
          </a:p>
        </p:txBody>
      </p:sp>
      <p:sp>
        <p:nvSpPr>
          <p:cNvPr id="1685536" name="Text Box 32"/>
          <p:cNvSpPr txBox="1">
            <a:spLocks noChangeArrowheads="1"/>
          </p:cNvSpPr>
          <p:nvPr/>
        </p:nvSpPr>
        <p:spPr bwMode="auto">
          <a:xfrm>
            <a:off x="1293019" y="2691177"/>
            <a:ext cx="2478881" cy="584775"/>
          </a:xfrm>
          <a:prstGeom prst="rect">
            <a:avLst/>
          </a:prstGeom>
          <a:noFill/>
          <a:ln w="25400">
            <a:noFill/>
            <a:miter lim="800000"/>
            <a:headEnd/>
            <a:tailEnd/>
          </a:ln>
          <a:effectLst/>
        </p:spPr>
        <p:txBody>
          <a:bodyPr wrap="square" anchor="ctr">
            <a:prstTxWarp prst="textNoShape">
              <a:avLst/>
            </a:prstTxWarp>
            <a:spAutoFit/>
          </a:bodyPr>
          <a:lstStyle/>
          <a:p>
            <a:pPr algn="l" defTabSz="742968" fontAlgn="auto">
              <a:spcAft>
                <a:spcPts val="0"/>
              </a:spcAft>
            </a:pPr>
            <a:r>
              <a:rPr lang="en-US" i="1" dirty="0">
                <a:solidFill>
                  <a:srgbClr val="56127A"/>
                </a:solidFill>
                <a:latin typeface="Verdana" charset="0"/>
                <a:ea typeface="+mn-ea"/>
              </a:rPr>
              <a:t>TLB miss? Page Fault?</a:t>
            </a:r>
          </a:p>
          <a:p>
            <a:pPr defTabSz="742968" fontAlgn="auto">
              <a:spcAft>
                <a:spcPts val="0"/>
              </a:spcAft>
            </a:pPr>
            <a:r>
              <a:rPr lang="en-US" i="1" dirty="0">
                <a:solidFill>
                  <a:srgbClr val="56127A"/>
                </a:solidFill>
                <a:latin typeface="Verdana" charset="0"/>
                <a:ea typeface="+mn-ea"/>
              </a:rPr>
              <a:t>Protection violation?</a:t>
            </a:r>
            <a:endParaRPr lang="en-US" dirty="0">
              <a:solidFill>
                <a:srgbClr val="56127A"/>
              </a:solidFill>
              <a:latin typeface="Verdana" charset="0"/>
              <a:ea typeface="+mn-ea"/>
            </a:endParaRPr>
          </a:p>
        </p:txBody>
      </p:sp>
      <p:sp>
        <p:nvSpPr>
          <p:cNvPr id="1685537" name="Text Box 33"/>
          <p:cNvSpPr txBox="1">
            <a:spLocks noChangeArrowheads="1"/>
          </p:cNvSpPr>
          <p:nvPr/>
        </p:nvSpPr>
        <p:spPr bwMode="auto">
          <a:xfrm>
            <a:off x="5054204" y="2580607"/>
            <a:ext cx="2401673" cy="830997"/>
          </a:xfrm>
          <a:prstGeom prst="rect">
            <a:avLst/>
          </a:prstGeom>
          <a:noFill/>
          <a:ln w="25400">
            <a:noFill/>
            <a:miter lim="800000"/>
            <a:headEnd/>
            <a:tailEnd/>
          </a:ln>
          <a:effectLst/>
        </p:spPr>
        <p:txBody>
          <a:bodyPr wrap="square" anchor="ctr">
            <a:prstTxWarp prst="textNoShape">
              <a:avLst/>
            </a:prstTxWarp>
            <a:spAutoFit/>
          </a:bodyPr>
          <a:lstStyle/>
          <a:p>
            <a:pPr algn="l" defTabSz="742968" fontAlgn="auto">
              <a:spcAft>
                <a:spcPts val="0"/>
              </a:spcAft>
            </a:pPr>
            <a:r>
              <a:rPr lang="en-US" i="1" dirty="0">
                <a:solidFill>
                  <a:srgbClr val="56127A"/>
                </a:solidFill>
                <a:latin typeface="Verdana" charset="0"/>
                <a:ea typeface="+mn-ea"/>
              </a:rPr>
              <a:t>TLB miss? Page Fault?</a:t>
            </a:r>
          </a:p>
          <a:p>
            <a:pPr defTabSz="742968" fontAlgn="auto">
              <a:spcAft>
                <a:spcPts val="0"/>
              </a:spcAft>
            </a:pPr>
            <a:r>
              <a:rPr lang="en-US" i="1" dirty="0">
                <a:solidFill>
                  <a:srgbClr val="56127A"/>
                </a:solidFill>
                <a:latin typeface="Verdana" charset="0"/>
                <a:ea typeface="+mn-ea"/>
              </a:rPr>
              <a:t>Protection violation?</a:t>
            </a:r>
            <a:endParaRPr lang="en-US" dirty="0">
              <a:solidFill>
                <a:srgbClr val="56127A"/>
              </a:solidFill>
              <a:latin typeface="Verdana" charset="0"/>
              <a:ea typeface="+mn-ea"/>
            </a:endParaRPr>
          </a:p>
        </p:txBody>
      </p:sp>
    </p:spTree>
    <p:extLst>
      <p:ext uri="{BB962C8B-B14F-4D97-AF65-F5344CB8AC3E}">
        <p14:creationId xmlns:p14="http://schemas.microsoft.com/office/powerpoint/2010/main" val="4205532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5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550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85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5507"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1650" name="Rectangle 2"/>
          <p:cNvSpPr>
            <a:spLocks noGrp="1" noChangeArrowheads="1"/>
          </p:cNvSpPr>
          <p:nvPr>
            <p:ph type="title"/>
          </p:nvPr>
        </p:nvSpPr>
        <p:spPr>
          <a:xfrm>
            <a:off x="731341" y="786058"/>
            <a:ext cx="7085116" cy="435664"/>
          </a:xfrm>
        </p:spPr>
        <p:txBody>
          <a:bodyPr>
            <a:normAutofit fontScale="90000"/>
          </a:bodyPr>
          <a:lstStyle/>
          <a:p>
            <a:r>
              <a:rPr lang="en-US" dirty="0"/>
              <a:t>Page-Based Virtual-Memory Machine</a:t>
            </a:r>
            <a:br>
              <a:rPr lang="en-US" dirty="0"/>
            </a:br>
            <a:r>
              <a:rPr lang="en-US" dirty="0" smtClean="0"/>
              <a:t/>
            </a:r>
            <a:br>
              <a:rPr lang="en-US" dirty="0" smtClean="0"/>
            </a:br>
            <a:r>
              <a:rPr lang="en-US" sz="1950" dirty="0"/>
              <a:t>(Hardware Page-Table Walk)</a:t>
            </a:r>
            <a:endParaRPr lang="en-US" dirty="0"/>
          </a:p>
        </p:txBody>
      </p:sp>
      <p:sp>
        <p:nvSpPr>
          <p:cNvPr id="1691682" name="Rectangle 34"/>
          <p:cNvSpPr>
            <a:spLocks noGrp="1" noChangeArrowheads="1"/>
          </p:cNvSpPr>
          <p:nvPr>
            <p:ph idx="1"/>
          </p:nvPr>
        </p:nvSpPr>
        <p:spPr>
          <a:xfrm>
            <a:off x="857249" y="5553889"/>
            <a:ext cx="8146074" cy="835803"/>
          </a:xfrm>
        </p:spPr>
        <p:txBody>
          <a:bodyPr/>
          <a:lstStyle/>
          <a:p>
            <a:r>
              <a:rPr lang="en-US" sz="2000" b="1" dirty="0"/>
              <a:t>Assumes page tables held in </a:t>
            </a:r>
            <a:r>
              <a:rPr lang="en-US" sz="2000" b="1" dirty="0" smtClean="0"/>
              <a:t>untranslated </a:t>
            </a:r>
            <a:r>
              <a:rPr lang="en-US" sz="2000" b="1" dirty="0"/>
              <a:t>physical memory</a:t>
            </a:r>
          </a:p>
        </p:txBody>
      </p:sp>
      <p:sp>
        <p:nvSpPr>
          <p:cNvPr id="1691652" name="Line 4"/>
          <p:cNvSpPr>
            <a:spLocks noChangeShapeType="1"/>
          </p:cNvSpPr>
          <p:nvPr/>
        </p:nvSpPr>
        <p:spPr bwMode="auto">
          <a:xfrm>
            <a:off x="5200650" y="2991382"/>
            <a:ext cx="2514600" cy="0"/>
          </a:xfrm>
          <a:prstGeom prst="line">
            <a:avLst/>
          </a:prstGeom>
          <a:noFill/>
          <a:ln w="28575">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653" name="Line 5"/>
          <p:cNvSpPr>
            <a:spLocks noChangeShapeType="1"/>
          </p:cNvSpPr>
          <p:nvPr/>
        </p:nvSpPr>
        <p:spPr bwMode="auto">
          <a:xfrm>
            <a:off x="1657351" y="2991382"/>
            <a:ext cx="3086100" cy="0"/>
          </a:xfrm>
          <a:prstGeom prst="line">
            <a:avLst/>
          </a:prstGeom>
          <a:noFill/>
          <a:ln w="28575">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nvGrpSpPr>
          <p:cNvPr id="2" name="Group 6"/>
          <p:cNvGrpSpPr>
            <a:grpSpLocks/>
          </p:cNvGrpSpPr>
          <p:nvPr/>
        </p:nvGrpSpPr>
        <p:grpSpPr bwMode="auto">
          <a:xfrm>
            <a:off x="1428750" y="2496082"/>
            <a:ext cx="228600" cy="990600"/>
            <a:chOff x="336" y="1200"/>
            <a:chExt cx="144" cy="720"/>
          </a:xfrm>
        </p:grpSpPr>
        <p:sp>
          <p:nvSpPr>
            <p:cNvPr id="1691655" name="Rectangle 7"/>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a:effectLst/>
          </p:spPr>
          <p:txBody>
            <a:bodyPr wrap="none" anchor="ctr">
              <a:prstTxWarp prst="textNoShape">
                <a:avLst/>
              </a:prstTxWarp>
            </a:bodyPr>
            <a:lstStyle/>
            <a:p>
              <a:pPr defTabSz="742968" fontAlgn="auto">
                <a:spcBef>
                  <a:spcPts val="0"/>
                </a:spcBef>
                <a:spcAft>
                  <a:spcPts val="0"/>
                </a:spcAft>
              </a:pPr>
              <a:r>
                <a:rPr lang="en-US" sz="1300" dirty="0">
                  <a:solidFill>
                    <a:prstClr val="black"/>
                  </a:solidFill>
                  <a:latin typeface="Calibri" panose="020F0502020204030204"/>
                  <a:ea typeface="+mn-ea"/>
                </a:rPr>
                <a:t>PC </a:t>
              </a:r>
            </a:p>
          </p:txBody>
        </p:sp>
        <p:sp>
          <p:nvSpPr>
            <p:cNvPr id="1691656" name="Freeform 8"/>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solidFill>
              <a:schemeClr val="accent1"/>
            </a:solidFill>
            <a:ln w="12700" cap="flat" cmpd="sng">
              <a:solidFill>
                <a:srgbClr val="FF0000"/>
              </a:solidFill>
              <a:prstDash val="solid"/>
              <a:round/>
              <a:headEnd type="non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sp>
        <p:nvSpPr>
          <p:cNvPr id="1691657" name="Rectangle 9"/>
          <p:cNvSpPr>
            <a:spLocks noChangeArrowheads="1"/>
          </p:cNvSpPr>
          <p:nvPr/>
        </p:nvSpPr>
        <p:spPr bwMode="auto">
          <a:xfrm>
            <a:off x="1885951" y="2557995"/>
            <a:ext cx="571500" cy="804863"/>
          </a:xfrm>
          <a:prstGeom prst="rect">
            <a:avLst/>
          </a:prstGeom>
          <a:solidFill>
            <a:srgbClr val="FFA74F"/>
          </a:solidFill>
          <a:ln w="25400">
            <a:solidFill>
              <a:srgbClr val="FF0000"/>
            </a:solidFill>
            <a:miter lim="800000"/>
            <a:headEnd/>
            <a:tailEnd/>
          </a:ln>
          <a:effectLst/>
        </p:spPr>
        <p:txBody>
          <a:bodyPr anchor="ctr">
            <a:prstTxWarp prst="textNoShape">
              <a:avLst/>
            </a:prstTxWarp>
          </a:bodyPr>
          <a:lstStyle/>
          <a:p>
            <a:pPr defTabSz="742968" fontAlgn="auto">
              <a:spcBef>
                <a:spcPts val="0"/>
              </a:spcBef>
              <a:spcAft>
                <a:spcPts val="0"/>
              </a:spcAft>
            </a:pPr>
            <a:r>
              <a:rPr lang="en-US" sz="1463">
                <a:solidFill>
                  <a:prstClr val="black"/>
                </a:solidFill>
                <a:latin typeface="Calibri" panose="020F0502020204030204"/>
                <a:ea typeface="+mn-ea"/>
              </a:rPr>
              <a:t>Inst. TLB</a:t>
            </a:r>
          </a:p>
        </p:txBody>
      </p:sp>
      <p:sp>
        <p:nvSpPr>
          <p:cNvPr id="1691658" name="Rectangle 10"/>
          <p:cNvSpPr>
            <a:spLocks noChangeArrowheads="1"/>
          </p:cNvSpPr>
          <p:nvPr/>
        </p:nvSpPr>
        <p:spPr bwMode="auto">
          <a:xfrm>
            <a:off x="2628900" y="2681820"/>
            <a:ext cx="685800" cy="557213"/>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defTabSz="742968" fontAlgn="auto">
              <a:spcBef>
                <a:spcPts val="0"/>
              </a:spcBef>
              <a:spcAft>
                <a:spcPts val="0"/>
              </a:spcAft>
            </a:pPr>
            <a:r>
              <a:rPr lang="en-US" sz="1463">
                <a:solidFill>
                  <a:prstClr val="black"/>
                </a:solidFill>
                <a:latin typeface="Calibri" panose="020F0502020204030204"/>
                <a:ea typeface="+mn-ea"/>
              </a:rPr>
              <a:t>Inst. Cache</a:t>
            </a:r>
          </a:p>
        </p:txBody>
      </p:sp>
      <p:grpSp>
        <p:nvGrpSpPr>
          <p:cNvPr id="3" name="Group 11"/>
          <p:cNvGrpSpPr>
            <a:grpSpLocks/>
          </p:cNvGrpSpPr>
          <p:nvPr/>
        </p:nvGrpSpPr>
        <p:grpSpPr bwMode="auto">
          <a:xfrm>
            <a:off x="3429000" y="2496082"/>
            <a:ext cx="228600" cy="990600"/>
            <a:chOff x="336" y="1200"/>
            <a:chExt cx="144" cy="720"/>
          </a:xfrm>
        </p:grpSpPr>
        <p:sp>
          <p:nvSpPr>
            <p:cNvPr id="1691660" name="Rectangle 12"/>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a:effectLst/>
          </p:spPr>
          <p:txBody>
            <a:bodyPr wrap="none" anchor="ctr">
              <a:prstTxWarp prst="textNoShape">
                <a:avLst/>
              </a:prstTxWarp>
            </a:bodyPr>
            <a:lstStyle/>
            <a:p>
              <a:pPr defTabSz="742968" fontAlgn="auto">
                <a:spcBef>
                  <a:spcPts val="0"/>
                </a:spcBef>
                <a:spcAft>
                  <a:spcPts val="0"/>
                </a:spcAft>
              </a:pPr>
              <a:r>
                <a:rPr lang="en-US" sz="1300">
                  <a:solidFill>
                    <a:prstClr val="black"/>
                  </a:solidFill>
                  <a:latin typeface="Calibri" panose="020F0502020204030204"/>
                  <a:ea typeface="+mn-ea"/>
                </a:rPr>
                <a:t>D</a:t>
              </a:r>
            </a:p>
          </p:txBody>
        </p:sp>
        <p:sp>
          <p:nvSpPr>
            <p:cNvPr id="1691661" name="Freeform 13"/>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solidFill>
              <a:schemeClr val="accent1"/>
            </a:solidFill>
            <a:ln w="12700" cap="flat" cmpd="sng">
              <a:solidFill>
                <a:srgbClr val="FF0000"/>
              </a:solidFill>
              <a:prstDash val="solid"/>
              <a:round/>
              <a:headEnd type="non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sp>
        <p:nvSpPr>
          <p:cNvPr id="1691662" name="Rectangle 14"/>
          <p:cNvSpPr>
            <a:spLocks noChangeArrowheads="1"/>
          </p:cNvSpPr>
          <p:nvPr/>
        </p:nvSpPr>
        <p:spPr bwMode="auto">
          <a:xfrm>
            <a:off x="3714751" y="2557995"/>
            <a:ext cx="800100" cy="74295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defTabSz="742968" fontAlgn="auto">
              <a:spcBef>
                <a:spcPts val="0"/>
              </a:spcBef>
              <a:spcAft>
                <a:spcPts val="0"/>
              </a:spcAft>
            </a:pPr>
            <a:r>
              <a:rPr lang="en-US" sz="1463">
                <a:solidFill>
                  <a:prstClr val="black"/>
                </a:solidFill>
                <a:latin typeface="Calibri" panose="020F0502020204030204"/>
                <a:ea typeface="+mn-ea"/>
              </a:rPr>
              <a:t>Decode</a:t>
            </a:r>
          </a:p>
        </p:txBody>
      </p:sp>
      <p:grpSp>
        <p:nvGrpSpPr>
          <p:cNvPr id="4" name="Group 15"/>
          <p:cNvGrpSpPr>
            <a:grpSpLocks/>
          </p:cNvGrpSpPr>
          <p:nvPr/>
        </p:nvGrpSpPr>
        <p:grpSpPr bwMode="auto">
          <a:xfrm>
            <a:off x="4572000" y="2496082"/>
            <a:ext cx="228600" cy="990600"/>
            <a:chOff x="336" y="1200"/>
            <a:chExt cx="144" cy="720"/>
          </a:xfrm>
        </p:grpSpPr>
        <p:sp>
          <p:nvSpPr>
            <p:cNvPr id="1691664" name="Rectangle 16"/>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a:effectLst/>
          </p:spPr>
          <p:txBody>
            <a:bodyPr wrap="none" anchor="ctr">
              <a:prstTxWarp prst="textNoShape">
                <a:avLst/>
              </a:prstTxWarp>
            </a:bodyPr>
            <a:lstStyle/>
            <a:p>
              <a:pPr defTabSz="742968" fontAlgn="auto">
                <a:spcBef>
                  <a:spcPts val="0"/>
                </a:spcBef>
                <a:spcAft>
                  <a:spcPts val="0"/>
                </a:spcAft>
              </a:pPr>
              <a:r>
                <a:rPr lang="en-US" sz="1300">
                  <a:solidFill>
                    <a:prstClr val="black"/>
                  </a:solidFill>
                  <a:latin typeface="Calibri" panose="020F0502020204030204"/>
                  <a:ea typeface="+mn-ea"/>
                </a:rPr>
                <a:t>E</a:t>
              </a:r>
            </a:p>
          </p:txBody>
        </p:sp>
        <p:sp>
          <p:nvSpPr>
            <p:cNvPr id="1691665" name="Freeform 17"/>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solidFill>
              <a:schemeClr val="accent1"/>
            </a:solidFill>
            <a:ln w="12700" cap="flat" cmpd="sng">
              <a:solidFill>
                <a:srgbClr val="FF0000"/>
              </a:solidFill>
              <a:prstDash val="solid"/>
              <a:round/>
              <a:headEnd type="non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sp>
        <p:nvSpPr>
          <p:cNvPr id="1691666" name="Freeform 18"/>
          <p:cNvSpPr>
            <a:spLocks/>
          </p:cNvSpPr>
          <p:nvPr/>
        </p:nvSpPr>
        <p:spPr bwMode="auto">
          <a:xfrm>
            <a:off x="4914901" y="2557996"/>
            <a:ext cx="285750" cy="866775"/>
          </a:xfrm>
          <a:custGeom>
            <a:avLst/>
            <a:gdLst/>
            <a:ahLst/>
            <a:cxnLst>
              <a:cxn ang="0">
                <a:pos x="0" y="0"/>
              </a:cxn>
              <a:cxn ang="0">
                <a:pos x="0" y="288"/>
              </a:cxn>
              <a:cxn ang="0">
                <a:pos x="48" y="336"/>
              </a:cxn>
              <a:cxn ang="0">
                <a:pos x="0" y="384"/>
              </a:cxn>
              <a:cxn ang="0">
                <a:pos x="0" y="672"/>
              </a:cxn>
              <a:cxn ang="0">
                <a:pos x="240" y="480"/>
              </a:cxn>
              <a:cxn ang="0">
                <a:pos x="240" y="144"/>
              </a:cxn>
              <a:cxn ang="0">
                <a:pos x="0" y="0"/>
              </a:cxn>
            </a:cxnLst>
            <a:rect l="0" t="0" r="r" b="b"/>
            <a:pathLst>
              <a:path w="240" h="672">
                <a:moveTo>
                  <a:pt x="0" y="0"/>
                </a:moveTo>
                <a:lnTo>
                  <a:pt x="0" y="288"/>
                </a:lnTo>
                <a:lnTo>
                  <a:pt x="48" y="336"/>
                </a:lnTo>
                <a:lnTo>
                  <a:pt x="0" y="384"/>
                </a:lnTo>
                <a:lnTo>
                  <a:pt x="0" y="672"/>
                </a:lnTo>
                <a:lnTo>
                  <a:pt x="240" y="480"/>
                </a:lnTo>
                <a:lnTo>
                  <a:pt x="240" y="144"/>
                </a:lnTo>
                <a:lnTo>
                  <a:pt x="0" y="0"/>
                </a:lnTo>
                <a:close/>
              </a:path>
            </a:pathLst>
          </a:custGeom>
          <a:solidFill>
            <a:schemeClr val="bg1"/>
          </a:solidFill>
          <a:ln w="25400" cap="flat" cmpd="sng">
            <a:solidFill>
              <a:schemeClr val="tx1"/>
            </a:solidFill>
            <a:prstDash val="solid"/>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nvGrpSpPr>
          <p:cNvPr id="5" name="Group 19"/>
          <p:cNvGrpSpPr>
            <a:grpSpLocks/>
          </p:cNvGrpSpPr>
          <p:nvPr/>
        </p:nvGrpSpPr>
        <p:grpSpPr bwMode="auto">
          <a:xfrm>
            <a:off x="5257800" y="2496082"/>
            <a:ext cx="228600" cy="990600"/>
            <a:chOff x="336" y="1200"/>
            <a:chExt cx="144" cy="720"/>
          </a:xfrm>
        </p:grpSpPr>
        <p:sp>
          <p:nvSpPr>
            <p:cNvPr id="1691668" name="Rectangle 20"/>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a:effectLst/>
          </p:spPr>
          <p:txBody>
            <a:bodyPr wrap="none" anchor="ctr">
              <a:prstTxWarp prst="textNoShape">
                <a:avLst/>
              </a:prstTxWarp>
            </a:bodyPr>
            <a:lstStyle/>
            <a:p>
              <a:pPr defTabSz="742968" fontAlgn="auto">
                <a:spcBef>
                  <a:spcPts val="0"/>
                </a:spcBef>
                <a:spcAft>
                  <a:spcPts val="0"/>
                </a:spcAft>
              </a:pPr>
              <a:r>
                <a:rPr lang="en-US" sz="1300">
                  <a:solidFill>
                    <a:prstClr val="black"/>
                  </a:solidFill>
                  <a:latin typeface="Calibri" panose="020F0502020204030204"/>
                  <a:ea typeface="+mn-ea"/>
                </a:rPr>
                <a:t>M</a:t>
              </a:r>
            </a:p>
          </p:txBody>
        </p:sp>
        <p:sp>
          <p:nvSpPr>
            <p:cNvPr id="1691669" name="Freeform 21"/>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solidFill>
              <a:schemeClr val="accent1"/>
            </a:solidFill>
            <a:ln w="12700" cap="flat" cmpd="sng">
              <a:solidFill>
                <a:srgbClr val="FF0000"/>
              </a:solidFill>
              <a:prstDash val="solid"/>
              <a:round/>
              <a:headEnd type="non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sp>
        <p:nvSpPr>
          <p:cNvPr id="1691671" name="Rectangle 23"/>
          <p:cNvSpPr>
            <a:spLocks noChangeArrowheads="1"/>
          </p:cNvSpPr>
          <p:nvPr/>
        </p:nvSpPr>
        <p:spPr bwMode="auto">
          <a:xfrm>
            <a:off x="6515100" y="2681820"/>
            <a:ext cx="685800" cy="557213"/>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defTabSz="742968" fontAlgn="auto">
              <a:spcBef>
                <a:spcPts val="0"/>
              </a:spcBef>
              <a:spcAft>
                <a:spcPts val="0"/>
              </a:spcAft>
            </a:pPr>
            <a:r>
              <a:rPr lang="en-US" sz="1463">
                <a:solidFill>
                  <a:prstClr val="black"/>
                </a:solidFill>
                <a:latin typeface="Calibri" panose="020F0502020204030204"/>
                <a:ea typeface="+mn-ea"/>
              </a:rPr>
              <a:t>Data Cache</a:t>
            </a:r>
          </a:p>
        </p:txBody>
      </p:sp>
      <p:grpSp>
        <p:nvGrpSpPr>
          <p:cNvPr id="6" name="Group 24"/>
          <p:cNvGrpSpPr>
            <a:grpSpLocks/>
          </p:cNvGrpSpPr>
          <p:nvPr/>
        </p:nvGrpSpPr>
        <p:grpSpPr bwMode="auto">
          <a:xfrm>
            <a:off x="7315200" y="2496082"/>
            <a:ext cx="228600" cy="990600"/>
            <a:chOff x="336" y="1200"/>
            <a:chExt cx="144" cy="720"/>
          </a:xfrm>
        </p:grpSpPr>
        <p:sp>
          <p:nvSpPr>
            <p:cNvPr id="1691673" name="Rectangle 25"/>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a:effectLst/>
          </p:spPr>
          <p:txBody>
            <a:bodyPr wrap="none" anchor="ctr">
              <a:prstTxWarp prst="textNoShape">
                <a:avLst/>
              </a:prstTxWarp>
            </a:bodyPr>
            <a:lstStyle/>
            <a:p>
              <a:pPr defTabSz="742968" fontAlgn="auto">
                <a:spcBef>
                  <a:spcPts val="0"/>
                </a:spcBef>
                <a:spcAft>
                  <a:spcPts val="0"/>
                </a:spcAft>
              </a:pPr>
              <a:r>
                <a:rPr lang="en-US" sz="1300">
                  <a:solidFill>
                    <a:prstClr val="black"/>
                  </a:solidFill>
                  <a:latin typeface="Calibri" panose="020F0502020204030204"/>
                  <a:ea typeface="+mn-ea"/>
                </a:rPr>
                <a:t>W</a:t>
              </a:r>
            </a:p>
          </p:txBody>
        </p:sp>
        <p:sp>
          <p:nvSpPr>
            <p:cNvPr id="1691674" name="Freeform 26"/>
            <p:cNvSpPr>
              <a:spLocks/>
            </p:cNvSpPr>
            <p:nvPr/>
          </p:nvSpPr>
          <p:spPr bwMode="auto">
            <a:xfrm>
              <a:off x="336" y="1785"/>
              <a:ext cx="144" cy="135"/>
            </a:xfrm>
            <a:custGeom>
              <a:avLst/>
              <a:gdLst/>
              <a:ahLst/>
              <a:cxnLst>
                <a:cxn ang="0">
                  <a:pos x="0" y="144"/>
                </a:cxn>
                <a:cxn ang="0">
                  <a:pos x="96" y="0"/>
                </a:cxn>
                <a:cxn ang="0">
                  <a:pos x="192" y="144"/>
                </a:cxn>
              </a:cxnLst>
              <a:rect l="0" t="0" r="r" b="b"/>
              <a:pathLst>
                <a:path w="192" h="144">
                  <a:moveTo>
                    <a:pt x="0" y="144"/>
                  </a:moveTo>
                  <a:lnTo>
                    <a:pt x="96" y="0"/>
                  </a:lnTo>
                  <a:lnTo>
                    <a:pt x="192" y="144"/>
                  </a:lnTo>
                </a:path>
              </a:pathLst>
            </a:custGeom>
            <a:solidFill>
              <a:schemeClr val="accent1"/>
            </a:solidFill>
            <a:ln w="12700" cap="flat" cmpd="sng">
              <a:solidFill>
                <a:srgbClr val="FF0000"/>
              </a:solidFill>
              <a:prstDash val="solid"/>
              <a:round/>
              <a:headEnd type="non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grpSp>
      <p:sp>
        <p:nvSpPr>
          <p:cNvPr id="1691675" name="Line 27"/>
          <p:cNvSpPr>
            <a:spLocks noChangeShapeType="1"/>
          </p:cNvSpPr>
          <p:nvPr/>
        </p:nvSpPr>
        <p:spPr bwMode="auto">
          <a:xfrm>
            <a:off x="4800600" y="2743732"/>
            <a:ext cx="114300" cy="0"/>
          </a:xfrm>
          <a:prstGeom prst="line">
            <a:avLst/>
          </a:prstGeom>
          <a:noFill/>
          <a:ln w="28575">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676" name="Line 28"/>
          <p:cNvSpPr>
            <a:spLocks noChangeShapeType="1"/>
          </p:cNvSpPr>
          <p:nvPr/>
        </p:nvSpPr>
        <p:spPr bwMode="auto">
          <a:xfrm>
            <a:off x="4800600" y="3239032"/>
            <a:ext cx="114300" cy="0"/>
          </a:xfrm>
          <a:prstGeom prst="line">
            <a:avLst/>
          </a:prstGeom>
          <a:noFill/>
          <a:ln w="28575">
            <a:solidFill>
              <a:schemeClr val="tx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677" name="Text Box 29"/>
          <p:cNvSpPr txBox="1">
            <a:spLocks noChangeArrowheads="1"/>
          </p:cNvSpPr>
          <p:nvPr/>
        </p:nvSpPr>
        <p:spPr bwMode="auto">
          <a:xfrm>
            <a:off x="4943883" y="2858087"/>
            <a:ext cx="268022" cy="292388"/>
          </a:xfrm>
          <a:prstGeom prst="rect">
            <a:avLst/>
          </a:prstGeom>
          <a:noFill/>
          <a:ln w="25400">
            <a:noFill/>
            <a:miter lim="800000"/>
            <a:headEnd/>
            <a:tailEnd/>
          </a:ln>
          <a:effectLst/>
        </p:spPr>
        <p:txBody>
          <a:bodyPr wrap="none" anchor="ctr">
            <a:prstTxWarp prst="textNoShape">
              <a:avLst/>
            </a:prstTxWarp>
            <a:spAutoFit/>
          </a:bodyPr>
          <a:lstStyle/>
          <a:p>
            <a:pPr defTabSz="742968" fontAlgn="auto">
              <a:spcBef>
                <a:spcPct val="50000"/>
              </a:spcBef>
              <a:spcAft>
                <a:spcPts val="0"/>
              </a:spcAft>
            </a:pPr>
            <a:r>
              <a:rPr lang="en-US" sz="1300">
                <a:solidFill>
                  <a:prstClr val="black"/>
                </a:solidFill>
                <a:latin typeface="Calibri" panose="020F0502020204030204"/>
                <a:ea typeface="+mn-ea"/>
              </a:rPr>
              <a:t>+</a:t>
            </a:r>
          </a:p>
        </p:txBody>
      </p:sp>
      <p:sp>
        <p:nvSpPr>
          <p:cNvPr id="1691678" name="Line 30"/>
          <p:cNvSpPr>
            <a:spLocks noChangeShapeType="1"/>
          </p:cNvSpPr>
          <p:nvPr/>
        </p:nvSpPr>
        <p:spPr bwMode="auto">
          <a:xfrm flipV="1">
            <a:off x="2114550" y="2062695"/>
            <a:ext cx="0" cy="495300"/>
          </a:xfrm>
          <a:prstGeom prst="line">
            <a:avLst/>
          </a:prstGeom>
          <a:noFill/>
          <a:ln w="28575">
            <a:solidFill>
              <a:srgbClr val="FF0000"/>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679" name="Line 31"/>
          <p:cNvSpPr>
            <a:spLocks noChangeShapeType="1"/>
          </p:cNvSpPr>
          <p:nvPr/>
        </p:nvSpPr>
        <p:spPr bwMode="auto">
          <a:xfrm flipV="1">
            <a:off x="6000750" y="2062696"/>
            <a:ext cx="0" cy="528836"/>
          </a:xfrm>
          <a:prstGeom prst="line">
            <a:avLst/>
          </a:prstGeom>
          <a:noFill/>
          <a:ln w="28575">
            <a:solidFill>
              <a:srgbClr val="FF0000"/>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680" name="Text Box 32"/>
          <p:cNvSpPr txBox="1">
            <a:spLocks noChangeArrowheads="1"/>
          </p:cNvSpPr>
          <p:nvPr/>
        </p:nvSpPr>
        <p:spPr bwMode="auto">
          <a:xfrm>
            <a:off x="1331983" y="1596996"/>
            <a:ext cx="1756828" cy="542584"/>
          </a:xfrm>
          <a:prstGeom prst="rect">
            <a:avLst/>
          </a:prstGeom>
          <a:noFill/>
          <a:ln w="25400">
            <a:noFill/>
            <a:miter lim="800000"/>
            <a:headEnd/>
            <a:tailEnd/>
          </a:ln>
          <a:effectLst/>
        </p:spPr>
        <p:txBody>
          <a:bodyPr wrap="none" anchor="ctr">
            <a:prstTxWarp prst="textNoShape">
              <a:avLst/>
            </a:prstTxWarp>
            <a:spAutoFit/>
          </a:bodyPr>
          <a:lstStyle/>
          <a:p>
            <a:pPr defTabSz="742968" fontAlgn="auto">
              <a:spcBef>
                <a:spcPts val="0"/>
              </a:spcBef>
              <a:spcAft>
                <a:spcPts val="0"/>
              </a:spcAft>
            </a:pPr>
            <a:r>
              <a:rPr lang="en-US" sz="1463" i="1" dirty="0">
                <a:solidFill>
                  <a:srgbClr val="56127A"/>
                </a:solidFill>
                <a:latin typeface="Calibri" panose="020F0502020204030204"/>
                <a:ea typeface="+mn-ea"/>
              </a:rPr>
              <a:t>Page Fault?</a:t>
            </a:r>
          </a:p>
          <a:p>
            <a:pPr defTabSz="742968" fontAlgn="auto">
              <a:spcBef>
                <a:spcPts val="0"/>
              </a:spcBef>
              <a:spcAft>
                <a:spcPts val="0"/>
              </a:spcAft>
            </a:pPr>
            <a:r>
              <a:rPr lang="en-US" sz="1463" i="1" dirty="0">
                <a:solidFill>
                  <a:srgbClr val="56127A"/>
                </a:solidFill>
                <a:latin typeface="Calibri" panose="020F0502020204030204"/>
                <a:ea typeface="+mn-ea"/>
              </a:rPr>
              <a:t>Protection violation?</a:t>
            </a:r>
            <a:endParaRPr lang="en-US" sz="1463" dirty="0">
              <a:solidFill>
                <a:srgbClr val="56127A"/>
              </a:solidFill>
              <a:latin typeface="Calibri" panose="020F0502020204030204"/>
              <a:ea typeface="+mn-ea"/>
            </a:endParaRPr>
          </a:p>
        </p:txBody>
      </p:sp>
      <p:sp>
        <p:nvSpPr>
          <p:cNvPr id="1691681" name="Text Box 33"/>
          <p:cNvSpPr txBox="1">
            <a:spLocks noChangeArrowheads="1"/>
          </p:cNvSpPr>
          <p:nvPr/>
        </p:nvSpPr>
        <p:spPr bwMode="auto">
          <a:xfrm>
            <a:off x="5075990" y="1556654"/>
            <a:ext cx="1756828" cy="542584"/>
          </a:xfrm>
          <a:prstGeom prst="rect">
            <a:avLst/>
          </a:prstGeom>
          <a:noFill/>
          <a:ln w="25400">
            <a:noFill/>
            <a:miter lim="800000"/>
            <a:headEnd/>
            <a:tailEnd/>
          </a:ln>
          <a:effectLst/>
        </p:spPr>
        <p:txBody>
          <a:bodyPr wrap="none" anchor="ctr">
            <a:prstTxWarp prst="textNoShape">
              <a:avLst/>
            </a:prstTxWarp>
            <a:spAutoFit/>
          </a:bodyPr>
          <a:lstStyle/>
          <a:p>
            <a:pPr defTabSz="742968" fontAlgn="auto">
              <a:spcBef>
                <a:spcPts val="0"/>
              </a:spcBef>
              <a:spcAft>
                <a:spcPts val="0"/>
              </a:spcAft>
            </a:pPr>
            <a:r>
              <a:rPr lang="en-US" sz="1463" i="1">
                <a:solidFill>
                  <a:srgbClr val="56127A"/>
                </a:solidFill>
                <a:latin typeface="Calibri" panose="020F0502020204030204"/>
                <a:ea typeface="+mn-ea"/>
              </a:rPr>
              <a:t>Page Fault?</a:t>
            </a:r>
          </a:p>
          <a:p>
            <a:pPr defTabSz="742968" fontAlgn="auto">
              <a:spcBef>
                <a:spcPts val="0"/>
              </a:spcBef>
              <a:spcAft>
                <a:spcPts val="0"/>
              </a:spcAft>
            </a:pPr>
            <a:r>
              <a:rPr lang="en-US" sz="1463" i="1">
                <a:solidFill>
                  <a:srgbClr val="56127A"/>
                </a:solidFill>
                <a:latin typeface="Calibri" panose="020F0502020204030204"/>
                <a:ea typeface="+mn-ea"/>
              </a:rPr>
              <a:t>Protection violation?</a:t>
            </a:r>
            <a:endParaRPr lang="en-US" sz="1463">
              <a:solidFill>
                <a:srgbClr val="56127A"/>
              </a:solidFill>
              <a:latin typeface="Calibri" panose="020F0502020204030204"/>
              <a:ea typeface="+mn-ea"/>
            </a:endParaRPr>
          </a:p>
        </p:txBody>
      </p:sp>
      <p:sp>
        <p:nvSpPr>
          <p:cNvPr id="1691670" name="Rectangle 22"/>
          <p:cNvSpPr>
            <a:spLocks noChangeArrowheads="1"/>
          </p:cNvSpPr>
          <p:nvPr/>
        </p:nvSpPr>
        <p:spPr bwMode="auto">
          <a:xfrm>
            <a:off x="5715000" y="2557995"/>
            <a:ext cx="571500" cy="804863"/>
          </a:xfrm>
          <a:prstGeom prst="rect">
            <a:avLst/>
          </a:prstGeom>
          <a:solidFill>
            <a:srgbClr val="FFA74F"/>
          </a:solidFill>
          <a:ln w="25400">
            <a:solidFill>
              <a:srgbClr val="FF0000"/>
            </a:solidFill>
            <a:miter lim="800000"/>
            <a:headEnd/>
            <a:tailEnd/>
          </a:ln>
          <a:effectLst/>
        </p:spPr>
        <p:txBody>
          <a:bodyPr anchor="ctr">
            <a:prstTxWarp prst="textNoShape">
              <a:avLst/>
            </a:prstTxWarp>
          </a:bodyPr>
          <a:lstStyle/>
          <a:p>
            <a:pPr defTabSz="742968" fontAlgn="auto">
              <a:spcBef>
                <a:spcPts val="0"/>
              </a:spcBef>
              <a:spcAft>
                <a:spcPts val="0"/>
              </a:spcAft>
            </a:pPr>
            <a:r>
              <a:rPr lang="en-US" sz="1463">
                <a:solidFill>
                  <a:prstClr val="black"/>
                </a:solidFill>
                <a:latin typeface="Calibri" panose="020F0502020204030204"/>
                <a:ea typeface="+mn-ea"/>
              </a:rPr>
              <a:t>Data TLB</a:t>
            </a:r>
          </a:p>
        </p:txBody>
      </p:sp>
      <p:sp>
        <p:nvSpPr>
          <p:cNvPr id="1691683" name="Rectangle 35"/>
          <p:cNvSpPr>
            <a:spLocks noChangeArrowheads="1"/>
          </p:cNvSpPr>
          <p:nvPr/>
        </p:nvSpPr>
        <p:spPr bwMode="auto">
          <a:xfrm>
            <a:off x="3714750" y="5158320"/>
            <a:ext cx="3486150" cy="309563"/>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defTabSz="742968" fontAlgn="auto">
              <a:spcBef>
                <a:spcPts val="0"/>
              </a:spcBef>
              <a:spcAft>
                <a:spcPts val="0"/>
              </a:spcAft>
            </a:pPr>
            <a:r>
              <a:rPr lang="en-US" sz="1463">
                <a:solidFill>
                  <a:prstClr val="black"/>
                </a:solidFill>
                <a:latin typeface="Calibri" panose="020F0502020204030204"/>
                <a:ea typeface="+mn-ea"/>
              </a:rPr>
              <a:t>Main Memory (DRAM)</a:t>
            </a:r>
          </a:p>
        </p:txBody>
      </p:sp>
      <p:sp>
        <p:nvSpPr>
          <p:cNvPr id="1691684" name="Rectangle 36"/>
          <p:cNvSpPr>
            <a:spLocks noChangeArrowheads="1"/>
          </p:cNvSpPr>
          <p:nvPr/>
        </p:nvSpPr>
        <p:spPr bwMode="auto">
          <a:xfrm>
            <a:off x="3943350" y="4291545"/>
            <a:ext cx="2000250" cy="495300"/>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defTabSz="742968" fontAlgn="auto">
              <a:spcBef>
                <a:spcPts val="0"/>
              </a:spcBef>
              <a:spcAft>
                <a:spcPts val="0"/>
              </a:spcAft>
            </a:pPr>
            <a:r>
              <a:rPr lang="en-US" sz="1463" dirty="0">
                <a:solidFill>
                  <a:prstClr val="black"/>
                </a:solidFill>
                <a:latin typeface="Calibri" panose="020F0502020204030204"/>
                <a:ea typeface="+mn-ea"/>
              </a:rPr>
              <a:t>Memory Controller</a:t>
            </a:r>
          </a:p>
        </p:txBody>
      </p:sp>
      <p:sp>
        <p:nvSpPr>
          <p:cNvPr id="1691685" name="Freeform 37"/>
          <p:cNvSpPr>
            <a:spLocks/>
          </p:cNvSpPr>
          <p:nvPr/>
        </p:nvSpPr>
        <p:spPr bwMode="auto">
          <a:xfrm>
            <a:off x="5943600" y="3239033"/>
            <a:ext cx="1028700" cy="1300163"/>
          </a:xfrm>
          <a:custGeom>
            <a:avLst/>
            <a:gdLst/>
            <a:ahLst/>
            <a:cxnLst>
              <a:cxn ang="0">
                <a:pos x="816" y="0"/>
              </a:cxn>
              <a:cxn ang="0">
                <a:pos x="816" y="384"/>
              </a:cxn>
              <a:cxn ang="0">
                <a:pos x="0" y="384"/>
              </a:cxn>
            </a:cxnLst>
            <a:rect l="0" t="0" r="r" b="b"/>
            <a:pathLst>
              <a:path w="816" h="384">
                <a:moveTo>
                  <a:pt x="816" y="0"/>
                </a:moveTo>
                <a:lnTo>
                  <a:pt x="816" y="384"/>
                </a:lnTo>
                <a:lnTo>
                  <a:pt x="0" y="384"/>
                </a:lnTo>
              </a:path>
            </a:pathLst>
          </a:custGeom>
          <a:noFill/>
          <a:ln w="28575" cap="flat" cmpd="sng">
            <a:solidFill>
              <a:schemeClr val="tx1"/>
            </a:solidFill>
            <a:prstDash val="solid"/>
            <a:round/>
            <a:headEnd type="triangle" w="med" len="me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686" name="Freeform 38"/>
          <p:cNvSpPr>
            <a:spLocks/>
          </p:cNvSpPr>
          <p:nvPr/>
        </p:nvSpPr>
        <p:spPr bwMode="auto">
          <a:xfrm flipH="1">
            <a:off x="2971801" y="3239033"/>
            <a:ext cx="971550" cy="1300163"/>
          </a:xfrm>
          <a:custGeom>
            <a:avLst/>
            <a:gdLst/>
            <a:ahLst/>
            <a:cxnLst>
              <a:cxn ang="0">
                <a:pos x="816" y="0"/>
              </a:cxn>
              <a:cxn ang="0">
                <a:pos x="816" y="384"/>
              </a:cxn>
              <a:cxn ang="0">
                <a:pos x="0" y="384"/>
              </a:cxn>
            </a:cxnLst>
            <a:rect l="0" t="0" r="r" b="b"/>
            <a:pathLst>
              <a:path w="816" h="384">
                <a:moveTo>
                  <a:pt x="816" y="0"/>
                </a:moveTo>
                <a:lnTo>
                  <a:pt x="816" y="384"/>
                </a:lnTo>
                <a:lnTo>
                  <a:pt x="0" y="384"/>
                </a:lnTo>
              </a:path>
            </a:pathLst>
          </a:custGeom>
          <a:noFill/>
          <a:ln w="28575" cap="flat" cmpd="sng">
            <a:solidFill>
              <a:schemeClr val="tx1"/>
            </a:solidFill>
            <a:prstDash val="solid"/>
            <a:round/>
            <a:headEnd type="triangle" w="med" len="me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687" name="Line 39"/>
          <p:cNvSpPr>
            <a:spLocks noChangeShapeType="1"/>
          </p:cNvSpPr>
          <p:nvPr/>
        </p:nvSpPr>
        <p:spPr bwMode="auto">
          <a:xfrm>
            <a:off x="4972050" y="4786846"/>
            <a:ext cx="0" cy="371475"/>
          </a:xfrm>
          <a:prstGeom prst="line">
            <a:avLst/>
          </a:prstGeom>
          <a:noFill/>
          <a:ln w="28575">
            <a:solidFill>
              <a:schemeClr val="tx1"/>
            </a:solidFill>
            <a:round/>
            <a:headEnd type="triangle" w="med" len="me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688" name="Text Box 40"/>
          <p:cNvSpPr txBox="1">
            <a:spLocks noChangeArrowheads="1"/>
          </p:cNvSpPr>
          <p:nvPr/>
        </p:nvSpPr>
        <p:spPr bwMode="auto">
          <a:xfrm>
            <a:off x="6979447" y="4248556"/>
            <a:ext cx="837010" cy="542584"/>
          </a:xfrm>
          <a:prstGeom prst="rect">
            <a:avLst/>
          </a:prstGeom>
          <a:noFill/>
          <a:ln w="28575">
            <a:noFill/>
            <a:miter lim="800000"/>
            <a:headEnd/>
            <a:tailEnd/>
          </a:ln>
          <a:effectLst/>
        </p:spPr>
        <p:txBody>
          <a:bodyPr anchor="ctr">
            <a:prstTxWarp prst="textNoShape">
              <a:avLst/>
            </a:prstTxWarp>
            <a:spAutoFit/>
          </a:bodyPr>
          <a:lstStyle/>
          <a:p>
            <a:pPr defTabSz="742968" fontAlgn="auto">
              <a:spcBef>
                <a:spcPts val="0"/>
              </a:spcBef>
              <a:spcAft>
                <a:spcPts val="0"/>
              </a:spcAft>
            </a:pPr>
            <a:r>
              <a:rPr lang="en-US" sz="1463" dirty="0">
                <a:solidFill>
                  <a:prstClr val="black"/>
                </a:solidFill>
                <a:latin typeface="Calibri" panose="020F0502020204030204"/>
                <a:ea typeface="+mn-ea"/>
              </a:rPr>
              <a:t>Physical Address</a:t>
            </a:r>
          </a:p>
        </p:txBody>
      </p:sp>
      <p:sp>
        <p:nvSpPr>
          <p:cNvPr id="1691689" name="Text Box 41"/>
          <p:cNvSpPr txBox="1">
            <a:spLocks noChangeArrowheads="1"/>
          </p:cNvSpPr>
          <p:nvPr/>
        </p:nvSpPr>
        <p:spPr bwMode="auto">
          <a:xfrm>
            <a:off x="2249091" y="4248556"/>
            <a:ext cx="837010" cy="542584"/>
          </a:xfrm>
          <a:prstGeom prst="rect">
            <a:avLst/>
          </a:prstGeom>
          <a:noFill/>
          <a:ln w="28575">
            <a:noFill/>
            <a:miter lim="800000"/>
            <a:headEnd/>
            <a:tailEnd/>
          </a:ln>
          <a:effectLst/>
        </p:spPr>
        <p:txBody>
          <a:bodyPr anchor="ctr">
            <a:prstTxWarp prst="textNoShape">
              <a:avLst/>
            </a:prstTxWarp>
            <a:spAutoFit/>
          </a:bodyPr>
          <a:lstStyle/>
          <a:p>
            <a:pPr defTabSz="742968" fontAlgn="auto">
              <a:spcBef>
                <a:spcPts val="0"/>
              </a:spcBef>
              <a:spcAft>
                <a:spcPts val="0"/>
              </a:spcAft>
            </a:pPr>
            <a:r>
              <a:rPr lang="en-US" sz="1463" dirty="0">
                <a:solidFill>
                  <a:prstClr val="black"/>
                </a:solidFill>
                <a:latin typeface="Calibri" panose="020F0502020204030204"/>
                <a:ea typeface="+mn-ea"/>
              </a:rPr>
              <a:t>Physical Address</a:t>
            </a:r>
          </a:p>
        </p:txBody>
      </p:sp>
      <p:sp>
        <p:nvSpPr>
          <p:cNvPr id="1691690" name="Text Box 42"/>
          <p:cNvSpPr txBox="1">
            <a:spLocks noChangeArrowheads="1"/>
          </p:cNvSpPr>
          <p:nvPr/>
        </p:nvSpPr>
        <p:spPr bwMode="auto">
          <a:xfrm>
            <a:off x="5029200" y="4806762"/>
            <a:ext cx="1828800" cy="317459"/>
          </a:xfrm>
          <a:prstGeom prst="rect">
            <a:avLst/>
          </a:prstGeom>
          <a:noFill/>
          <a:ln w="28575">
            <a:noFill/>
            <a:miter lim="800000"/>
            <a:headEnd/>
            <a:tailEnd/>
          </a:ln>
          <a:effectLst/>
        </p:spPr>
        <p:txBody>
          <a:bodyPr anchor="ctr">
            <a:prstTxWarp prst="textNoShape">
              <a:avLst/>
            </a:prstTxWarp>
            <a:spAutoFit/>
          </a:bodyPr>
          <a:lstStyle/>
          <a:p>
            <a:pPr defTabSz="742968" fontAlgn="auto">
              <a:spcBef>
                <a:spcPts val="0"/>
              </a:spcBef>
              <a:spcAft>
                <a:spcPts val="0"/>
              </a:spcAft>
            </a:pPr>
            <a:r>
              <a:rPr lang="en-US" sz="1463" dirty="0">
                <a:solidFill>
                  <a:prstClr val="black"/>
                </a:solidFill>
                <a:latin typeface="Calibri" panose="020F0502020204030204"/>
                <a:ea typeface="+mn-ea"/>
              </a:rPr>
              <a:t>Physical Address</a:t>
            </a:r>
          </a:p>
        </p:txBody>
      </p:sp>
      <p:sp>
        <p:nvSpPr>
          <p:cNvPr id="1691694" name="Text Box 46"/>
          <p:cNvSpPr txBox="1">
            <a:spLocks noChangeArrowheads="1"/>
          </p:cNvSpPr>
          <p:nvPr/>
        </p:nvSpPr>
        <p:spPr bwMode="auto">
          <a:xfrm>
            <a:off x="2455165" y="2238254"/>
            <a:ext cx="837010" cy="492443"/>
          </a:xfrm>
          <a:prstGeom prst="rect">
            <a:avLst/>
          </a:prstGeom>
          <a:noFill/>
          <a:ln w="28575">
            <a:noFill/>
            <a:miter lim="800000"/>
            <a:headEnd/>
            <a:tailEnd/>
          </a:ln>
          <a:effectLst/>
        </p:spPr>
        <p:txBody>
          <a:bodyPr anchor="ctr">
            <a:prstTxWarp prst="textNoShape">
              <a:avLst/>
            </a:prstTxWarp>
            <a:spAutoFit/>
          </a:bodyPr>
          <a:lstStyle/>
          <a:p>
            <a:pPr defTabSz="742968" fontAlgn="auto">
              <a:spcBef>
                <a:spcPts val="0"/>
              </a:spcBef>
              <a:spcAft>
                <a:spcPts val="0"/>
              </a:spcAft>
            </a:pPr>
            <a:r>
              <a:rPr lang="en-US" sz="1300">
                <a:solidFill>
                  <a:prstClr val="black"/>
                </a:solidFill>
                <a:latin typeface="Calibri" panose="020F0502020204030204"/>
                <a:ea typeface="+mn-ea"/>
              </a:rPr>
              <a:t>Physical Address</a:t>
            </a:r>
          </a:p>
        </p:txBody>
      </p:sp>
      <p:sp>
        <p:nvSpPr>
          <p:cNvPr id="1691696" name="Rectangle 48"/>
          <p:cNvSpPr>
            <a:spLocks noChangeArrowheads="1"/>
          </p:cNvSpPr>
          <p:nvPr/>
        </p:nvSpPr>
        <p:spPr bwMode="auto">
          <a:xfrm>
            <a:off x="3714752" y="3548596"/>
            <a:ext cx="1226344" cy="371475"/>
          </a:xfrm>
          <a:prstGeom prst="rect">
            <a:avLst/>
          </a:prstGeom>
          <a:solidFill>
            <a:srgbClr val="FFC997"/>
          </a:solidFill>
          <a:ln w="25400">
            <a:solidFill>
              <a:schemeClr val="tx1"/>
            </a:solidFill>
            <a:miter lim="800000"/>
            <a:headEnd/>
            <a:tailEnd/>
          </a:ln>
          <a:effectLst/>
        </p:spPr>
        <p:txBody>
          <a:bodyPr lIns="0" tIns="0" rIns="0" bIns="0" anchor="ctr">
            <a:prstTxWarp prst="textNoShape">
              <a:avLst/>
            </a:prstTxWarp>
          </a:bodyPr>
          <a:lstStyle/>
          <a:p>
            <a:pPr defTabSz="742968" fontAlgn="auto">
              <a:lnSpc>
                <a:spcPct val="85000"/>
              </a:lnSpc>
              <a:spcBef>
                <a:spcPts val="0"/>
              </a:spcBef>
              <a:spcAft>
                <a:spcPts val="0"/>
              </a:spcAft>
            </a:pPr>
            <a:r>
              <a:rPr lang="en-US" altLang="ko-KR" sz="1300" dirty="0">
                <a:solidFill>
                  <a:prstClr val="black"/>
                </a:solidFill>
                <a:latin typeface="Calibri" panose="020F0502020204030204"/>
                <a:ea typeface="굴림" charset="-127"/>
                <a:cs typeface="굴림" charset="-127"/>
              </a:rPr>
              <a:t>Page-Table Base Register</a:t>
            </a:r>
            <a:endParaRPr lang="en-US" sz="1463" dirty="0">
              <a:solidFill>
                <a:prstClr val="black"/>
              </a:solidFill>
              <a:latin typeface="Calibri" panose="020F0502020204030204"/>
              <a:ea typeface="+mn-ea"/>
            </a:endParaRPr>
          </a:p>
        </p:txBody>
      </p:sp>
      <p:sp>
        <p:nvSpPr>
          <p:cNvPr id="1691698" name="Line 50"/>
          <p:cNvSpPr>
            <a:spLocks noChangeShapeType="1"/>
          </p:cNvSpPr>
          <p:nvPr/>
        </p:nvSpPr>
        <p:spPr bwMode="auto">
          <a:xfrm flipH="1">
            <a:off x="2514601" y="2681820"/>
            <a:ext cx="57150" cy="309563"/>
          </a:xfrm>
          <a:prstGeom prst="line">
            <a:avLst/>
          </a:prstGeom>
          <a:noFill/>
          <a:ln w="635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699" name="Text Box 51"/>
          <p:cNvSpPr txBox="1">
            <a:spLocks noChangeArrowheads="1"/>
          </p:cNvSpPr>
          <p:nvPr/>
        </p:nvSpPr>
        <p:spPr bwMode="auto">
          <a:xfrm>
            <a:off x="1200152" y="2052517"/>
            <a:ext cx="837010" cy="492443"/>
          </a:xfrm>
          <a:prstGeom prst="rect">
            <a:avLst/>
          </a:prstGeom>
          <a:noFill/>
          <a:ln w="28575">
            <a:noFill/>
            <a:miter lim="800000"/>
            <a:headEnd/>
            <a:tailEnd/>
          </a:ln>
          <a:effectLst/>
        </p:spPr>
        <p:txBody>
          <a:bodyPr anchor="ctr">
            <a:prstTxWarp prst="textNoShape">
              <a:avLst/>
            </a:prstTxWarp>
            <a:spAutoFit/>
          </a:bodyPr>
          <a:lstStyle/>
          <a:p>
            <a:pPr defTabSz="742968" fontAlgn="auto">
              <a:spcBef>
                <a:spcPts val="0"/>
              </a:spcBef>
              <a:spcAft>
                <a:spcPts val="0"/>
              </a:spcAft>
            </a:pPr>
            <a:r>
              <a:rPr lang="en-US" sz="1300" dirty="0">
                <a:solidFill>
                  <a:prstClr val="black"/>
                </a:solidFill>
                <a:latin typeface="Calibri" panose="020F0502020204030204"/>
                <a:ea typeface="+mn-ea"/>
              </a:rPr>
              <a:t>Virtual Address</a:t>
            </a:r>
          </a:p>
        </p:txBody>
      </p:sp>
      <p:sp>
        <p:nvSpPr>
          <p:cNvPr id="1691700" name="Line 52"/>
          <p:cNvSpPr>
            <a:spLocks noChangeShapeType="1"/>
          </p:cNvSpPr>
          <p:nvPr/>
        </p:nvSpPr>
        <p:spPr bwMode="auto">
          <a:xfrm flipH="1" flipV="1">
            <a:off x="1714501" y="2496082"/>
            <a:ext cx="57150" cy="433388"/>
          </a:xfrm>
          <a:prstGeom prst="line">
            <a:avLst/>
          </a:prstGeom>
          <a:noFill/>
          <a:ln w="6350">
            <a:solidFill>
              <a:schemeClr val="tx1"/>
            </a:solidFill>
            <a:round/>
            <a:headEnd type="triangle" w="med" len="me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701" name="Text Box 53"/>
          <p:cNvSpPr txBox="1">
            <a:spLocks noChangeArrowheads="1"/>
          </p:cNvSpPr>
          <p:nvPr/>
        </p:nvSpPr>
        <p:spPr bwMode="auto">
          <a:xfrm>
            <a:off x="6229352" y="2238254"/>
            <a:ext cx="837010" cy="492443"/>
          </a:xfrm>
          <a:prstGeom prst="rect">
            <a:avLst/>
          </a:prstGeom>
          <a:noFill/>
          <a:ln w="28575">
            <a:noFill/>
            <a:miter lim="800000"/>
            <a:headEnd/>
            <a:tailEnd/>
          </a:ln>
          <a:effectLst/>
        </p:spPr>
        <p:txBody>
          <a:bodyPr anchor="ctr">
            <a:prstTxWarp prst="textNoShape">
              <a:avLst/>
            </a:prstTxWarp>
            <a:spAutoFit/>
          </a:bodyPr>
          <a:lstStyle/>
          <a:p>
            <a:pPr defTabSz="742968" fontAlgn="auto">
              <a:spcBef>
                <a:spcPts val="0"/>
              </a:spcBef>
              <a:spcAft>
                <a:spcPts val="0"/>
              </a:spcAft>
            </a:pPr>
            <a:r>
              <a:rPr lang="en-US" sz="1300">
                <a:solidFill>
                  <a:prstClr val="black"/>
                </a:solidFill>
                <a:latin typeface="Calibri" panose="020F0502020204030204"/>
                <a:ea typeface="+mn-ea"/>
              </a:rPr>
              <a:t>Physical Address</a:t>
            </a:r>
          </a:p>
        </p:txBody>
      </p:sp>
      <p:sp>
        <p:nvSpPr>
          <p:cNvPr id="1691702" name="Line 54"/>
          <p:cNvSpPr>
            <a:spLocks noChangeShapeType="1"/>
          </p:cNvSpPr>
          <p:nvPr/>
        </p:nvSpPr>
        <p:spPr bwMode="auto">
          <a:xfrm flipH="1">
            <a:off x="6363892" y="2681821"/>
            <a:ext cx="36908" cy="332780"/>
          </a:xfrm>
          <a:prstGeom prst="line">
            <a:avLst/>
          </a:prstGeom>
          <a:noFill/>
          <a:ln w="635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703" name="Text Box 55"/>
          <p:cNvSpPr txBox="1">
            <a:spLocks noChangeArrowheads="1"/>
          </p:cNvSpPr>
          <p:nvPr/>
        </p:nvSpPr>
        <p:spPr bwMode="auto">
          <a:xfrm>
            <a:off x="4914901" y="2052517"/>
            <a:ext cx="837010" cy="492443"/>
          </a:xfrm>
          <a:prstGeom prst="rect">
            <a:avLst/>
          </a:prstGeom>
          <a:noFill/>
          <a:ln w="28575">
            <a:noFill/>
            <a:miter lim="800000"/>
            <a:headEnd/>
            <a:tailEnd/>
          </a:ln>
          <a:effectLst/>
        </p:spPr>
        <p:txBody>
          <a:bodyPr anchor="ctr">
            <a:prstTxWarp prst="textNoShape">
              <a:avLst/>
            </a:prstTxWarp>
            <a:spAutoFit/>
          </a:bodyPr>
          <a:lstStyle/>
          <a:p>
            <a:pPr defTabSz="742968" fontAlgn="auto">
              <a:spcBef>
                <a:spcPts val="0"/>
              </a:spcBef>
              <a:spcAft>
                <a:spcPts val="0"/>
              </a:spcAft>
            </a:pPr>
            <a:r>
              <a:rPr lang="en-US" sz="1300">
                <a:solidFill>
                  <a:prstClr val="black"/>
                </a:solidFill>
                <a:latin typeface="Calibri" panose="020F0502020204030204"/>
                <a:ea typeface="+mn-ea"/>
              </a:rPr>
              <a:t>Virtual Address</a:t>
            </a:r>
          </a:p>
        </p:txBody>
      </p:sp>
      <p:sp>
        <p:nvSpPr>
          <p:cNvPr id="1691704" name="Line 56"/>
          <p:cNvSpPr>
            <a:spLocks noChangeShapeType="1"/>
          </p:cNvSpPr>
          <p:nvPr/>
        </p:nvSpPr>
        <p:spPr bwMode="auto">
          <a:xfrm flipH="1" flipV="1">
            <a:off x="5543550" y="2434170"/>
            <a:ext cx="57150" cy="495300"/>
          </a:xfrm>
          <a:prstGeom prst="line">
            <a:avLst/>
          </a:prstGeom>
          <a:noFill/>
          <a:ln w="6350">
            <a:solidFill>
              <a:schemeClr val="tx1"/>
            </a:solidFill>
            <a:round/>
            <a:headEnd type="triangle" w="med" len="me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705" name="Rectangle 57"/>
          <p:cNvSpPr>
            <a:spLocks noChangeArrowheads="1"/>
          </p:cNvSpPr>
          <p:nvPr/>
        </p:nvSpPr>
        <p:spPr bwMode="auto">
          <a:xfrm>
            <a:off x="5086350" y="3610508"/>
            <a:ext cx="1543050" cy="557213"/>
          </a:xfrm>
          <a:prstGeom prst="rect">
            <a:avLst/>
          </a:prstGeom>
          <a:solidFill>
            <a:schemeClr val="bg1"/>
          </a:solidFill>
          <a:ln w="25400">
            <a:solidFill>
              <a:schemeClr val="tx1"/>
            </a:solidFill>
            <a:miter lim="800000"/>
            <a:headEnd/>
            <a:tailEnd/>
          </a:ln>
          <a:effectLst/>
        </p:spPr>
        <p:txBody>
          <a:bodyPr anchor="ctr">
            <a:prstTxWarp prst="textNoShape">
              <a:avLst/>
            </a:prstTxWarp>
          </a:bodyPr>
          <a:lstStyle/>
          <a:p>
            <a:pPr defTabSz="742968" fontAlgn="auto">
              <a:spcBef>
                <a:spcPts val="0"/>
              </a:spcBef>
              <a:spcAft>
                <a:spcPts val="0"/>
              </a:spcAft>
            </a:pPr>
            <a:r>
              <a:rPr lang="en-US" sz="1463">
                <a:solidFill>
                  <a:prstClr val="black"/>
                </a:solidFill>
                <a:latin typeface="Calibri" panose="020F0502020204030204"/>
                <a:ea typeface="+mn-ea"/>
              </a:rPr>
              <a:t>Hardware Page Table Walker</a:t>
            </a:r>
          </a:p>
        </p:txBody>
      </p:sp>
      <p:sp>
        <p:nvSpPr>
          <p:cNvPr id="1691706" name="Line 58"/>
          <p:cNvSpPr>
            <a:spLocks noChangeShapeType="1"/>
          </p:cNvSpPr>
          <p:nvPr/>
        </p:nvSpPr>
        <p:spPr bwMode="auto">
          <a:xfrm>
            <a:off x="4914900" y="3672420"/>
            <a:ext cx="171450" cy="0"/>
          </a:xfrm>
          <a:prstGeom prst="line">
            <a:avLst/>
          </a:prstGeom>
          <a:noFill/>
          <a:ln w="28575">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707" name="Line 59"/>
          <p:cNvSpPr>
            <a:spLocks noChangeShapeType="1"/>
          </p:cNvSpPr>
          <p:nvPr/>
        </p:nvSpPr>
        <p:spPr bwMode="auto">
          <a:xfrm>
            <a:off x="6115050" y="3362857"/>
            <a:ext cx="0" cy="247650"/>
          </a:xfrm>
          <a:prstGeom prst="line">
            <a:avLst/>
          </a:prstGeom>
          <a:noFill/>
          <a:ln w="28575">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708" name="Text Box 60"/>
          <p:cNvSpPr txBox="1">
            <a:spLocks noChangeArrowheads="1"/>
          </p:cNvSpPr>
          <p:nvPr/>
        </p:nvSpPr>
        <p:spPr bwMode="auto">
          <a:xfrm>
            <a:off x="1700884" y="3310999"/>
            <a:ext cx="622286" cy="317459"/>
          </a:xfrm>
          <a:prstGeom prst="rect">
            <a:avLst/>
          </a:prstGeom>
          <a:noFill/>
          <a:ln w="28575">
            <a:noFill/>
            <a:miter lim="800000"/>
            <a:headEnd/>
            <a:tailEnd/>
          </a:ln>
          <a:effectLst/>
        </p:spPr>
        <p:txBody>
          <a:bodyPr wrap="none" anchor="ctr">
            <a:prstTxWarp prst="textNoShape">
              <a:avLst/>
            </a:prstTxWarp>
            <a:spAutoFit/>
          </a:bodyPr>
          <a:lstStyle/>
          <a:p>
            <a:pPr defTabSz="742968" fontAlgn="auto">
              <a:spcBef>
                <a:spcPts val="0"/>
              </a:spcBef>
              <a:spcAft>
                <a:spcPts val="0"/>
              </a:spcAft>
            </a:pPr>
            <a:r>
              <a:rPr lang="en-US" sz="1463" i="1">
                <a:solidFill>
                  <a:srgbClr val="56127A"/>
                </a:solidFill>
                <a:latin typeface="Calibri" panose="020F0502020204030204"/>
                <a:ea typeface="+mn-ea"/>
              </a:rPr>
              <a:t>Miss?</a:t>
            </a:r>
            <a:endParaRPr lang="en-US" sz="1463">
              <a:solidFill>
                <a:prstClr val="black"/>
              </a:solidFill>
              <a:latin typeface="Calibri" panose="020F0502020204030204"/>
              <a:ea typeface="+mn-ea"/>
            </a:endParaRPr>
          </a:p>
        </p:txBody>
      </p:sp>
      <p:sp>
        <p:nvSpPr>
          <p:cNvPr id="1691710" name="Freeform 62"/>
          <p:cNvSpPr>
            <a:spLocks/>
          </p:cNvSpPr>
          <p:nvPr/>
        </p:nvSpPr>
        <p:spPr bwMode="auto">
          <a:xfrm>
            <a:off x="6629400" y="3239033"/>
            <a:ext cx="228600" cy="557213"/>
          </a:xfrm>
          <a:custGeom>
            <a:avLst/>
            <a:gdLst/>
            <a:ahLst/>
            <a:cxnLst>
              <a:cxn ang="0">
                <a:pos x="0" y="432"/>
              </a:cxn>
              <a:cxn ang="0">
                <a:pos x="96" y="432"/>
              </a:cxn>
              <a:cxn ang="0">
                <a:pos x="96" y="0"/>
              </a:cxn>
            </a:cxnLst>
            <a:rect l="0" t="0" r="r" b="b"/>
            <a:pathLst>
              <a:path w="96" h="432">
                <a:moveTo>
                  <a:pt x="0" y="432"/>
                </a:moveTo>
                <a:lnTo>
                  <a:pt x="96" y="432"/>
                </a:lnTo>
                <a:lnTo>
                  <a:pt x="96" y="0"/>
                </a:lnTo>
              </a:path>
            </a:pathLst>
          </a:custGeom>
          <a:noFill/>
          <a:ln w="28575" cap="flat" cmpd="sng">
            <a:solidFill>
              <a:schemeClr val="tx1"/>
            </a:solidFill>
            <a:prstDash val="solid"/>
            <a:round/>
            <a:headEnd type="triangl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711" name="Line 63"/>
          <p:cNvSpPr>
            <a:spLocks noChangeShapeType="1"/>
          </p:cNvSpPr>
          <p:nvPr/>
        </p:nvSpPr>
        <p:spPr bwMode="auto">
          <a:xfrm flipV="1">
            <a:off x="6229350" y="3362857"/>
            <a:ext cx="0" cy="247650"/>
          </a:xfrm>
          <a:prstGeom prst="line">
            <a:avLst/>
          </a:prstGeom>
          <a:noFill/>
          <a:ln w="28575">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712" name="Freeform 64"/>
          <p:cNvSpPr>
            <a:spLocks/>
          </p:cNvSpPr>
          <p:nvPr/>
        </p:nvSpPr>
        <p:spPr bwMode="auto">
          <a:xfrm>
            <a:off x="2286001" y="3362857"/>
            <a:ext cx="2800350" cy="742950"/>
          </a:xfrm>
          <a:custGeom>
            <a:avLst/>
            <a:gdLst/>
            <a:ahLst/>
            <a:cxnLst>
              <a:cxn ang="0">
                <a:pos x="0" y="0"/>
              </a:cxn>
              <a:cxn ang="0">
                <a:pos x="0" y="528"/>
              </a:cxn>
              <a:cxn ang="0">
                <a:pos x="2304" y="528"/>
              </a:cxn>
            </a:cxnLst>
            <a:rect l="0" t="0" r="r" b="b"/>
            <a:pathLst>
              <a:path w="2304" h="528">
                <a:moveTo>
                  <a:pt x="0" y="0"/>
                </a:moveTo>
                <a:lnTo>
                  <a:pt x="0" y="528"/>
                </a:lnTo>
                <a:lnTo>
                  <a:pt x="2304" y="528"/>
                </a:lnTo>
              </a:path>
            </a:pathLst>
          </a:custGeom>
          <a:noFill/>
          <a:ln w="28575" cap="flat" cmpd="sng">
            <a:solidFill>
              <a:schemeClr val="tx1"/>
            </a:solidFill>
            <a:prstDash val="solid"/>
            <a:round/>
            <a:headEnd type="none" w="med" len="me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91713" name="Text Box 65"/>
          <p:cNvSpPr txBox="1">
            <a:spLocks noChangeArrowheads="1"/>
          </p:cNvSpPr>
          <p:nvPr/>
        </p:nvSpPr>
        <p:spPr bwMode="auto">
          <a:xfrm>
            <a:off x="5519616" y="3304954"/>
            <a:ext cx="622286" cy="317459"/>
          </a:xfrm>
          <a:prstGeom prst="rect">
            <a:avLst/>
          </a:prstGeom>
          <a:noFill/>
          <a:ln w="28575">
            <a:noFill/>
            <a:miter lim="800000"/>
            <a:headEnd/>
            <a:tailEnd/>
          </a:ln>
          <a:effectLst/>
        </p:spPr>
        <p:txBody>
          <a:bodyPr wrap="none" anchor="ctr">
            <a:prstTxWarp prst="textNoShape">
              <a:avLst/>
            </a:prstTxWarp>
            <a:spAutoFit/>
          </a:bodyPr>
          <a:lstStyle/>
          <a:p>
            <a:pPr defTabSz="742968" fontAlgn="auto">
              <a:spcBef>
                <a:spcPts val="0"/>
              </a:spcBef>
              <a:spcAft>
                <a:spcPts val="0"/>
              </a:spcAft>
            </a:pPr>
            <a:r>
              <a:rPr lang="en-US" sz="1463" i="1">
                <a:solidFill>
                  <a:srgbClr val="56127A"/>
                </a:solidFill>
                <a:latin typeface="Calibri" panose="020F0502020204030204"/>
                <a:ea typeface="+mn-ea"/>
              </a:rPr>
              <a:t>Miss?</a:t>
            </a:r>
            <a:endParaRPr lang="en-US" sz="1463">
              <a:solidFill>
                <a:prstClr val="black"/>
              </a:solidFill>
              <a:latin typeface="Calibri" panose="020F0502020204030204"/>
              <a:ea typeface="+mn-ea"/>
            </a:endParaRPr>
          </a:p>
        </p:txBody>
      </p:sp>
      <p:sp>
        <p:nvSpPr>
          <p:cNvPr id="1691714" name="Freeform 66"/>
          <p:cNvSpPr>
            <a:spLocks/>
          </p:cNvSpPr>
          <p:nvPr/>
        </p:nvSpPr>
        <p:spPr bwMode="auto">
          <a:xfrm>
            <a:off x="2400300" y="3362858"/>
            <a:ext cx="2686050" cy="619125"/>
          </a:xfrm>
          <a:custGeom>
            <a:avLst/>
            <a:gdLst/>
            <a:ahLst/>
            <a:cxnLst>
              <a:cxn ang="0">
                <a:pos x="0" y="0"/>
              </a:cxn>
              <a:cxn ang="0">
                <a:pos x="0" y="528"/>
              </a:cxn>
              <a:cxn ang="0">
                <a:pos x="2304" y="528"/>
              </a:cxn>
            </a:cxnLst>
            <a:rect l="0" t="0" r="r" b="b"/>
            <a:pathLst>
              <a:path w="2304" h="528">
                <a:moveTo>
                  <a:pt x="0" y="0"/>
                </a:moveTo>
                <a:lnTo>
                  <a:pt x="0" y="528"/>
                </a:lnTo>
                <a:lnTo>
                  <a:pt x="2304" y="528"/>
                </a:lnTo>
              </a:path>
            </a:pathLst>
          </a:custGeom>
          <a:noFill/>
          <a:ln w="28575" cap="flat" cmpd="sng">
            <a:solidFill>
              <a:schemeClr val="tx1"/>
            </a:solidFill>
            <a:prstDash val="solid"/>
            <a:round/>
            <a:headEnd type="triangle" w="med" len="med"/>
            <a:tailEnd type="non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61" name="Line 63"/>
          <p:cNvSpPr>
            <a:spLocks noChangeShapeType="1"/>
          </p:cNvSpPr>
          <p:nvPr/>
        </p:nvSpPr>
        <p:spPr bwMode="auto">
          <a:xfrm flipV="1">
            <a:off x="6400799" y="3239032"/>
            <a:ext cx="315007" cy="374484"/>
          </a:xfrm>
          <a:prstGeom prst="line">
            <a:avLst/>
          </a:prstGeom>
          <a:noFill/>
          <a:ln w="28575">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63" name="Line 54"/>
          <p:cNvSpPr>
            <a:spLocks noChangeShapeType="1"/>
          </p:cNvSpPr>
          <p:nvPr/>
        </p:nvSpPr>
        <p:spPr bwMode="auto">
          <a:xfrm>
            <a:off x="6457950" y="2711490"/>
            <a:ext cx="0" cy="742949"/>
          </a:xfrm>
          <a:prstGeom prst="line">
            <a:avLst/>
          </a:prstGeom>
          <a:noFill/>
          <a:ln w="635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65" name="Line 39"/>
          <p:cNvSpPr>
            <a:spLocks noChangeShapeType="1"/>
          </p:cNvSpPr>
          <p:nvPr/>
        </p:nvSpPr>
        <p:spPr bwMode="auto">
          <a:xfrm>
            <a:off x="6448926" y="4167720"/>
            <a:ext cx="0" cy="990600"/>
          </a:xfrm>
          <a:prstGeom prst="line">
            <a:avLst/>
          </a:prstGeom>
          <a:noFill/>
          <a:ln w="28575">
            <a:solidFill>
              <a:schemeClr val="tx1"/>
            </a:solidFill>
            <a:round/>
            <a:headEnd type="triangle" w="med" len="me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Tree>
    <p:extLst>
      <p:ext uri="{BB962C8B-B14F-4D97-AF65-F5344CB8AC3E}">
        <p14:creationId xmlns:p14="http://schemas.microsoft.com/office/powerpoint/2010/main" val="4223236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1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916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1680" grpId="0"/>
      <p:bldP spid="169168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8" name="Line 2"/>
          <p:cNvSpPr>
            <a:spLocks noChangeShapeType="1"/>
          </p:cNvSpPr>
          <p:nvPr/>
        </p:nvSpPr>
        <p:spPr bwMode="auto">
          <a:xfrm>
            <a:off x="2686050" y="5296695"/>
            <a:ext cx="0" cy="371475"/>
          </a:xfrm>
          <a:prstGeom prst="line">
            <a:avLst/>
          </a:prstGeom>
          <a:noFill/>
          <a:ln w="57150">
            <a:solidFill>
              <a:schemeClr val="accent1"/>
            </a:solidFill>
            <a:round/>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499" name="Freeform 3"/>
          <p:cNvSpPr>
            <a:spLocks/>
          </p:cNvSpPr>
          <p:nvPr/>
        </p:nvSpPr>
        <p:spPr bwMode="auto">
          <a:xfrm>
            <a:off x="2114550" y="4871048"/>
            <a:ext cx="2000250" cy="797123"/>
          </a:xfrm>
          <a:custGeom>
            <a:avLst/>
            <a:gdLst/>
            <a:ahLst/>
            <a:cxnLst>
              <a:cxn ang="0">
                <a:pos x="1860" y="0"/>
              </a:cxn>
              <a:cxn ang="0">
                <a:pos x="1860" y="570"/>
              </a:cxn>
              <a:cxn ang="0">
                <a:pos x="60" y="564"/>
              </a:cxn>
              <a:cxn ang="0">
                <a:pos x="24" y="558"/>
              </a:cxn>
              <a:cxn ang="0">
                <a:pos x="0" y="558"/>
              </a:cxn>
            </a:cxnLst>
            <a:rect l="0" t="0" r="r" b="b"/>
            <a:pathLst>
              <a:path w="1860" h="570">
                <a:moveTo>
                  <a:pt x="1860" y="0"/>
                </a:moveTo>
                <a:lnTo>
                  <a:pt x="1860" y="570"/>
                </a:lnTo>
                <a:lnTo>
                  <a:pt x="60" y="564"/>
                </a:lnTo>
                <a:lnTo>
                  <a:pt x="24" y="558"/>
                </a:lnTo>
                <a:lnTo>
                  <a:pt x="0" y="558"/>
                </a:lnTo>
              </a:path>
            </a:pathLst>
          </a:custGeom>
          <a:noFill/>
          <a:ln w="57150" cap="flat" cmpd="sng">
            <a:solidFill>
              <a:schemeClr val="accent1"/>
            </a:solidFill>
            <a:prstDash val="solid"/>
            <a:round/>
            <a:headEnd type="none" w="med" len="me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00" name="Rectangle 4"/>
          <p:cNvSpPr>
            <a:spLocks noGrp="1" noChangeArrowheads="1"/>
          </p:cNvSpPr>
          <p:nvPr>
            <p:ph type="title"/>
          </p:nvPr>
        </p:nvSpPr>
        <p:spPr>
          <a:xfrm>
            <a:off x="714375" y="1087751"/>
            <a:ext cx="5783759" cy="433388"/>
          </a:xfrm>
          <a:noFill/>
          <a:ln/>
        </p:spPr>
        <p:txBody>
          <a:bodyPr vert="horz" wrap="square" lIns="73522" tIns="36116" rIns="73522" bIns="36116" numCol="1" rtlCol="0" anchor="ctr" anchorCtr="0" compatLnSpc="1">
            <a:prstTxWarp prst="textNoShape">
              <a:avLst/>
            </a:prstTxWarp>
            <a:normAutofit fontScale="90000"/>
          </a:bodyPr>
          <a:lstStyle/>
          <a:p>
            <a:pPr>
              <a:lnSpc>
                <a:spcPct val="100000"/>
              </a:lnSpc>
            </a:pPr>
            <a:r>
              <a:rPr lang="en-US" altLang="ko-KR" dirty="0">
                <a:ea typeface="굴림" charset="-127"/>
                <a:cs typeface="굴림" charset="-127"/>
              </a:rPr>
              <a:t>Address Translation:</a:t>
            </a:r>
            <a:br>
              <a:rPr lang="en-US" altLang="ko-KR" dirty="0">
                <a:ea typeface="굴림" charset="-127"/>
                <a:cs typeface="굴림" charset="-127"/>
              </a:rPr>
            </a:br>
            <a:r>
              <a:rPr lang="en-US" altLang="ko-KR" dirty="0">
                <a:ea typeface="굴림" charset="-127"/>
                <a:cs typeface="굴림" charset="-127"/>
              </a:rPr>
              <a:t/>
            </a:r>
            <a:br>
              <a:rPr lang="en-US" altLang="ko-KR" dirty="0">
                <a:ea typeface="굴림" charset="-127"/>
                <a:cs typeface="굴림" charset="-127"/>
              </a:rPr>
            </a:br>
            <a:r>
              <a:rPr lang="en-US" altLang="ko-KR" sz="2275" i="1" dirty="0">
                <a:ea typeface="굴림" charset="-127"/>
                <a:cs typeface="굴림" charset="-127"/>
              </a:rPr>
              <a:t>putting it all together</a:t>
            </a:r>
            <a:endParaRPr lang="en-US" altLang="ko-KR" sz="3250" dirty="0">
              <a:ea typeface="굴림" charset="-127"/>
              <a:cs typeface="굴림" charset="-127"/>
            </a:endParaRPr>
          </a:p>
        </p:txBody>
      </p:sp>
      <p:sp>
        <p:nvSpPr>
          <p:cNvPr id="1642501" name="Rectangle 5"/>
          <p:cNvSpPr>
            <a:spLocks noChangeArrowheads="1"/>
          </p:cNvSpPr>
          <p:nvPr/>
        </p:nvSpPr>
        <p:spPr bwMode="auto">
          <a:xfrm>
            <a:off x="3349800" y="1518742"/>
            <a:ext cx="2059259" cy="373020"/>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950" dirty="0">
                <a:solidFill>
                  <a:srgbClr val="56127A"/>
                </a:solidFill>
                <a:latin typeface="Verdana" charset="0"/>
                <a:ea typeface="굴림" charset="-127"/>
                <a:cs typeface="굴림" charset="-127"/>
              </a:rPr>
              <a:t>Virtual Address</a:t>
            </a:r>
          </a:p>
        </p:txBody>
      </p:sp>
      <p:sp>
        <p:nvSpPr>
          <p:cNvPr id="1642502" name="Rectangle 6"/>
          <p:cNvSpPr>
            <a:spLocks noChangeArrowheads="1"/>
          </p:cNvSpPr>
          <p:nvPr/>
        </p:nvSpPr>
        <p:spPr bwMode="auto">
          <a:xfrm>
            <a:off x="3784935" y="2141737"/>
            <a:ext cx="1054177" cy="673102"/>
          </a:xfrm>
          <a:prstGeom prst="rect">
            <a:avLst/>
          </a:prstGeom>
          <a:solidFill>
            <a:schemeClr val="accent1"/>
          </a:solidFill>
          <a:ln w="25400">
            <a:solidFill>
              <a:schemeClr val="tx2"/>
            </a:solid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950" dirty="0">
                <a:solidFill>
                  <a:prstClr val="black"/>
                </a:solidFill>
                <a:latin typeface="Verdana" charset="0"/>
                <a:ea typeface="굴림" charset="-127"/>
                <a:cs typeface="굴림" charset="-127"/>
              </a:rPr>
              <a:t>TLB</a:t>
            </a:r>
          </a:p>
          <a:p>
            <a:pPr defTabSz="742968" fontAlgn="auto">
              <a:spcAft>
                <a:spcPts val="0"/>
              </a:spcAft>
            </a:pPr>
            <a:r>
              <a:rPr lang="en-US" altLang="ko-KR" sz="1950" dirty="0">
                <a:solidFill>
                  <a:prstClr val="black"/>
                </a:solidFill>
                <a:latin typeface="Verdana" charset="0"/>
                <a:ea typeface="굴림" charset="-127"/>
                <a:cs typeface="굴림" charset="-127"/>
              </a:rPr>
              <a:t>Lookup</a:t>
            </a:r>
          </a:p>
        </p:txBody>
      </p:sp>
      <p:sp>
        <p:nvSpPr>
          <p:cNvPr id="1642503" name="Rectangle 7" descr="90%"/>
          <p:cNvSpPr>
            <a:spLocks noChangeArrowheads="1"/>
          </p:cNvSpPr>
          <p:nvPr/>
        </p:nvSpPr>
        <p:spPr bwMode="auto">
          <a:xfrm>
            <a:off x="2388395" y="3416104"/>
            <a:ext cx="1360884" cy="590748"/>
          </a:xfrm>
          <a:prstGeom prst="rect">
            <a:avLst/>
          </a:prstGeom>
          <a:pattFill prst="pct90">
            <a:fgClr>
              <a:schemeClr val="accent1"/>
            </a:fgClr>
            <a:bgClr>
              <a:srgbClr val="FFFFFF"/>
            </a:bgClr>
          </a:pattFill>
          <a:ln w="25400">
            <a:solidFill>
              <a:srgbClr val="FF0000"/>
            </a:solidFill>
            <a:miter lim="800000"/>
            <a:headEnd/>
            <a:tailEnd/>
          </a:ln>
          <a:effectLst/>
        </p:spPr>
        <p:txBody>
          <a:bodyPr wrap="none" anchor="ctr">
            <a:prstTxWarp prst="textNoShape">
              <a:avLst/>
            </a:prstTxWarp>
          </a:bodyPr>
          <a:lstStyle/>
          <a:p>
            <a:pPr defTabSz="742968" fontAlgn="auto">
              <a:spcAft>
                <a:spcPts val="0"/>
              </a:spcAft>
            </a:pPr>
            <a:r>
              <a:rPr lang="en-US" altLang="ko-KR" sz="1625" dirty="0">
                <a:solidFill>
                  <a:prstClr val="black"/>
                </a:solidFill>
                <a:latin typeface="Verdana" charset="0"/>
                <a:ea typeface="굴림" charset="-127"/>
                <a:cs typeface="굴림" charset="-127"/>
              </a:rPr>
              <a:t>Page Table</a:t>
            </a:r>
          </a:p>
          <a:p>
            <a:pPr defTabSz="742968" fontAlgn="auto">
              <a:spcAft>
                <a:spcPts val="0"/>
              </a:spcAft>
            </a:pPr>
            <a:r>
              <a:rPr lang="en-US" altLang="ko-KR" sz="1625" dirty="0">
                <a:solidFill>
                  <a:prstClr val="black"/>
                </a:solidFill>
                <a:latin typeface="Verdana" charset="0"/>
                <a:ea typeface="굴림" charset="-127"/>
                <a:cs typeface="굴림" charset="-127"/>
              </a:rPr>
              <a:t>Walk</a:t>
            </a:r>
          </a:p>
        </p:txBody>
      </p:sp>
      <p:sp>
        <p:nvSpPr>
          <p:cNvPr id="1642504" name="Rectangle 8" descr="90%"/>
          <p:cNvSpPr>
            <a:spLocks noChangeArrowheads="1"/>
          </p:cNvSpPr>
          <p:nvPr/>
        </p:nvSpPr>
        <p:spPr bwMode="auto">
          <a:xfrm>
            <a:off x="3429001" y="4739484"/>
            <a:ext cx="1437085" cy="389533"/>
          </a:xfrm>
          <a:prstGeom prst="rect">
            <a:avLst/>
          </a:prstGeom>
          <a:pattFill prst="pct90">
            <a:fgClr>
              <a:schemeClr val="accent1"/>
            </a:fgClr>
            <a:bgClr>
              <a:srgbClr val="FFFFFF"/>
            </a:bgClr>
          </a:pattFill>
          <a:ln w="25400">
            <a:solidFill>
              <a:srgbClr val="FF0000"/>
            </a:solidFill>
            <a:miter lim="800000"/>
            <a:headEnd/>
            <a:tailEnd/>
          </a:ln>
          <a:effectLst/>
        </p:spPr>
        <p:txBody>
          <a:bodyPr wrap="none" anchor="ctr">
            <a:prstTxWarp prst="textNoShape">
              <a:avLst/>
            </a:prstTxWarp>
          </a:bodyPr>
          <a:lstStyle/>
          <a:p>
            <a:pPr defTabSz="742968" fontAlgn="auto">
              <a:spcAft>
                <a:spcPts val="0"/>
              </a:spcAft>
            </a:pPr>
            <a:r>
              <a:rPr lang="en-US" altLang="ko-KR" sz="1950">
                <a:solidFill>
                  <a:prstClr val="black"/>
                </a:solidFill>
                <a:latin typeface="Verdana" charset="0"/>
                <a:ea typeface="굴림" charset="-127"/>
                <a:cs typeface="굴림" charset="-127"/>
              </a:rPr>
              <a:t>Update TLB</a:t>
            </a:r>
          </a:p>
        </p:txBody>
      </p:sp>
      <p:sp>
        <p:nvSpPr>
          <p:cNvPr id="1642505" name="Rectangle 9"/>
          <p:cNvSpPr>
            <a:spLocks noChangeArrowheads="1"/>
          </p:cNvSpPr>
          <p:nvPr/>
        </p:nvSpPr>
        <p:spPr bwMode="auto">
          <a:xfrm>
            <a:off x="1600200" y="4677569"/>
            <a:ext cx="1714500" cy="548132"/>
          </a:xfrm>
          <a:prstGeom prst="rect">
            <a:avLst/>
          </a:prstGeom>
          <a:solidFill>
            <a:srgbClr val="FFCC66"/>
          </a:solidFill>
          <a:ln w="25400">
            <a:solidFill>
              <a:srgbClr val="FF0000"/>
            </a:solidFill>
            <a:miter lim="800000"/>
            <a:headEnd/>
            <a:tailEnd/>
          </a:ln>
          <a:effectLst/>
        </p:spPr>
        <p:txBody>
          <a:bodyPr lIns="73522" tIns="36116" rIns="73522" bIns="36116">
            <a:prstTxWarp prst="textNoShape">
              <a:avLst/>
            </a:prstTxWarp>
            <a:spAutoFit/>
          </a:bodyPr>
          <a:lstStyle/>
          <a:p>
            <a:pPr defTabSz="742968" fontAlgn="auto">
              <a:spcAft>
                <a:spcPts val="0"/>
              </a:spcAft>
            </a:pPr>
            <a:r>
              <a:rPr lang="en-US" altLang="ko-KR" sz="1625" i="1">
                <a:solidFill>
                  <a:prstClr val="black"/>
                </a:solidFill>
                <a:latin typeface="Verdana" charset="0"/>
                <a:ea typeface="굴림" charset="-127"/>
                <a:cs typeface="굴림" charset="-127"/>
              </a:rPr>
              <a:t>Page Fault</a:t>
            </a:r>
            <a:endParaRPr lang="en-US" altLang="ko-KR" sz="1625">
              <a:solidFill>
                <a:prstClr val="black"/>
              </a:solidFill>
              <a:latin typeface="Verdana" charset="0"/>
              <a:ea typeface="굴림" charset="-127"/>
              <a:cs typeface="굴림" charset="-127"/>
            </a:endParaRPr>
          </a:p>
          <a:p>
            <a:pPr defTabSz="742968" fontAlgn="auto">
              <a:spcAft>
                <a:spcPts val="0"/>
              </a:spcAft>
            </a:pPr>
            <a:r>
              <a:rPr lang="en-US" altLang="ko-KR" sz="1463">
                <a:solidFill>
                  <a:prstClr val="black"/>
                </a:solidFill>
                <a:latin typeface="Verdana" charset="0"/>
                <a:ea typeface="굴림" charset="-127"/>
                <a:cs typeface="굴림" charset="-127"/>
              </a:rPr>
              <a:t>(OS loads page)</a:t>
            </a:r>
          </a:p>
        </p:txBody>
      </p:sp>
      <p:sp>
        <p:nvSpPr>
          <p:cNvPr id="1642506" name="Rectangle 10"/>
          <p:cNvSpPr>
            <a:spLocks noChangeArrowheads="1"/>
          </p:cNvSpPr>
          <p:nvPr/>
        </p:nvSpPr>
        <p:spPr bwMode="auto">
          <a:xfrm>
            <a:off x="5109252" y="3404494"/>
            <a:ext cx="1200051" cy="573074"/>
          </a:xfrm>
          <a:prstGeom prst="rect">
            <a:avLst/>
          </a:prstGeom>
          <a:solidFill>
            <a:schemeClr val="accent1"/>
          </a:solidFill>
          <a:ln w="25400">
            <a:solidFill>
              <a:schemeClr val="tx2"/>
            </a:solid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625" dirty="0">
                <a:solidFill>
                  <a:prstClr val="black"/>
                </a:solidFill>
                <a:latin typeface="Verdana" charset="0"/>
                <a:ea typeface="굴림" charset="-127"/>
                <a:cs typeface="굴림" charset="-127"/>
              </a:rPr>
              <a:t>Protection</a:t>
            </a:r>
          </a:p>
          <a:p>
            <a:pPr defTabSz="742968" fontAlgn="auto">
              <a:spcAft>
                <a:spcPts val="0"/>
              </a:spcAft>
            </a:pPr>
            <a:r>
              <a:rPr lang="en-US" altLang="ko-KR" sz="1625" dirty="0">
                <a:solidFill>
                  <a:prstClr val="black"/>
                </a:solidFill>
                <a:latin typeface="Verdana" charset="0"/>
                <a:ea typeface="굴림" charset="-127"/>
                <a:cs typeface="굴림" charset="-127"/>
              </a:rPr>
              <a:t>Check</a:t>
            </a:r>
          </a:p>
        </p:txBody>
      </p:sp>
      <p:sp>
        <p:nvSpPr>
          <p:cNvPr id="1642507" name="Rectangle 11"/>
          <p:cNvSpPr>
            <a:spLocks noChangeArrowheads="1"/>
          </p:cNvSpPr>
          <p:nvPr/>
        </p:nvSpPr>
        <p:spPr bwMode="auto">
          <a:xfrm>
            <a:off x="6761124" y="4640019"/>
            <a:ext cx="1110282" cy="798201"/>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625">
                <a:solidFill>
                  <a:srgbClr val="56127A"/>
                </a:solidFill>
                <a:latin typeface="Verdana" charset="0"/>
                <a:ea typeface="굴림" charset="-127"/>
                <a:cs typeface="굴림" charset="-127"/>
              </a:rPr>
              <a:t>Physical</a:t>
            </a:r>
          </a:p>
          <a:p>
            <a:pPr defTabSz="742968" fontAlgn="auto">
              <a:spcAft>
                <a:spcPts val="0"/>
              </a:spcAft>
            </a:pPr>
            <a:r>
              <a:rPr lang="en-US" altLang="ko-KR" sz="1625" dirty="0">
                <a:solidFill>
                  <a:srgbClr val="56127A"/>
                </a:solidFill>
                <a:latin typeface="Verdana" charset="0"/>
                <a:ea typeface="굴림" charset="-127"/>
                <a:cs typeface="굴림" charset="-127"/>
              </a:rPr>
              <a:t>Address</a:t>
            </a:r>
          </a:p>
          <a:p>
            <a:pPr defTabSz="742968" fontAlgn="auto">
              <a:spcAft>
                <a:spcPts val="0"/>
              </a:spcAft>
            </a:pPr>
            <a:r>
              <a:rPr lang="en-US" altLang="ko-KR" sz="1463" i="1" dirty="0">
                <a:solidFill>
                  <a:srgbClr val="56127A"/>
                </a:solidFill>
                <a:latin typeface="Verdana" charset="0"/>
                <a:ea typeface="굴림" charset="-127"/>
                <a:cs typeface="굴림" charset="-127"/>
              </a:rPr>
              <a:t>(to cache)</a:t>
            </a:r>
          </a:p>
        </p:txBody>
      </p:sp>
      <p:sp>
        <p:nvSpPr>
          <p:cNvPr id="1642508" name="Line 12"/>
          <p:cNvSpPr>
            <a:spLocks noChangeShapeType="1"/>
          </p:cNvSpPr>
          <p:nvPr/>
        </p:nvSpPr>
        <p:spPr bwMode="auto">
          <a:xfrm>
            <a:off x="4263629" y="1868290"/>
            <a:ext cx="0" cy="257969"/>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09" name="Freeform 13"/>
          <p:cNvSpPr>
            <a:spLocks/>
          </p:cNvSpPr>
          <p:nvPr/>
        </p:nvSpPr>
        <p:spPr bwMode="auto">
          <a:xfrm>
            <a:off x="3067049" y="2830513"/>
            <a:ext cx="1182292" cy="585590"/>
          </a:xfrm>
          <a:custGeom>
            <a:avLst/>
            <a:gdLst/>
            <a:ahLst/>
            <a:cxnLst>
              <a:cxn ang="0">
                <a:pos x="992" y="0"/>
              </a:cxn>
              <a:cxn ang="0">
                <a:pos x="992" y="136"/>
              </a:cxn>
              <a:cxn ang="0">
                <a:pos x="0" y="369"/>
              </a:cxn>
            </a:cxnLst>
            <a:rect l="0" t="0" r="r" b="b"/>
            <a:pathLst>
              <a:path w="993" h="370">
                <a:moveTo>
                  <a:pt x="992" y="0"/>
                </a:moveTo>
                <a:lnTo>
                  <a:pt x="992" y="136"/>
                </a:lnTo>
                <a:lnTo>
                  <a:pt x="0" y="369"/>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10" name="Line 14"/>
          <p:cNvSpPr>
            <a:spLocks noChangeShapeType="1"/>
          </p:cNvSpPr>
          <p:nvPr/>
        </p:nvSpPr>
        <p:spPr bwMode="auto">
          <a:xfrm>
            <a:off x="4249342" y="3026571"/>
            <a:ext cx="1478756" cy="38437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11" name="Rectangle 15"/>
          <p:cNvSpPr>
            <a:spLocks noChangeArrowheads="1"/>
          </p:cNvSpPr>
          <p:nvPr/>
        </p:nvSpPr>
        <p:spPr bwMode="auto">
          <a:xfrm>
            <a:off x="3210314" y="2876948"/>
            <a:ext cx="578085" cy="29806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a:solidFill>
                  <a:srgbClr val="56127A"/>
                </a:solidFill>
                <a:latin typeface="Verdana" charset="0"/>
                <a:ea typeface="굴림" charset="-127"/>
                <a:cs typeface="굴림" charset="-127"/>
              </a:rPr>
              <a:t>miss</a:t>
            </a:r>
          </a:p>
        </p:txBody>
      </p:sp>
      <p:sp>
        <p:nvSpPr>
          <p:cNvPr id="1642512" name="Rectangle 16"/>
          <p:cNvSpPr>
            <a:spLocks noChangeArrowheads="1"/>
          </p:cNvSpPr>
          <p:nvPr/>
        </p:nvSpPr>
        <p:spPr bwMode="auto">
          <a:xfrm>
            <a:off x="4884341" y="2885978"/>
            <a:ext cx="392136" cy="29806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a:solidFill>
                  <a:srgbClr val="56127A"/>
                </a:solidFill>
                <a:latin typeface="Verdana" charset="0"/>
                <a:ea typeface="굴림" charset="-127"/>
                <a:cs typeface="굴림" charset="-127"/>
              </a:rPr>
              <a:t>hit</a:t>
            </a:r>
          </a:p>
        </p:txBody>
      </p:sp>
      <p:sp>
        <p:nvSpPr>
          <p:cNvPr id="1642513" name="Freeform 17"/>
          <p:cNvSpPr>
            <a:spLocks/>
          </p:cNvSpPr>
          <p:nvPr/>
        </p:nvSpPr>
        <p:spPr bwMode="auto">
          <a:xfrm>
            <a:off x="2347913" y="4014590"/>
            <a:ext cx="667941" cy="678458"/>
          </a:xfrm>
          <a:custGeom>
            <a:avLst/>
            <a:gdLst/>
            <a:ahLst/>
            <a:cxnLst>
              <a:cxn ang="0">
                <a:pos x="560" y="0"/>
              </a:cxn>
              <a:cxn ang="0">
                <a:pos x="560" y="205"/>
              </a:cxn>
              <a:cxn ang="0">
                <a:pos x="0" y="525"/>
              </a:cxn>
            </a:cxnLst>
            <a:rect l="0" t="0" r="r" b="b"/>
            <a:pathLst>
              <a:path w="561" h="526">
                <a:moveTo>
                  <a:pt x="560" y="0"/>
                </a:moveTo>
                <a:lnTo>
                  <a:pt x="560" y="205"/>
                </a:lnTo>
                <a:lnTo>
                  <a:pt x="0" y="525"/>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14" name="Line 18"/>
          <p:cNvSpPr>
            <a:spLocks noChangeShapeType="1"/>
          </p:cNvSpPr>
          <p:nvPr/>
        </p:nvSpPr>
        <p:spPr bwMode="auto">
          <a:xfrm>
            <a:off x="3020616" y="4297065"/>
            <a:ext cx="808434" cy="442416"/>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15" name="Rectangle 19"/>
          <p:cNvSpPr>
            <a:spLocks noChangeArrowheads="1"/>
          </p:cNvSpPr>
          <p:nvPr/>
        </p:nvSpPr>
        <p:spPr bwMode="auto">
          <a:xfrm>
            <a:off x="1614488" y="4009431"/>
            <a:ext cx="2970675" cy="523061"/>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lnSpc>
                <a:spcPct val="90000"/>
              </a:lnSpc>
              <a:spcAft>
                <a:spcPts val="0"/>
              </a:spcAft>
            </a:pPr>
            <a:r>
              <a:rPr lang="en-US" altLang="ko-KR" sz="1625" b="1" dirty="0">
                <a:solidFill>
                  <a:prstClr val="black"/>
                </a:solidFill>
                <a:latin typeface="Calibri" panose="020F0502020204030204"/>
                <a:ea typeface="굴림" charset="-127"/>
                <a:cs typeface="굴림" charset="-127"/>
              </a:rPr>
              <a:t>	</a:t>
            </a:r>
            <a:r>
              <a:rPr lang="ko-KR" altLang="en-US" sz="1625" b="1" dirty="0">
                <a:solidFill>
                  <a:prstClr val="black"/>
                </a:solidFill>
                <a:latin typeface="Calibri" panose="020F0502020204030204"/>
                <a:ea typeface="굴림" charset="-127"/>
                <a:cs typeface="굴림" charset="-127"/>
              </a:rPr>
              <a:t>      </a:t>
            </a:r>
            <a:r>
              <a:rPr lang="en-US" altLang="ko-KR" sz="1625" b="1" dirty="0">
                <a:solidFill>
                  <a:prstClr val="black"/>
                </a:solidFill>
                <a:latin typeface="Calibri" panose="020F0502020204030204"/>
                <a:ea typeface="굴림" charset="-127"/>
                <a:cs typeface="굴림" charset="-127"/>
              </a:rPr>
              <a:t>  </a:t>
            </a:r>
            <a:r>
              <a:rPr lang="en-US" altLang="ko-KR" sz="1463" dirty="0">
                <a:solidFill>
                  <a:srgbClr val="56127A"/>
                </a:solidFill>
                <a:latin typeface="Verdana" charset="0"/>
                <a:ea typeface="굴림" charset="-127"/>
                <a:cs typeface="굴림" charset="-127"/>
              </a:rPr>
              <a:t>the page is </a:t>
            </a:r>
          </a:p>
          <a:p>
            <a:pPr defTabSz="742968" fontAlgn="auto">
              <a:lnSpc>
                <a:spcPct val="90000"/>
              </a:lnSpc>
              <a:spcAft>
                <a:spcPts val="0"/>
              </a:spcAft>
            </a:pPr>
            <a:r>
              <a:rPr lang="en-US" altLang="ko-KR" sz="1625" dirty="0">
                <a:solidFill>
                  <a:srgbClr val="56127A"/>
                </a:solidFill>
                <a:latin typeface="Symbol" charset="2"/>
                <a:ea typeface="굴림" charset="-127"/>
                <a:cs typeface="굴림" charset="-127"/>
              </a:rPr>
              <a:t>Ï</a:t>
            </a:r>
            <a:r>
              <a:rPr lang="en-US" altLang="ko-KR" sz="1463" dirty="0">
                <a:solidFill>
                  <a:srgbClr val="56127A"/>
                </a:solidFill>
                <a:latin typeface="Symbol" charset="2"/>
                <a:ea typeface="굴림" charset="-127"/>
                <a:cs typeface="굴림" charset="-127"/>
              </a:rPr>
              <a:t> </a:t>
            </a:r>
            <a:r>
              <a:rPr lang="en-US" altLang="ko-KR" sz="1463" dirty="0">
                <a:solidFill>
                  <a:srgbClr val="56127A"/>
                </a:solidFill>
                <a:latin typeface="Verdana" charset="0"/>
                <a:ea typeface="굴림" charset="-127"/>
                <a:cs typeface="굴림" charset="-127"/>
              </a:rPr>
              <a:t>memory	         </a:t>
            </a:r>
            <a:r>
              <a:rPr lang="en-US" altLang="ko-KR" sz="1625" dirty="0">
                <a:solidFill>
                  <a:srgbClr val="56127A"/>
                </a:solidFill>
                <a:latin typeface="Symbol" charset="2"/>
                <a:ea typeface="굴림" charset="-127"/>
                <a:cs typeface="굴림" charset="-127"/>
              </a:rPr>
              <a:t>Î</a:t>
            </a:r>
            <a:r>
              <a:rPr lang="en-US" altLang="ko-KR" sz="1463" dirty="0">
                <a:solidFill>
                  <a:srgbClr val="56127A"/>
                </a:solidFill>
                <a:latin typeface="Symbol" charset="2"/>
                <a:ea typeface="굴림" charset="-127"/>
                <a:cs typeface="굴림" charset="-127"/>
              </a:rPr>
              <a:t> </a:t>
            </a:r>
            <a:r>
              <a:rPr lang="en-US" altLang="ko-KR" sz="1463" dirty="0">
                <a:solidFill>
                  <a:srgbClr val="56127A"/>
                </a:solidFill>
                <a:latin typeface="Verdana" charset="0"/>
                <a:ea typeface="굴림" charset="-127"/>
                <a:cs typeface="굴림" charset="-127"/>
              </a:rPr>
              <a:t>memory</a:t>
            </a:r>
          </a:p>
        </p:txBody>
      </p:sp>
      <p:sp>
        <p:nvSpPr>
          <p:cNvPr id="1642516" name="Freeform 20"/>
          <p:cNvSpPr>
            <a:spLocks/>
          </p:cNvSpPr>
          <p:nvPr/>
        </p:nvSpPr>
        <p:spPr bwMode="auto">
          <a:xfrm>
            <a:off x="5331620" y="4008141"/>
            <a:ext cx="397669" cy="684906"/>
          </a:xfrm>
          <a:custGeom>
            <a:avLst/>
            <a:gdLst/>
            <a:ahLst/>
            <a:cxnLst>
              <a:cxn ang="0">
                <a:pos x="333" y="0"/>
              </a:cxn>
              <a:cxn ang="0">
                <a:pos x="333" y="187"/>
              </a:cxn>
              <a:cxn ang="0">
                <a:pos x="0" y="505"/>
              </a:cxn>
            </a:cxnLst>
            <a:rect l="0" t="0" r="r" b="b"/>
            <a:pathLst>
              <a:path w="334" h="506">
                <a:moveTo>
                  <a:pt x="333" y="0"/>
                </a:moveTo>
                <a:lnTo>
                  <a:pt x="333" y="187"/>
                </a:lnTo>
                <a:lnTo>
                  <a:pt x="0" y="505"/>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17" name="Line 21"/>
          <p:cNvSpPr>
            <a:spLocks noChangeShapeType="1"/>
          </p:cNvSpPr>
          <p:nvPr/>
        </p:nvSpPr>
        <p:spPr bwMode="auto">
          <a:xfrm>
            <a:off x="5728098" y="4273850"/>
            <a:ext cx="1435894" cy="419199"/>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18" name="Rectangle 22"/>
          <p:cNvSpPr>
            <a:spLocks noChangeArrowheads="1"/>
          </p:cNvSpPr>
          <p:nvPr/>
        </p:nvSpPr>
        <p:spPr bwMode="auto">
          <a:xfrm>
            <a:off x="4780185" y="4222902"/>
            <a:ext cx="776857" cy="29806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a:solidFill>
                  <a:srgbClr val="56127A"/>
                </a:solidFill>
                <a:latin typeface="Verdana" charset="0"/>
                <a:ea typeface="굴림" charset="-127"/>
                <a:cs typeface="굴림" charset="-127"/>
              </a:rPr>
              <a:t>denied</a:t>
            </a:r>
          </a:p>
        </p:txBody>
      </p:sp>
      <p:sp>
        <p:nvSpPr>
          <p:cNvPr id="1642519" name="Rectangle 23"/>
          <p:cNvSpPr>
            <a:spLocks noChangeArrowheads="1"/>
          </p:cNvSpPr>
          <p:nvPr/>
        </p:nvSpPr>
        <p:spPr bwMode="auto">
          <a:xfrm>
            <a:off x="6404945" y="4219474"/>
            <a:ext cx="1068605" cy="298064"/>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a:solidFill>
                  <a:srgbClr val="56127A"/>
                </a:solidFill>
                <a:latin typeface="Verdana" charset="0"/>
                <a:ea typeface="굴림" charset="-127"/>
                <a:cs typeface="굴림" charset="-127"/>
              </a:rPr>
              <a:t>permitted</a:t>
            </a:r>
          </a:p>
        </p:txBody>
      </p:sp>
      <p:sp>
        <p:nvSpPr>
          <p:cNvPr id="1642520" name="Rectangle 24"/>
          <p:cNvSpPr>
            <a:spLocks noChangeArrowheads="1"/>
          </p:cNvSpPr>
          <p:nvPr/>
        </p:nvSpPr>
        <p:spPr bwMode="auto">
          <a:xfrm>
            <a:off x="5044958" y="4676281"/>
            <a:ext cx="1200051" cy="573074"/>
          </a:xfrm>
          <a:prstGeom prst="rect">
            <a:avLst/>
          </a:prstGeom>
          <a:solidFill>
            <a:srgbClr val="FFCC66"/>
          </a:solidFill>
          <a:ln w="25400">
            <a:solidFill>
              <a:srgbClr val="FF0000"/>
            </a:solid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625">
                <a:solidFill>
                  <a:prstClr val="black"/>
                </a:solidFill>
                <a:latin typeface="Verdana" charset="0"/>
                <a:ea typeface="굴림" charset="-127"/>
                <a:cs typeface="굴림" charset="-127"/>
              </a:rPr>
              <a:t>Protection</a:t>
            </a:r>
          </a:p>
          <a:p>
            <a:pPr defTabSz="742968" fontAlgn="auto">
              <a:spcAft>
                <a:spcPts val="0"/>
              </a:spcAft>
            </a:pPr>
            <a:r>
              <a:rPr lang="en-US" altLang="ko-KR" sz="1625">
                <a:solidFill>
                  <a:prstClr val="black"/>
                </a:solidFill>
                <a:latin typeface="Verdana" charset="0"/>
                <a:ea typeface="굴림" charset="-127"/>
                <a:cs typeface="굴림" charset="-127"/>
              </a:rPr>
              <a:t>Fault</a:t>
            </a:r>
          </a:p>
        </p:txBody>
      </p:sp>
      <p:sp>
        <p:nvSpPr>
          <p:cNvPr id="1642521" name="Rectangle 25"/>
          <p:cNvSpPr>
            <a:spLocks noChangeArrowheads="1"/>
          </p:cNvSpPr>
          <p:nvPr/>
        </p:nvSpPr>
        <p:spPr bwMode="auto">
          <a:xfrm>
            <a:off x="5306616" y="1979217"/>
            <a:ext cx="247650" cy="154781"/>
          </a:xfrm>
          <a:prstGeom prst="rect">
            <a:avLst/>
          </a:prstGeom>
          <a:solidFill>
            <a:schemeClr val="accent1"/>
          </a:solidFill>
          <a:ln w="25400">
            <a:solidFill>
              <a:schemeClr val="tx2"/>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22" name="Rectangle 26" descr="90%"/>
          <p:cNvSpPr>
            <a:spLocks noChangeArrowheads="1"/>
          </p:cNvSpPr>
          <p:nvPr/>
        </p:nvSpPr>
        <p:spPr bwMode="auto">
          <a:xfrm>
            <a:off x="5306616" y="2216548"/>
            <a:ext cx="247650" cy="154781"/>
          </a:xfrm>
          <a:prstGeom prst="rect">
            <a:avLst/>
          </a:prstGeom>
          <a:pattFill prst="pct90">
            <a:fgClr>
              <a:schemeClr val="accent1"/>
            </a:fgClr>
            <a:bgClr>
              <a:srgbClr val="FFFFFF"/>
            </a:bgClr>
          </a:pattFill>
          <a:ln w="25400">
            <a:solidFill>
              <a:srgbClr val="FF0000"/>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23" name="Rectangle 27"/>
          <p:cNvSpPr>
            <a:spLocks noChangeArrowheads="1"/>
          </p:cNvSpPr>
          <p:nvPr/>
        </p:nvSpPr>
        <p:spPr bwMode="auto">
          <a:xfrm>
            <a:off x="5306616" y="2443561"/>
            <a:ext cx="247650" cy="154781"/>
          </a:xfrm>
          <a:prstGeom prst="rect">
            <a:avLst/>
          </a:prstGeom>
          <a:solidFill>
            <a:srgbClr val="FFCC66"/>
          </a:solidFill>
          <a:ln w="25400">
            <a:solidFill>
              <a:srgbClr val="FF0000"/>
            </a:solidFill>
            <a:miter lim="800000"/>
            <a:headEnd/>
            <a:tailEn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24" name="Rectangle 28"/>
          <p:cNvSpPr>
            <a:spLocks noChangeArrowheads="1"/>
          </p:cNvSpPr>
          <p:nvPr/>
        </p:nvSpPr>
        <p:spPr bwMode="auto">
          <a:xfrm>
            <a:off x="5574717" y="1891508"/>
            <a:ext cx="2166148" cy="748315"/>
          </a:xfrm>
          <a:prstGeom prst="rect">
            <a:avLst/>
          </a:prstGeom>
          <a:noFill/>
          <a:ln w="25400">
            <a:noFill/>
            <a:miter lim="800000"/>
            <a:headEnd/>
            <a:tailEnd/>
          </a:ln>
          <a:effectLst/>
        </p:spPr>
        <p:txBody>
          <a:bodyPr wrap="none" lIns="73522" tIns="36116" rIns="73522" bIns="36116">
            <a:prstTxWarp prst="textNoShape">
              <a:avLst/>
            </a:prstTxWarp>
            <a:spAutoFit/>
          </a:bodyPr>
          <a:lstStyle/>
          <a:p>
            <a:pPr defTabSz="742968" fontAlgn="auto">
              <a:spcAft>
                <a:spcPts val="0"/>
              </a:spcAft>
            </a:pPr>
            <a:r>
              <a:rPr lang="en-US" altLang="ko-KR" sz="1463">
                <a:solidFill>
                  <a:srgbClr val="56127A"/>
                </a:solidFill>
                <a:latin typeface="Verdana" charset="0"/>
                <a:ea typeface="굴림" charset="-127"/>
                <a:cs typeface="굴림" charset="-127"/>
              </a:rPr>
              <a:t>hardware</a:t>
            </a:r>
          </a:p>
          <a:p>
            <a:pPr defTabSz="742968" fontAlgn="auto">
              <a:spcAft>
                <a:spcPts val="0"/>
              </a:spcAft>
            </a:pPr>
            <a:r>
              <a:rPr lang="en-US" altLang="ko-KR" sz="1463">
                <a:solidFill>
                  <a:srgbClr val="56127A"/>
                </a:solidFill>
                <a:latin typeface="Verdana" charset="0"/>
                <a:ea typeface="굴림" charset="-127"/>
                <a:cs typeface="굴림" charset="-127"/>
              </a:rPr>
              <a:t>hardware or software</a:t>
            </a:r>
          </a:p>
          <a:p>
            <a:pPr defTabSz="742968" fontAlgn="auto">
              <a:spcAft>
                <a:spcPts val="0"/>
              </a:spcAft>
            </a:pPr>
            <a:r>
              <a:rPr lang="en-US" altLang="ko-KR" sz="1463">
                <a:solidFill>
                  <a:srgbClr val="56127A"/>
                </a:solidFill>
                <a:latin typeface="Verdana" charset="0"/>
                <a:ea typeface="굴림" charset="-127"/>
                <a:cs typeface="굴림" charset="-127"/>
              </a:rPr>
              <a:t>software</a:t>
            </a:r>
          </a:p>
        </p:txBody>
      </p:sp>
      <p:sp>
        <p:nvSpPr>
          <p:cNvPr id="1642525" name="Line 29"/>
          <p:cNvSpPr>
            <a:spLocks noChangeShapeType="1"/>
          </p:cNvSpPr>
          <p:nvPr/>
        </p:nvSpPr>
        <p:spPr bwMode="auto">
          <a:xfrm flipH="1">
            <a:off x="5430442" y="5248972"/>
            <a:ext cx="227408" cy="363439"/>
          </a:xfrm>
          <a:prstGeom prst="line">
            <a:avLst/>
          </a:prstGeom>
          <a:noFill/>
          <a:ln w="57150">
            <a:solidFill>
              <a:schemeClr val="accent1"/>
            </a:solidFill>
            <a:round/>
            <a:headEnd/>
            <a:tailEnd type="triangle" w="med" len="med"/>
          </a:ln>
          <a:effectLst/>
        </p:spPr>
        <p:txBody>
          <a:bodyPr wrap="none" anchor="ctr">
            <a:prstTxWarp prst="textNoShape">
              <a:avLst/>
            </a:prstTxWarp>
          </a:bodyPr>
          <a:lstStyle/>
          <a:p>
            <a:pPr defTabSz="742968" fontAlgn="auto">
              <a:spcBef>
                <a:spcPts val="0"/>
              </a:spcBef>
              <a:spcAft>
                <a:spcPts val="0"/>
              </a:spcAft>
            </a:pPr>
            <a:endParaRPr lang="en-US" sz="1463">
              <a:solidFill>
                <a:prstClr val="black"/>
              </a:solidFill>
              <a:latin typeface="Calibri" panose="020F0502020204030204"/>
              <a:ea typeface="+mn-ea"/>
            </a:endParaRPr>
          </a:p>
        </p:txBody>
      </p:sp>
      <p:sp>
        <p:nvSpPr>
          <p:cNvPr id="1642526" name="Text Box 30"/>
          <p:cNvSpPr txBox="1">
            <a:spLocks noChangeArrowheads="1"/>
          </p:cNvSpPr>
          <p:nvPr/>
        </p:nvSpPr>
        <p:spPr bwMode="auto">
          <a:xfrm>
            <a:off x="4743451" y="5422032"/>
            <a:ext cx="1028700" cy="542584"/>
          </a:xfrm>
          <a:prstGeom prst="rect">
            <a:avLst/>
          </a:prstGeom>
          <a:noFill/>
          <a:ln w="25400">
            <a:noFill/>
            <a:miter lim="800000"/>
            <a:headEnd/>
            <a:tailEnd/>
          </a:ln>
          <a:effectLst/>
        </p:spPr>
        <p:txBody>
          <a:bodyPr anchor="ctr">
            <a:prstTxWarp prst="textNoShape">
              <a:avLst/>
            </a:prstTxWarp>
            <a:spAutoFit/>
          </a:bodyPr>
          <a:lstStyle/>
          <a:p>
            <a:pPr defTabSz="742968" fontAlgn="auto">
              <a:spcAft>
                <a:spcPts val="0"/>
              </a:spcAft>
            </a:pPr>
            <a:r>
              <a:rPr lang="en-US" altLang="ko-KR" sz="1463" b="1">
                <a:solidFill>
                  <a:srgbClr val="56127A"/>
                </a:solidFill>
                <a:latin typeface="Courier New" charset="0"/>
                <a:ea typeface="굴림" charset="-127"/>
                <a:cs typeface="굴림" charset="-127"/>
              </a:rPr>
              <a:t>SEGFAULT</a:t>
            </a:r>
          </a:p>
        </p:txBody>
      </p:sp>
      <p:sp>
        <p:nvSpPr>
          <p:cNvPr id="1642527" name="Text Box 31"/>
          <p:cNvSpPr txBox="1">
            <a:spLocks noChangeArrowheads="1"/>
          </p:cNvSpPr>
          <p:nvPr/>
        </p:nvSpPr>
        <p:spPr bwMode="auto">
          <a:xfrm>
            <a:off x="1279974" y="5499201"/>
            <a:ext cx="896400" cy="317459"/>
          </a:xfrm>
          <a:prstGeom prst="rect">
            <a:avLst/>
          </a:prstGeom>
          <a:noFill/>
          <a:ln w="12700">
            <a:noFill/>
            <a:miter lim="800000"/>
            <a:headEnd type="none" w="sm" len="sm"/>
            <a:tailEnd type="none" w="sm" len="sm"/>
          </a:ln>
          <a:effectLst/>
        </p:spPr>
        <p:txBody>
          <a:bodyPr wrap="none">
            <a:prstTxWarp prst="textNoShape">
              <a:avLst/>
            </a:prstTxWarp>
            <a:spAutoFit/>
          </a:bodyPr>
          <a:lstStyle/>
          <a:p>
            <a:pPr defTabSz="742968" fontAlgn="auto">
              <a:spcAft>
                <a:spcPts val="0"/>
              </a:spcAft>
            </a:pPr>
            <a:r>
              <a:rPr lang="en-US" altLang="ko-KR" sz="1463" dirty="0">
                <a:solidFill>
                  <a:srgbClr val="56127A"/>
                </a:solidFill>
                <a:latin typeface="Verdana" charset="0"/>
                <a:ea typeface="굴림" charset="-127"/>
                <a:cs typeface="굴림" charset="-127"/>
              </a:rPr>
              <a:t>Where?</a:t>
            </a:r>
          </a:p>
        </p:txBody>
      </p:sp>
    </p:spTree>
    <p:extLst>
      <p:ext uri="{BB962C8B-B14F-4D97-AF65-F5344CB8AC3E}">
        <p14:creationId xmlns:p14="http://schemas.microsoft.com/office/powerpoint/2010/main" val="522088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96200" cy="863600"/>
          </a:xfrm>
        </p:spPr>
        <p:txBody>
          <a:bodyPr/>
          <a:lstStyle/>
          <a:p>
            <a:r>
              <a:rPr lang="en-US" dirty="0"/>
              <a:t>Impact of Paging on AMAT (1/2)</a:t>
            </a:r>
          </a:p>
        </p:txBody>
      </p:sp>
      <p:sp>
        <p:nvSpPr>
          <p:cNvPr id="3" name="Content Placeholder 2"/>
          <p:cNvSpPr>
            <a:spLocks noGrp="1"/>
          </p:cNvSpPr>
          <p:nvPr>
            <p:ph idx="1"/>
          </p:nvPr>
        </p:nvSpPr>
        <p:spPr/>
        <p:txBody>
          <a:bodyPr>
            <a:noAutofit/>
          </a:bodyPr>
          <a:lstStyle/>
          <a:p>
            <a:r>
              <a:rPr lang="en-US" sz="2800" dirty="0"/>
              <a:t>Memory Parameters:</a:t>
            </a:r>
          </a:p>
          <a:p>
            <a:pPr lvl="1">
              <a:buFont typeface="Calibri" pitchFamily="34" charset="0"/>
              <a:buChar char="–"/>
            </a:pPr>
            <a:r>
              <a:rPr lang="en-US" sz="2000" b="1" dirty="0">
                <a:solidFill>
                  <a:srgbClr val="0332B7"/>
                </a:solidFill>
              </a:rPr>
              <a:t>L1 cache hit = 1 clock cycles, hit 95% of accesses</a:t>
            </a:r>
          </a:p>
          <a:p>
            <a:pPr lvl="1">
              <a:buFont typeface="Calibri" pitchFamily="34" charset="0"/>
              <a:buChar char="–"/>
            </a:pPr>
            <a:r>
              <a:rPr lang="en-US" sz="2000" b="1" dirty="0">
                <a:solidFill>
                  <a:srgbClr val="0332B7"/>
                </a:solidFill>
              </a:rPr>
              <a:t>L2 cache hit = 10 clock cycles, hit 60% of L1 misses</a:t>
            </a:r>
          </a:p>
          <a:p>
            <a:pPr lvl="1">
              <a:buFont typeface="Calibri" pitchFamily="34" charset="0"/>
              <a:buChar char="–"/>
            </a:pPr>
            <a:r>
              <a:rPr lang="en-US" sz="2000" b="1" dirty="0">
                <a:solidFill>
                  <a:srgbClr val="0332B7"/>
                </a:solidFill>
              </a:rPr>
              <a:t>DRAM = 200 clock cycles (≈100 nanoseconds)</a:t>
            </a:r>
          </a:p>
          <a:p>
            <a:pPr lvl="1">
              <a:buFont typeface="Calibri" pitchFamily="34" charset="0"/>
              <a:buChar char="–"/>
            </a:pPr>
            <a:r>
              <a:rPr lang="en-US" sz="2000" b="1" dirty="0">
                <a:solidFill>
                  <a:srgbClr val="0332B7"/>
                </a:solidFill>
              </a:rPr>
              <a:t>Disk = 20,000,000 clock cycles (≈10 milliseconds)</a:t>
            </a:r>
          </a:p>
          <a:p>
            <a:r>
              <a:rPr lang="en-US" sz="2800" dirty="0"/>
              <a:t>Average Memory Access Time (no paging):</a:t>
            </a:r>
          </a:p>
          <a:p>
            <a:pPr lvl="1">
              <a:buFont typeface="Calibri" pitchFamily="34" charset="0"/>
              <a:buChar char="–"/>
            </a:pPr>
            <a:r>
              <a:rPr lang="en-US" sz="2000" b="1" dirty="0">
                <a:solidFill>
                  <a:srgbClr val="0332B7"/>
                </a:solidFill>
              </a:rPr>
              <a:t>1 + 5%×10 + 5%×40%×200 = 5.5 clock cycles </a:t>
            </a:r>
          </a:p>
          <a:p>
            <a:r>
              <a:rPr lang="en-US" sz="2800" dirty="0"/>
              <a:t>Average Memory Access Time (with paging):</a:t>
            </a:r>
          </a:p>
          <a:p>
            <a:pPr lvl="1">
              <a:buFont typeface="Calibri" pitchFamily="34" charset="0"/>
              <a:buChar char="–"/>
            </a:pPr>
            <a:r>
              <a:rPr lang="en-US" sz="1896" b="1" dirty="0">
                <a:solidFill>
                  <a:srgbClr val="0332B7"/>
                </a:solidFill>
              </a:rPr>
              <a:t>5.5 (AMAT with no paging) + ?</a:t>
            </a:r>
          </a:p>
        </p:txBody>
      </p:sp>
    </p:spTree>
    <p:extLst>
      <p:ext uri="{BB962C8B-B14F-4D97-AF65-F5344CB8AC3E}">
        <p14:creationId xmlns:p14="http://schemas.microsoft.com/office/powerpoint/2010/main" val="876082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p:cNvSpPr>
            <a:spLocks noGrp="1" noChangeArrowheads="1"/>
          </p:cNvSpPr>
          <p:nvPr>
            <p:ph type="title"/>
          </p:nvPr>
        </p:nvSpPr>
        <p:spPr>
          <a:xfrm>
            <a:off x="750107" y="380387"/>
            <a:ext cx="7293220" cy="736600"/>
          </a:xfrm>
        </p:spPr>
        <p:txBody>
          <a:bodyPr>
            <a:normAutofit/>
          </a:bodyPr>
          <a:lstStyle/>
          <a:p>
            <a:pPr algn="ctr">
              <a:lnSpc>
                <a:spcPct val="85000"/>
              </a:lnSpc>
            </a:pPr>
            <a:r>
              <a:rPr lang="en-US" dirty="0" smtClean="0"/>
              <a:t>Machine Structures</a:t>
            </a:r>
            <a:endParaRPr lang="en-US" dirty="0"/>
          </a:p>
        </p:txBody>
      </p:sp>
      <p:pic>
        <p:nvPicPr>
          <p:cNvPr id="180" name="Picture 5"/>
          <p:cNvPicPr>
            <a:picLocks noChangeAspect="1" noChangeArrowheads="1"/>
          </p:cNvPicPr>
          <p:nvPr/>
        </p:nvPicPr>
        <p:blipFill>
          <a:blip r:embed="rId4"/>
          <a:srcRect/>
          <a:stretch>
            <a:fillRect/>
          </a:stretch>
        </p:blipFill>
        <p:spPr bwMode="auto">
          <a:xfrm>
            <a:off x="8120266" y="2243321"/>
            <a:ext cx="782320" cy="587481"/>
          </a:xfrm>
          <a:prstGeom prst="rect">
            <a:avLst/>
          </a:prstGeom>
          <a:noFill/>
          <a:ln w="9525">
            <a:noFill/>
            <a:miter lim="800000"/>
            <a:headEnd/>
            <a:tailEnd/>
          </a:ln>
          <a:effectLst/>
        </p:spPr>
      </p:pic>
      <p:sp>
        <p:nvSpPr>
          <p:cNvPr id="181" name="Content Placeholder 42"/>
          <p:cNvSpPr txBox="1">
            <a:spLocks/>
          </p:cNvSpPr>
          <p:nvPr/>
        </p:nvSpPr>
        <p:spPr>
          <a:xfrm>
            <a:off x="0" y="1525482"/>
            <a:ext cx="4117466" cy="3677345"/>
          </a:xfrm>
          <a:prstGeom prst="rect">
            <a:avLst/>
          </a:prstGeom>
        </p:spPr>
        <p:txBody>
          <a:bodyPr vert="horz" lIns="61913" tIns="30956" rIns="61913" bIns="30956" rtlCol="0">
            <a:noAutofit/>
          </a:bodyPr>
          <a:lstStyle>
            <a:lvl1pPr marL="548640" indent="-548640" algn="l" defTabSz="731520" rtl="0" eaLnBrk="1" latinLnBrk="0" hangingPunct="1">
              <a:spcBef>
                <a:spcPct val="20000"/>
              </a:spcBef>
              <a:buFont typeface="Arial"/>
              <a:buChar char="•"/>
              <a:defRPr sz="448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384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2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288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288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371484" indent="-371484" defTabSz="495312" fontAlgn="auto">
              <a:lnSpc>
                <a:spcPct val="90000"/>
              </a:lnSpc>
              <a:spcAft>
                <a:spcPts val="0"/>
              </a:spcAft>
              <a:defRPr/>
            </a:pPr>
            <a:r>
              <a:rPr lang="en-US" sz="2167" dirty="0">
                <a:solidFill>
                  <a:sysClr val="windowText" lastClr="000000"/>
                </a:solidFill>
                <a:latin typeface="Calibri"/>
              </a:rPr>
              <a:t>Parallel Requests</a:t>
            </a:r>
          </a:p>
          <a:p>
            <a:pPr marL="804882" lvl="1" indent="-309570" defTabSz="495312" fontAlgn="auto">
              <a:lnSpc>
                <a:spcPct val="90000"/>
              </a:lnSpc>
              <a:spcAft>
                <a:spcPts val="0"/>
              </a:spcAft>
              <a:buNone/>
              <a:defRPr/>
            </a:pPr>
            <a:r>
              <a:rPr lang="en-US" sz="1733" dirty="0">
                <a:solidFill>
                  <a:sysClr val="windowText" lastClr="000000"/>
                </a:solidFill>
                <a:latin typeface="Calibri"/>
              </a:rPr>
              <a:t>Assigned to computer</a:t>
            </a:r>
          </a:p>
          <a:p>
            <a:pPr marL="804882" lvl="1" indent="-309570" defTabSz="495312" fontAlgn="auto">
              <a:lnSpc>
                <a:spcPct val="90000"/>
              </a:lnSpc>
              <a:spcAft>
                <a:spcPts val="0"/>
              </a:spcAft>
              <a:buNone/>
              <a:defRPr/>
            </a:pPr>
            <a:r>
              <a:rPr lang="en-US" sz="1733" dirty="0">
                <a:solidFill>
                  <a:sysClr val="windowText" lastClr="000000"/>
                </a:solidFill>
                <a:latin typeface="Calibri"/>
              </a:rPr>
              <a:t>e.g., Search “Cats”</a:t>
            </a:r>
          </a:p>
          <a:p>
            <a:pPr marL="371484" indent="-371484" defTabSz="495312" fontAlgn="auto">
              <a:lnSpc>
                <a:spcPct val="90000"/>
              </a:lnSpc>
              <a:spcAft>
                <a:spcPts val="0"/>
              </a:spcAft>
              <a:defRPr/>
            </a:pPr>
            <a:r>
              <a:rPr lang="en-US" sz="2167" dirty="0">
                <a:solidFill>
                  <a:sysClr val="windowText" lastClr="000000"/>
                </a:solidFill>
                <a:latin typeface="Calibri"/>
              </a:rPr>
              <a:t>Parallel Threads</a:t>
            </a:r>
          </a:p>
          <a:p>
            <a:pPr marL="804882" lvl="1" indent="-309570" defTabSz="495312" fontAlgn="auto">
              <a:lnSpc>
                <a:spcPct val="90000"/>
              </a:lnSpc>
              <a:spcAft>
                <a:spcPts val="0"/>
              </a:spcAft>
              <a:buNone/>
              <a:defRPr/>
            </a:pPr>
            <a:r>
              <a:rPr lang="en-US" sz="1733" dirty="0">
                <a:solidFill>
                  <a:sysClr val="windowText" lastClr="000000"/>
                </a:solidFill>
                <a:latin typeface="Calibri"/>
              </a:rPr>
              <a:t>Assigned to core</a:t>
            </a:r>
          </a:p>
          <a:p>
            <a:pPr marL="804882" lvl="1" indent="-309570" defTabSz="495312" fontAlgn="auto">
              <a:lnSpc>
                <a:spcPct val="90000"/>
              </a:lnSpc>
              <a:spcAft>
                <a:spcPts val="0"/>
              </a:spcAft>
              <a:buNone/>
              <a:defRPr/>
            </a:pPr>
            <a:r>
              <a:rPr lang="en-US" sz="1733" dirty="0">
                <a:solidFill>
                  <a:sysClr val="windowText" lastClr="000000"/>
                </a:solidFill>
                <a:latin typeface="Calibri"/>
              </a:rPr>
              <a:t>e.g., Lookup, Ads</a:t>
            </a:r>
          </a:p>
          <a:p>
            <a:pPr marL="371484" indent="-371484" defTabSz="495312" fontAlgn="auto">
              <a:lnSpc>
                <a:spcPct val="90000"/>
              </a:lnSpc>
              <a:spcAft>
                <a:spcPts val="0"/>
              </a:spcAft>
              <a:defRPr/>
            </a:pPr>
            <a:r>
              <a:rPr lang="en-US" sz="2167" dirty="0">
                <a:solidFill>
                  <a:sysClr val="windowText" lastClr="000000"/>
                </a:solidFill>
                <a:latin typeface="Calibri"/>
              </a:rPr>
              <a:t>Parallel Instructions</a:t>
            </a:r>
          </a:p>
          <a:p>
            <a:pPr marL="804882" lvl="1" indent="-309570" defTabSz="495312" fontAlgn="auto">
              <a:lnSpc>
                <a:spcPct val="90000"/>
              </a:lnSpc>
              <a:spcAft>
                <a:spcPts val="0"/>
              </a:spcAft>
              <a:buNone/>
              <a:defRPr/>
            </a:pPr>
            <a:r>
              <a:rPr lang="en-US" sz="1733" dirty="0">
                <a:solidFill>
                  <a:sysClr val="windowText" lastClr="000000"/>
                </a:solidFill>
                <a:latin typeface="Calibri"/>
              </a:rPr>
              <a:t>&gt;1 instruction @ one time</a:t>
            </a:r>
          </a:p>
          <a:p>
            <a:pPr marL="804882" lvl="1" indent="-309570" defTabSz="495312" fontAlgn="auto">
              <a:lnSpc>
                <a:spcPct val="90000"/>
              </a:lnSpc>
              <a:spcAft>
                <a:spcPts val="0"/>
              </a:spcAft>
              <a:buNone/>
              <a:defRPr/>
            </a:pPr>
            <a:r>
              <a:rPr lang="en-US" sz="1733" dirty="0">
                <a:solidFill>
                  <a:sysClr val="windowText" lastClr="000000"/>
                </a:solidFill>
                <a:latin typeface="Calibri"/>
              </a:rPr>
              <a:t>e.g., 5 pipelined instructions</a:t>
            </a:r>
          </a:p>
          <a:p>
            <a:pPr marL="371484" indent="-371484" defTabSz="495312" fontAlgn="auto">
              <a:lnSpc>
                <a:spcPct val="90000"/>
              </a:lnSpc>
              <a:spcAft>
                <a:spcPts val="0"/>
              </a:spcAft>
              <a:defRPr/>
            </a:pPr>
            <a:r>
              <a:rPr lang="en-US" sz="2167" dirty="0">
                <a:solidFill>
                  <a:sysClr val="windowText" lastClr="000000"/>
                </a:solidFill>
                <a:latin typeface="Calibri"/>
              </a:rPr>
              <a:t>Parallel Data</a:t>
            </a:r>
          </a:p>
          <a:p>
            <a:pPr marL="804882" lvl="1" indent="-309570" defTabSz="495312" fontAlgn="auto">
              <a:lnSpc>
                <a:spcPct val="90000"/>
              </a:lnSpc>
              <a:spcAft>
                <a:spcPts val="0"/>
              </a:spcAft>
              <a:buNone/>
              <a:defRPr/>
            </a:pPr>
            <a:r>
              <a:rPr lang="en-US" sz="1733" dirty="0">
                <a:solidFill>
                  <a:sysClr val="windowText" lastClr="000000"/>
                </a:solidFill>
                <a:latin typeface="Calibri"/>
              </a:rPr>
              <a:t>&gt;1 data item @ one time</a:t>
            </a:r>
          </a:p>
          <a:p>
            <a:pPr marL="804882" lvl="1" indent="-309570" defTabSz="495312" fontAlgn="auto">
              <a:lnSpc>
                <a:spcPct val="90000"/>
              </a:lnSpc>
              <a:spcAft>
                <a:spcPts val="0"/>
              </a:spcAft>
              <a:buNone/>
              <a:defRPr/>
            </a:pPr>
            <a:r>
              <a:rPr lang="en-US" sz="1733" dirty="0">
                <a:solidFill>
                  <a:sysClr val="windowText" lastClr="000000"/>
                </a:solidFill>
                <a:latin typeface="Calibri"/>
              </a:rPr>
              <a:t>e.g., Add of 4 pairs of words</a:t>
            </a:r>
          </a:p>
          <a:p>
            <a:pPr marL="371484" indent="-371484" defTabSz="495312" fontAlgn="auto">
              <a:lnSpc>
                <a:spcPct val="90000"/>
              </a:lnSpc>
              <a:spcAft>
                <a:spcPts val="0"/>
              </a:spcAft>
              <a:defRPr/>
            </a:pPr>
            <a:r>
              <a:rPr lang="en-US" sz="2167" dirty="0">
                <a:solidFill>
                  <a:sysClr val="windowText" lastClr="000000"/>
                </a:solidFill>
                <a:latin typeface="Calibri"/>
              </a:rPr>
              <a:t>Hardware descriptions</a:t>
            </a:r>
          </a:p>
          <a:p>
            <a:pPr marL="804882" lvl="1" indent="-309570" defTabSz="495312" fontAlgn="auto">
              <a:lnSpc>
                <a:spcPct val="90000"/>
              </a:lnSpc>
              <a:spcAft>
                <a:spcPts val="0"/>
              </a:spcAft>
              <a:buNone/>
              <a:defRPr/>
            </a:pPr>
            <a:r>
              <a:rPr lang="en-US" sz="1733" dirty="0">
                <a:solidFill>
                  <a:sysClr val="windowText" lastClr="000000"/>
                </a:solidFill>
                <a:latin typeface="Calibri"/>
              </a:rPr>
              <a:t>   All gates working in parallel at same time</a:t>
            </a:r>
          </a:p>
        </p:txBody>
      </p:sp>
      <p:sp>
        <p:nvSpPr>
          <p:cNvPr id="183" name="TextBox 182"/>
          <p:cNvSpPr txBox="1"/>
          <p:nvPr/>
        </p:nvSpPr>
        <p:spPr>
          <a:xfrm>
            <a:off x="8123856" y="1751820"/>
            <a:ext cx="833883" cy="572464"/>
          </a:xfrm>
          <a:prstGeom prst="rect">
            <a:avLst/>
          </a:prstGeom>
          <a:noFill/>
        </p:spPr>
        <p:txBody>
          <a:bodyPr wrap="none" rtlCol="0">
            <a:spAutoFit/>
          </a:bodyPr>
          <a:lstStyle/>
          <a:p>
            <a:pPr algn="r" defTabSz="495312" fontAlgn="auto">
              <a:lnSpc>
                <a:spcPct val="80000"/>
              </a:lnSpc>
              <a:spcBef>
                <a:spcPts val="0"/>
              </a:spcBef>
              <a:spcAft>
                <a:spcPts val="0"/>
              </a:spcAft>
            </a:pPr>
            <a:r>
              <a:rPr lang="en-US" sz="1950" dirty="0">
                <a:solidFill>
                  <a:prstClr val="black"/>
                </a:solidFill>
                <a:latin typeface="Calibri"/>
                <a:ea typeface="+mn-ea"/>
              </a:rPr>
              <a:t>Smart</a:t>
            </a:r>
            <a:br>
              <a:rPr lang="en-US" sz="1950" dirty="0">
                <a:solidFill>
                  <a:prstClr val="black"/>
                </a:solidFill>
                <a:latin typeface="Calibri"/>
                <a:ea typeface="+mn-ea"/>
              </a:rPr>
            </a:br>
            <a:r>
              <a:rPr lang="en-US" sz="1950" dirty="0">
                <a:solidFill>
                  <a:prstClr val="black"/>
                </a:solidFill>
                <a:latin typeface="Calibri"/>
                <a:ea typeface="+mn-ea"/>
              </a:rPr>
              <a:t>Phone</a:t>
            </a:r>
          </a:p>
        </p:txBody>
      </p:sp>
      <p:sp>
        <p:nvSpPr>
          <p:cNvPr id="184" name="TextBox 183"/>
          <p:cNvSpPr txBox="1"/>
          <p:nvPr/>
        </p:nvSpPr>
        <p:spPr>
          <a:xfrm>
            <a:off x="3916480" y="1752068"/>
            <a:ext cx="1305493" cy="812530"/>
          </a:xfrm>
          <a:prstGeom prst="rect">
            <a:avLst/>
          </a:prstGeom>
          <a:noFill/>
        </p:spPr>
        <p:txBody>
          <a:bodyPr wrap="square" rtlCol="0">
            <a:spAutoFit/>
          </a:bodyPr>
          <a:lstStyle/>
          <a:p>
            <a:pPr algn="r" defTabSz="495312" fontAlgn="auto">
              <a:lnSpc>
                <a:spcPct val="80000"/>
              </a:lnSpc>
              <a:spcBef>
                <a:spcPts val="0"/>
              </a:spcBef>
              <a:spcAft>
                <a:spcPts val="0"/>
              </a:spcAft>
            </a:pPr>
            <a:r>
              <a:rPr lang="en-US" sz="1950" dirty="0">
                <a:solidFill>
                  <a:prstClr val="black"/>
                </a:solidFill>
                <a:latin typeface="Calibri"/>
                <a:ea typeface="+mn-ea"/>
              </a:rPr>
              <a:t>Warehouse Scale Computer</a:t>
            </a:r>
          </a:p>
        </p:txBody>
      </p:sp>
      <p:cxnSp>
        <p:nvCxnSpPr>
          <p:cNvPr id="185" name="Straight Connector 184"/>
          <p:cNvCxnSpPr/>
          <p:nvPr/>
        </p:nvCxnSpPr>
        <p:spPr>
          <a:xfrm rot="5400000">
            <a:off x="1228912" y="3513509"/>
            <a:ext cx="4265764" cy="1588"/>
          </a:xfrm>
          <a:prstGeom prst="line">
            <a:avLst/>
          </a:prstGeom>
          <a:noFill/>
          <a:ln w="152400" cap="flat" cmpd="sng" algn="ctr">
            <a:solidFill>
              <a:srgbClr val="4F81BD"/>
            </a:solidFill>
            <a:prstDash val="solid"/>
          </a:ln>
          <a:effectLst>
            <a:outerShdw blurRad="40000" dist="20000" dir="5400000" rotWithShape="0">
              <a:srgbClr val="000000">
                <a:alpha val="38000"/>
              </a:srgbClr>
            </a:outerShdw>
          </a:effectLst>
        </p:spPr>
      </p:cxnSp>
      <p:sp>
        <p:nvSpPr>
          <p:cNvPr id="186" name="TextBox 185"/>
          <p:cNvSpPr txBox="1"/>
          <p:nvPr/>
        </p:nvSpPr>
        <p:spPr>
          <a:xfrm>
            <a:off x="1869901" y="1262064"/>
            <a:ext cx="3353803" cy="492443"/>
          </a:xfrm>
          <a:prstGeom prst="rect">
            <a:avLst/>
          </a:prstGeom>
          <a:noFill/>
        </p:spPr>
        <p:txBody>
          <a:bodyPr wrap="none" rtlCol="0">
            <a:spAutoFit/>
          </a:bodyPr>
          <a:lstStyle/>
          <a:p>
            <a:pPr defTabSz="495312" fontAlgn="auto">
              <a:spcBef>
                <a:spcPts val="0"/>
              </a:spcBef>
              <a:spcAft>
                <a:spcPts val="0"/>
              </a:spcAft>
            </a:pPr>
            <a:r>
              <a:rPr lang="en-US" sz="2600" i="1" dirty="0">
                <a:solidFill>
                  <a:prstClr val="black"/>
                </a:solidFill>
                <a:latin typeface="Calibri"/>
                <a:ea typeface="+mn-ea"/>
              </a:rPr>
              <a:t>Software        Hardware</a:t>
            </a:r>
          </a:p>
        </p:txBody>
      </p:sp>
      <p:sp>
        <p:nvSpPr>
          <p:cNvPr id="187" name="TextBox 186"/>
          <p:cNvSpPr txBox="1"/>
          <p:nvPr/>
        </p:nvSpPr>
        <p:spPr>
          <a:xfrm>
            <a:off x="2534653" y="1946502"/>
            <a:ext cx="1677062" cy="1292918"/>
          </a:xfrm>
          <a:prstGeom prst="rect">
            <a:avLst/>
          </a:prstGeom>
          <a:solidFill>
            <a:sysClr val="window" lastClr="FFFFFF"/>
          </a:solidFill>
        </p:spPr>
        <p:txBody>
          <a:bodyPr wrap="none" rtlCol="0">
            <a:spAutoFit/>
          </a:bodyPr>
          <a:lstStyle/>
          <a:p>
            <a:pPr defTabSz="495312" eaLnBrk="1" fontAlgn="auto" hangingPunct="1">
              <a:lnSpc>
                <a:spcPct val="90000"/>
              </a:lnSpc>
              <a:spcBef>
                <a:spcPts val="0"/>
              </a:spcBef>
              <a:spcAft>
                <a:spcPts val="0"/>
              </a:spcAft>
              <a:defRPr/>
            </a:pPr>
            <a:r>
              <a:rPr lang="en-US" sz="2167" i="1" kern="0" dirty="0">
                <a:solidFill>
                  <a:prstClr val="black"/>
                </a:solidFill>
                <a:latin typeface="Calibri"/>
                <a:ea typeface="+mn-ea"/>
              </a:rPr>
              <a:t>Harness</a:t>
            </a:r>
            <a:br>
              <a:rPr lang="en-US" sz="2167" i="1" kern="0" dirty="0">
                <a:solidFill>
                  <a:prstClr val="black"/>
                </a:solidFill>
                <a:latin typeface="Calibri"/>
                <a:ea typeface="+mn-ea"/>
              </a:rPr>
            </a:br>
            <a:r>
              <a:rPr lang="en-US" sz="2167" i="1" kern="0" dirty="0">
                <a:solidFill>
                  <a:prstClr val="black"/>
                </a:solidFill>
                <a:latin typeface="Calibri"/>
                <a:ea typeface="+mn-ea"/>
              </a:rPr>
              <a:t>Parallelism &amp;</a:t>
            </a:r>
          </a:p>
          <a:p>
            <a:pPr defTabSz="495312" eaLnBrk="1" fontAlgn="auto" hangingPunct="1">
              <a:lnSpc>
                <a:spcPct val="90000"/>
              </a:lnSpc>
              <a:spcBef>
                <a:spcPts val="0"/>
              </a:spcBef>
              <a:spcAft>
                <a:spcPts val="0"/>
              </a:spcAft>
              <a:defRPr/>
            </a:pPr>
            <a:r>
              <a:rPr lang="en-US" sz="2167" i="1" kern="0" dirty="0">
                <a:solidFill>
                  <a:prstClr val="black"/>
                </a:solidFill>
                <a:latin typeface="Calibri"/>
                <a:ea typeface="+mn-ea"/>
              </a:rPr>
              <a:t>Achieve High</a:t>
            </a:r>
            <a:br>
              <a:rPr lang="en-US" sz="2167" i="1" kern="0" dirty="0">
                <a:solidFill>
                  <a:prstClr val="black"/>
                </a:solidFill>
                <a:latin typeface="Calibri"/>
                <a:ea typeface="+mn-ea"/>
              </a:rPr>
            </a:br>
            <a:r>
              <a:rPr lang="en-US" sz="2167" i="1" kern="0" dirty="0">
                <a:solidFill>
                  <a:prstClr val="black"/>
                </a:solidFill>
                <a:latin typeface="Calibri"/>
                <a:ea typeface="+mn-ea"/>
              </a:rPr>
              <a:t>Performance</a:t>
            </a:r>
          </a:p>
        </p:txBody>
      </p:sp>
      <p:grpSp>
        <p:nvGrpSpPr>
          <p:cNvPr id="188" name="Group 187"/>
          <p:cNvGrpSpPr/>
          <p:nvPr/>
        </p:nvGrpSpPr>
        <p:grpSpPr>
          <a:xfrm>
            <a:off x="5831289" y="4897472"/>
            <a:ext cx="3453037" cy="1073143"/>
            <a:chOff x="5831288" y="5537209"/>
            <a:chExt cx="3453036" cy="1320791"/>
          </a:xfrm>
        </p:grpSpPr>
        <p:cxnSp>
          <p:nvCxnSpPr>
            <p:cNvPr id="189" name="Straight Connector 188"/>
            <p:cNvCxnSpPr>
              <a:stCxn id="225" idx="2"/>
              <a:endCxn id="194" idx="3"/>
            </p:cNvCxnSpPr>
            <p:nvPr/>
          </p:nvCxnSpPr>
          <p:spPr>
            <a:xfrm flipH="1">
              <a:off x="7920438" y="5537209"/>
              <a:ext cx="54946" cy="581164"/>
            </a:xfrm>
            <a:prstGeom prst="line">
              <a:avLst/>
            </a:prstGeom>
            <a:noFill/>
            <a:ln w="25400" cap="flat" cmpd="sng" algn="ctr">
              <a:solidFill>
                <a:srgbClr val="4F81BD"/>
              </a:solidFill>
              <a:prstDash val="sysDash"/>
              <a:round/>
              <a:headEnd type="none" w="med" len="med"/>
              <a:tailEnd type="none" w="med" len="med"/>
            </a:ln>
            <a:effectLst/>
          </p:spPr>
        </p:cxnSp>
        <p:cxnSp>
          <p:nvCxnSpPr>
            <p:cNvPr id="190" name="Straight Connector 189"/>
            <p:cNvCxnSpPr>
              <a:stCxn id="225" idx="1"/>
              <a:endCxn id="194" idx="0"/>
            </p:cNvCxnSpPr>
            <p:nvPr/>
          </p:nvCxnSpPr>
          <p:spPr>
            <a:xfrm flipH="1">
              <a:off x="6543772" y="5537209"/>
              <a:ext cx="955786" cy="581164"/>
            </a:xfrm>
            <a:prstGeom prst="line">
              <a:avLst/>
            </a:prstGeom>
            <a:noFill/>
            <a:ln w="25400" cap="flat" cmpd="sng" algn="ctr">
              <a:solidFill>
                <a:srgbClr val="4F81BD"/>
              </a:solidFill>
              <a:prstDash val="sysDash"/>
              <a:round/>
              <a:headEnd type="none" w="med" len="med"/>
              <a:tailEnd type="none" w="med" len="med"/>
            </a:ln>
            <a:effectLst/>
          </p:spPr>
        </p:cxnSp>
        <p:grpSp>
          <p:nvGrpSpPr>
            <p:cNvPr id="191" name="Group 177"/>
            <p:cNvGrpSpPr/>
            <p:nvPr/>
          </p:nvGrpSpPr>
          <p:grpSpPr>
            <a:xfrm>
              <a:off x="5831288" y="6096000"/>
              <a:ext cx="2089150" cy="762000"/>
              <a:chOff x="5831288" y="6126980"/>
              <a:chExt cx="2089150" cy="762000"/>
            </a:xfrm>
          </p:grpSpPr>
          <p:graphicFrame>
            <p:nvGraphicFramePr>
              <p:cNvPr id="193" name="Object 2"/>
              <p:cNvGraphicFramePr>
                <a:graphicFrameLocks noChangeAspect="1"/>
              </p:cNvGraphicFramePr>
              <p:nvPr/>
            </p:nvGraphicFramePr>
            <p:xfrm>
              <a:off x="6493667" y="6126980"/>
              <a:ext cx="1115347" cy="762000"/>
            </p:xfrm>
            <a:graphic>
              <a:graphicData uri="http://schemas.openxmlformats.org/presentationml/2006/ole">
                <mc:AlternateContent xmlns:mc="http://schemas.openxmlformats.org/markup-compatibility/2006">
                  <mc:Choice xmlns:v="urn:schemas-microsoft-com:vml" Requires="v">
                    <p:oleObj spid="_x0000_s105483" name="Image" r:id="rId5" imgW="3492063" imgH="2400000" progId="">
                      <p:embed/>
                    </p:oleObj>
                  </mc:Choice>
                  <mc:Fallback>
                    <p:oleObj name="Image" r:id="rId5" imgW="3492063" imgH="2400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3667" y="6126980"/>
                            <a:ext cx="111534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 name="Freeform 193"/>
              <p:cNvSpPr/>
              <p:nvPr/>
            </p:nvSpPr>
            <p:spPr>
              <a:xfrm>
                <a:off x="5831288" y="6149353"/>
                <a:ext cx="2089150" cy="708647"/>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defTabSz="495312" eaLnBrk="1" fontAlgn="auto" hangingPunct="1">
                  <a:lnSpc>
                    <a:spcPct val="90000"/>
                  </a:lnSpc>
                  <a:spcBef>
                    <a:spcPts val="0"/>
                  </a:spcBef>
                  <a:spcAft>
                    <a:spcPts val="0"/>
                  </a:spcAft>
                  <a:defRPr/>
                </a:pPr>
                <a:r>
                  <a:rPr lang="en-US" sz="1950" kern="0" dirty="0">
                    <a:solidFill>
                      <a:srgbClr val="000000"/>
                    </a:solidFill>
                    <a:latin typeface="Calibri"/>
                    <a:ea typeface="+mn-ea"/>
                  </a:rPr>
                  <a:t>    </a:t>
                </a:r>
              </a:p>
            </p:txBody>
          </p:sp>
        </p:grpSp>
        <p:sp>
          <p:nvSpPr>
            <p:cNvPr id="192" name="TextBox 191"/>
            <p:cNvSpPr txBox="1"/>
            <p:nvPr/>
          </p:nvSpPr>
          <p:spPr>
            <a:xfrm>
              <a:off x="7942290" y="5985755"/>
              <a:ext cx="1342034" cy="482972"/>
            </a:xfrm>
            <a:prstGeom prst="rect">
              <a:avLst/>
            </a:prstGeom>
            <a:noFill/>
          </p:spPr>
          <p:txBody>
            <a:bodyPr wrap="none" rtlCol="0">
              <a:spAutoFit/>
            </a:bodyPr>
            <a:lstStyle/>
            <a:p>
              <a:pPr defTabSz="495312" eaLnBrk="1" fontAlgn="auto" hangingPunct="1">
                <a:spcBef>
                  <a:spcPts val="0"/>
                </a:spcBef>
                <a:spcAft>
                  <a:spcPts val="0"/>
                </a:spcAft>
                <a:defRPr/>
              </a:pPr>
              <a:r>
                <a:rPr lang="en-US" sz="1950" kern="0" dirty="0">
                  <a:solidFill>
                    <a:prstClr val="black"/>
                  </a:solidFill>
                  <a:latin typeface="Calibri"/>
                  <a:ea typeface="+mn-ea"/>
                </a:rPr>
                <a:t>Logic Gates</a:t>
              </a:r>
            </a:p>
          </p:txBody>
        </p:sp>
      </p:grpSp>
      <p:pic>
        <p:nvPicPr>
          <p:cNvPr id="195" name="Picture 194" descr="cern-racks.jpg"/>
          <p:cNvPicPr>
            <a:picLocks noChangeAspect="1"/>
          </p:cNvPicPr>
          <p:nvPr/>
        </p:nvPicPr>
        <p:blipFill>
          <a:blip r:embed="rId7"/>
          <a:stretch>
            <a:fillRect/>
          </a:stretch>
        </p:blipFill>
        <p:spPr>
          <a:xfrm>
            <a:off x="5268437" y="1421477"/>
            <a:ext cx="2171700" cy="1371981"/>
          </a:xfrm>
          <a:prstGeom prst="rect">
            <a:avLst/>
          </a:prstGeom>
        </p:spPr>
      </p:pic>
      <p:grpSp>
        <p:nvGrpSpPr>
          <p:cNvPr id="196" name="Group 195"/>
          <p:cNvGrpSpPr/>
          <p:nvPr/>
        </p:nvGrpSpPr>
        <p:grpSpPr>
          <a:xfrm>
            <a:off x="3442017" y="2819957"/>
            <a:ext cx="5143176" cy="1320801"/>
            <a:chOff x="3442017" y="2980266"/>
            <a:chExt cx="5143176" cy="1625601"/>
          </a:xfrm>
        </p:grpSpPr>
        <p:grpSp>
          <p:nvGrpSpPr>
            <p:cNvPr id="197" name="Group 196"/>
            <p:cNvGrpSpPr/>
            <p:nvPr/>
          </p:nvGrpSpPr>
          <p:grpSpPr>
            <a:xfrm>
              <a:off x="3442017" y="2980266"/>
              <a:ext cx="5143176" cy="1625601"/>
              <a:chOff x="3442017" y="2980266"/>
              <a:chExt cx="5143176" cy="1625601"/>
            </a:xfrm>
          </p:grpSpPr>
          <p:pic>
            <p:nvPicPr>
              <p:cNvPr id="199" name="Picture 5"/>
              <p:cNvPicPr>
                <a:picLocks noChangeAspect="1"/>
              </p:cNvPicPr>
              <p:nvPr/>
            </p:nvPicPr>
            <p:blipFill>
              <a:blip r:embed="rId8"/>
              <a:srcRect/>
              <a:stretch>
                <a:fillRect/>
              </a:stretch>
            </p:blipFill>
            <p:spPr bwMode="auto">
              <a:xfrm>
                <a:off x="3442017" y="3478323"/>
                <a:ext cx="1381760" cy="880872"/>
              </a:xfrm>
              <a:prstGeom prst="rect">
                <a:avLst/>
              </a:prstGeom>
              <a:noFill/>
              <a:ln w="9525">
                <a:noFill/>
                <a:miter lim="800000"/>
                <a:headEnd/>
                <a:tailEnd/>
              </a:ln>
            </p:spPr>
          </p:pic>
          <p:cxnSp>
            <p:nvCxnSpPr>
              <p:cNvPr id="200" name="Straight Connector 199"/>
              <p:cNvCxnSpPr>
                <a:endCxn id="203" idx="1"/>
              </p:cNvCxnSpPr>
              <p:nvPr/>
            </p:nvCxnSpPr>
            <p:spPr>
              <a:xfrm rot="10800000" flipV="1">
                <a:off x="5432954" y="2980266"/>
                <a:ext cx="1729843" cy="389478"/>
              </a:xfrm>
              <a:prstGeom prst="line">
                <a:avLst/>
              </a:prstGeom>
              <a:noFill/>
              <a:ln w="25400" cap="flat" cmpd="sng" algn="ctr">
                <a:solidFill>
                  <a:srgbClr val="4F81BD"/>
                </a:solidFill>
                <a:prstDash val="sysDash"/>
              </a:ln>
              <a:effectLst>
                <a:outerShdw blurRad="40000" dist="20000" dir="5400000" rotWithShape="0">
                  <a:srgbClr val="000000">
                    <a:alpha val="38000"/>
                  </a:srgbClr>
                </a:outerShdw>
              </a:effectLst>
            </p:spPr>
          </p:cxnSp>
          <p:cxnSp>
            <p:nvCxnSpPr>
              <p:cNvPr id="201" name="Straight Connector 200"/>
              <p:cNvCxnSpPr>
                <a:endCxn id="203" idx="0"/>
              </p:cNvCxnSpPr>
              <p:nvPr/>
            </p:nvCxnSpPr>
            <p:spPr>
              <a:xfrm>
                <a:off x="7501460" y="2980267"/>
                <a:ext cx="1083733" cy="389477"/>
              </a:xfrm>
              <a:prstGeom prst="line">
                <a:avLst/>
              </a:prstGeom>
              <a:noFill/>
              <a:ln w="25400" cap="flat" cmpd="sng" algn="ctr">
                <a:solidFill>
                  <a:srgbClr val="4F81BD"/>
                </a:solidFill>
                <a:prstDash val="sysDash"/>
              </a:ln>
              <a:effectLst>
                <a:outerShdw blurRad="40000" dist="20000" dir="5400000" rotWithShape="0">
                  <a:srgbClr val="000000">
                    <a:alpha val="38000"/>
                  </a:srgbClr>
                </a:outerShdw>
              </a:effectLst>
            </p:spPr>
          </p:cxnSp>
          <p:grpSp>
            <p:nvGrpSpPr>
              <p:cNvPr id="202" name="Group 144"/>
              <p:cNvGrpSpPr/>
              <p:nvPr/>
            </p:nvGrpSpPr>
            <p:grpSpPr>
              <a:xfrm>
                <a:off x="3894659" y="3369744"/>
                <a:ext cx="4690534" cy="1236123"/>
                <a:chOff x="3539066" y="3369744"/>
                <a:chExt cx="4690534" cy="1236123"/>
              </a:xfrm>
            </p:grpSpPr>
            <p:sp>
              <p:nvSpPr>
                <p:cNvPr id="203" name="Freeform 202"/>
                <p:cNvSpPr/>
                <p:nvPr/>
              </p:nvSpPr>
              <p:spPr>
                <a:xfrm>
                  <a:off x="3539066" y="3369744"/>
                  <a:ext cx="4690534" cy="123612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495312" eaLnBrk="1" fontAlgn="auto" hangingPunct="1">
                    <a:spcBef>
                      <a:spcPts val="0"/>
                    </a:spcBef>
                    <a:spcAft>
                      <a:spcPts val="0"/>
                    </a:spcAft>
                    <a:defRPr/>
                  </a:pPr>
                  <a:endParaRPr lang="en-US" sz="1950" kern="0">
                    <a:solidFill>
                      <a:prstClr val="white"/>
                    </a:solidFill>
                    <a:latin typeface="Calibri"/>
                    <a:ea typeface="+mn-ea"/>
                  </a:endParaRPr>
                </a:p>
              </p:txBody>
            </p:sp>
            <p:sp>
              <p:nvSpPr>
                <p:cNvPr id="204" name="Freeform 203"/>
                <p:cNvSpPr/>
                <p:nvPr/>
              </p:nvSpPr>
              <p:spPr>
                <a:xfrm>
                  <a:off x="4758265"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spcBef>
                      <a:spcPts val="0"/>
                    </a:spcBef>
                    <a:spcAft>
                      <a:spcPts val="0"/>
                    </a:spcAft>
                    <a:defRPr/>
                  </a:pPr>
                  <a:r>
                    <a:rPr lang="en-US" sz="1950" kern="0" dirty="0">
                      <a:solidFill>
                        <a:prstClr val="black"/>
                      </a:solidFill>
                      <a:latin typeface="Calibri"/>
                      <a:ea typeface="+mn-ea"/>
                    </a:rPr>
                    <a:t>Core</a:t>
                  </a:r>
                </a:p>
              </p:txBody>
            </p:sp>
            <p:sp>
              <p:nvSpPr>
                <p:cNvPr id="205" name="Freeform 204"/>
                <p:cNvSpPr/>
                <p:nvPr/>
              </p:nvSpPr>
              <p:spPr>
                <a:xfrm>
                  <a:off x="6790242"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spcBef>
                      <a:spcPts val="0"/>
                    </a:spcBef>
                    <a:spcAft>
                      <a:spcPts val="0"/>
                    </a:spcAft>
                    <a:defRPr/>
                  </a:pPr>
                  <a:r>
                    <a:rPr lang="en-US" sz="1950" kern="0" dirty="0">
                      <a:solidFill>
                        <a:prstClr val="black"/>
                      </a:solidFill>
                      <a:latin typeface="Calibri"/>
                      <a:ea typeface="+mn-ea"/>
                    </a:rPr>
                    <a:t>Core</a:t>
                  </a:r>
                </a:p>
              </p:txBody>
            </p:sp>
            <p:sp>
              <p:nvSpPr>
                <p:cNvPr id="206" name="Rectangle 205"/>
                <p:cNvSpPr/>
                <p:nvPr/>
              </p:nvSpPr>
              <p:spPr>
                <a:xfrm>
                  <a:off x="6242320" y="3413668"/>
                  <a:ext cx="357790" cy="482972"/>
                </a:xfrm>
                <a:prstGeom prst="rect">
                  <a:avLst/>
                </a:prstGeom>
              </p:spPr>
              <p:txBody>
                <a:bodyPr wrap="none">
                  <a:spAutoFit/>
                </a:bodyPr>
                <a:lstStyle/>
                <a:p>
                  <a:pPr defTabSz="495312" eaLnBrk="1" fontAlgn="auto" hangingPunct="1">
                    <a:spcBef>
                      <a:spcPts val="0"/>
                    </a:spcBef>
                    <a:spcAft>
                      <a:spcPts val="0"/>
                    </a:spcAft>
                    <a:defRPr/>
                  </a:pPr>
                  <a:r>
                    <a:rPr lang="en-US" sz="1950" kern="0" dirty="0">
                      <a:solidFill>
                        <a:prstClr val="black"/>
                      </a:solidFill>
                      <a:latin typeface="Calibri"/>
                      <a:ea typeface="+mn-ea"/>
                    </a:rPr>
                    <a:t>…</a:t>
                  </a:r>
                </a:p>
              </p:txBody>
            </p:sp>
            <p:sp>
              <p:nvSpPr>
                <p:cNvPr id="207" name="Freeform 206"/>
                <p:cNvSpPr/>
                <p:nvPr/>
              </p:nvSpPr>
              <p:spPr>
                <a:xfrm>
                  <a:off x="4284134" y="3810000"/>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spcBef>
                      <a:spcPts val="0"/>
                    </a:spcBef>
                    <a:spcAft>
                      <a:spcPts val="0"/>
                    </a:spcAft>
                    <a:defRPr/>
                  </a:pPr>
                  <a:r>
                    <a:rPr lang="en-US" sz="1950" kern="0" dirty="0">
                      <a:solidFill>
                        <a:srgbClr val="000000"/>
                      </a:solidFill>
                      <a:latin typeface="Calibri"/>
                      <a:ea typeface="+mn-ea"/>
                    </a:rPr>
                    <a:t>     Memory               (Cache)</a:t>
                  </a:r>
                </a:p>
              </p:txBody>
            </p:sp>
            <p:sp>
              <p:nvSpPr>
                <p:cNvPr id="208" name="Freeform 207"/>
                <p:cNvSpPr/>
                <p:nvPr/>
              </p:nvSpPr>
              <p:spPr>
                <a:xfrm>
                  <a:off x="3826935" y="4199466"/>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spcBef>
                      <a:spcPts val="0"/>
                    </a:spcBef>
                    <a:spcAft>
                      <a:spcPts val="0"/>
                    </a:spcAft>
                    <a:defRPr/>
                  </a:pPr>
                  <a:r>
                    <a:rPr lang="en-US" sz="1950" kern="0" dirty="0">
                      <a:solidFill>
                        <a:srgbClr val="000000"/>
                      </a:solidFill>
                      <a:latin typeface="Calibri"/>
                      <a:ea typeface="+mn-ea"/>
                    </a:rPr>
                    <a:t>Input/Output</a:t>
                  </a:r>
                </a:p>
              </p:txBody>
            </p:sp>
          </p:grpSp>
        </p:grpSp>
        <p:sp>
          <p:nvSpPr>
            <p:cNvPr id="198" name="TextBox 197"/>
            <p:cNvSpPr txBox="1"/>
            <p:nvPr/>
          </p:nvSpPr>
          <p:spPr>
            <a:xfrm>
              <a:off x="6679318" y="3049939"/>
              <a:ext cx="1207382" cy="409106"/>
            </a:xfrm>
            <a:prstGeom prst="rect">
              <a:avLst/>
            </a:prstGeom>
            <a:noFill/>
          </p:spPr>
          <p:txBody>
            <a:bodyPr wrap="none" rtlCol="0">
              <a:spAutoFit/>
            </a:bodyPr>
            <a:lstStyle/>
            <a:p>
              <a:pPr algn="r" defTabSz="495312" eaLnBrk="1" fontAlgn="auto" hangingPunct="1">
                <a:lnSpc>
                  <a:spcPct val="80000"/>
                </a:lnSpc>
                <a:spcBef>
                  <a:spcPts val="0"/>
                </a:spcBef>
                <a:spcAft>
                  <a:spcPts val="0"/>
                </a:spcAft>
                <a:defRPr/>
              </a:pPr>
              <a:r>
                <a:rPr lang="en-US" sz="1950" kern="0" dirty="0">
                  <a:solidFill>
                    <a:prstClr val="black"/>
                  </a:solidFill>
                  <a:latin typeface="Calibri"/>
                  <a:ea typeface="+mn-ea"/>
                </a:rPr>
                <a:t>Computer</a:t>
              </a:r>
            </a:p>
          </p:txBody>
        </p:sp>
      </p:grpSp>
      <p:grpSp>
        <p:nvGrpSpPr>
          <p:cNvPr id="209" name="Group 208"/>
          <p:cNvGrpSpPr/>
          <p:nvPr/>
        </p:nvGrpSpPr>
        <p:grpSpPr>
          <a:xfrm>
            <a:off x="3365863" y="3153606"/>
            <a:ext cx="5625738" cy="2182412"/>
            <a:chOff x="3365862" y="3390907"/>
            <a:chExt cx="5625738" cy="2686044"/>
          </a:xfrm>
        </p:grpSpPr>
        <p:sp>
          <p:nvSpPr>
            <p:cNvPr id="210" name="Freeform 209"/>
            <p:cNvSpPr/>
            <p:nvPr/>
          </p:nvSpPr>
          <p:spPr>
            <a:xfrm>
              <a:off x="3971023" y="5625230"/>
              <a:ext cx="3626511" cy="341684"/>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spcBef>
                  <a:spcPts val="0"/>
                </a:spcBef>
                <a:spcAft>
                  <a:spcPts val="0"/>
                </a:spcAft>
                <a:defRPr/>
              </a:pPr>
              <a:r>
                <a:rPr lang="en-US" sz="1950" kern="0" dirty="0">
                  <a:solidFill>
                    <a:srgbClr val="000000"/>
                  </a:solidFill>
                  <a:latin typeface="Calibri"/>
                  <a:ea typeface="+mn-ea"/>
                </a:rPr>
                <a:t>Main Memory</a:t>
              </a:r>
            </a:p>
          </p:txBody>
        </p:sp>
        <p:grpSp>
          <p:nvGrpSpPr>
            <p:cNvPr id="211" name="Group 210"/>
            <p:cNvGrpSpPr/>
            <p:nvPr/>
          </p:nvGrpSpPr>
          <p:grpSpPr>
            <a:xfrm>
              <a:off x="3365862" y="3390907"/>
              <a:ext cx="5625738" cy="2686044"/>
              <a:chOff x="3365862" y="3390907"/>
              <a:chExt cx="5625738" cy="2686044"/>
            </a:xfrm>
          </p:grpSpPr>
          <p:grpSp>
            <p:nvGrpSpPr>
              <p:cNvPr id="226" name="Group 225"/>
              <p:cNvGrpSpPr/>
              <p:nvPr/>
            </p:nvGrpSpPr>
            <p:grpSpPr>
              <a:xfrm>
                <a:off x="3365862" y="3390907"/>
                <a:ext cx="5625738" cy="2686044"/>
                <a:chOff x="3365862" y="3385380"/>
                <a:chExt cx="5454288" cy="2919806"/>
              </a:xfrm>
            </p:grpSpPr>
            <p:sp>
              <p:nvSpPr>
                <p:cNvPr id="230" name="Freeform 229"/>
                <p:cNvSpPr/>
                <p:nvPr/>
              </p:nvSpPr>
              <p:spPr>
                <a:xfrm>
                  <a:off x="3365862" y="4775213"/>
                  <a:ext cx="5454288" cy="152997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495312" eaLnBrk="1" fontAlgn="auto" hangingPunct="1">
                    <a:spcBef>
                      <a:spcPts val="0"/>
                    </a:spcBef>
                    <a:spcAft>
                      <a:spcPts val="0"/>
                    </a:spcAft>
                    <a:defRPr/>
                  </a:pPr>
                  <a:endParaRPr lang="en-US" sz="1950" kern="0">
                    <a:solidFill>
                      <a:prstClr val="white"/>
                    </a:solidFill>
                    <a:latin typeface="Calibri"/>
                    <a:ea typeface="+mn-ea"/>
                  </a:endParaRPr>
                </a:p>
              </p:txBody>
            </p:sp>
            <p:cxnSp>
              <p:nvCxnSpPr>
                <p:cNvPr id="231" name="Straight Connector 230"/>
                <p:cNvCxnSpPr>
                  <a:stCxn id="205" idx="1"/>
                  <a:endCxn id="230" idx="1"/>
                </p:cNvCxnSpPr>
                <p:nvPr/>
              </p:nvCxnSpPr>
              <p:spPr>
                <a:xfrm flipH="1">
                  <a:off x="5154635" y="3385380"/>
                  <a:ext cx="2252893" cy="1389833"/>
                </a:xfrm>
                <a:prstGeom prst="line">
                  <a:avLst/>
                </a:prstGeom>
                <a:noFill/>
                <a:ln w="25400" cap="flat" cmpd="sng" algn="ctr">
                  <a:solidFill>
                    <a:srgbClr val="4F81BD"/>
                  </a:solidFill>
                  <a:prstDash val="sysDash"/>
                  <a:round/>
                  <a:headEnd type="none" w="med" len="med"/>
                  <a:tailEnd type="none" w="med" len="med"/>
                </a:ln>
                <a:effectLst/>
              </p:spPr>
            </p:cxnSp>
            <p:cxnSp>
              <p:nvCxnSpPr>
                <p:cNvPr id="232" name="Straight Connector 231"/>
                <p:cNvCxnSpPr>
                  <a:stCxn id="205" idx="0"/>
                  <a:endCxn id="230" idx="0"/>
                </p:cNvCxnSpPr>
                <p:nvPr/>
              </p:nvCxnSpPr>
              <p:spPr>
                <a:xfrm>
                  <a:off x="8179845" y="3385380"/>
                  <a:ext cx="640305" cy="1389833"/>
                </a:xfrm>
                <a:prstGeom prst="line">
                  <a:avLst/>
                </a:prstGeom>
                <a:noFill/>
                <a:ln w="25400" cap="flat" cmpd="sng" algn="ctr">
                  <a:solidFill>
                    <a:srgbClr val="4F81BD"/>
                  </a:solidFill>
                  <a:prstDash val="sysDash"/>
                  <a:round/>
                  <a:headEnd type="none" w="med" len="med"/>
                  <a:tailEnd type="none" w="med" len="med"/>
                </a:ln>
                <a:effectLst/>
              </p:spPr>
            </p:cxnSp>
          </p:grpSp>
          <p:sp>
            <p:nvSpPr>
              <p:cNvPr id="227" name="TextBox 226"/>
              <p:cNvSpPr txBox="1"/>
              <p:nvPr/>
            </p:nvSpPr>
            <p:spPr>
              <a:xfrm>
                <a:off x="7515253" y="4306692"/>
                <a:ext cx="641304" cy="852304"/>
              </a:xfrm>
              <a:prstGeom prst="rect">
                <a:avLst/>
              </a:prstGeom>
              <a:noFill/>
            </p:spPr>
            <p:txBody>
              <a:bodyPr wrap="square" rtlCol="0">
                <a:spAutoFit/>
              </a:bodyPr>
              <a:lstStyle/>
              <a:p>
                <a:pPr algn="ctr" defTabSz="495312" eaLnBrk="1" fontAlgn="auto" hangingPunct="1">
                  <a:spcBef>
                    <a:spcPts val="0"/>
                  </a:spcBef>
                  <a:spcAft>
                    <a:spcPts val="0"/>
                  </a:spcAft>
                  <a:defRPr/>
                </a:pPr>
                <a:r>
                  <a:rPr lang="en-US" sz="1950" kern="0" dirty="0">
                    <a:solidFill>
                      <a:prstClr val="black"/>
                    </a:solidFill>
                    <a:latin typeface="Calibri"/>
                    <a:ea typeface="+mn-ea"/>
                  </a:rPr>
                  <a:t>Core</a:t>
                </a:r>
              </a:p>
            </p:txBody>
          </p:sp>
          <p:sp>
            <p:nvSpPr>
              <p:cNvPr id="228" name="Freeform 227"/>
              <p:cNvSpPr/>
              <p:nvPr/>
            </p:nvSpPr>
            <p:spPr>
              <a:xfrm>
                <a:off x="4108450" y="4718050"/>
                <a:ext cx="2705100" cy="850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lnSpc>
                    <a:spcPct val="90000"/>
                  </a:lnSpc>
                  <a:spcBef>
                    <a:spcPts val="0"/>
                  </a:spcBef>
                  <a:spcAft>
                    <a:spcPts val="0"/>
                  </a:spcAft>
                  <a:defRPr/>
                </a:pPr>
                <a:r>
                  <a:rPr lang="en-US" sz="1950" kern="0" dirty="0">
                    <a:solidFill>
                      <a:srgbClr val="000000"/>
                    </a:solidFill>
                    <a:latin typeface="Calibri"/>
                    <a:ea typeface="+mn-ea"/>
                  </a:rPr>
                  <a:t>         Instruction </a:t>
                </a:r>
                <a:r>
                  <a:rPr lang="en-US" sz="1950" kern="0" dirty="0" err="1">
                    <a:solidFill>
                      <a:srgbClr val="000000"/>
                    </a:solidFill>
                    <a:latin typeface="Calibri"/>
                    <a:ea typeface="+mn-ea"/>
                  </a:rPr>
                  <a:t>Unit(s</a:t>
                </a:r>
                <a:r>
                  <a:rPr lang="en-US" sz="1950" kern="0" dirty="0">
                    <a:solidFill>
                      <a:srgbClr val="000000"/>
                    </a:solidFill>
                    <a:latin typeface="Calibri"/>
                    <a:ea typeface="+mn-ea"/>
                  </a:rPr>
                  <a:t>)</a:t>
                </a:r>
              </a:p>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p:txBody>
          </p:sp>
          <p:sp>
            <p:nvSpPr>
              <p:cNvPr id="229" name="Freeform 228"/>
              <p:cNvSpPr/>
              <p:nvPr/>
            </p:nvSpPr>
            <p:spPr>
              <a:xfrm>
                <a:off x="6438900" y="4686300"/>
                <a:ext cx="2362199" cy="48895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lnSpc>
                    <a:spcPct val="90000"/>
                  </a:lnSpc>
                  <a:spcBef>
                    <a:spcPts val="0"/>
                  </a:spcBef>
                  <a:spcAft>
                    <a:spcPts val="0"/>
                  </a:spcAft>
                  <a:defRPr/>
                </a:pPr>
                <a:r>
                  <a:rPr lang="en-US" sz="1950" kern="0" dirty="0">
                    <a:solidFill>
                      <a:srgbClr val="000000"/>
                    </a:solidFill>
                    <a:latin typeface="Calibri"/>
                    <a:ea typeface="+mn-ea"/>
                  </a:rPr>
                  <a:t>       Functional</a:t>
                </a:r>
              </a:p>
              <a:p>
                <a:pPr algn="ctr" defTabSz="495312" eaLnBrk="1" fontAlgn="auto" hangingPunct="1">
                  <a:lnSpc>
                    <a:spcPct val="90000"/>
                  </a:lnSpc>
                  <a:spcBef>
                    <a:spcPts val="0"/>
                  </a:spcBef>
                  <a:spcAft>
                    <a:spcPts val="0"/>
                  </a:spcAft>
                  <a:defRPr/>
                </a:pPr>
                <a:r>
                  <a:rPr lang="en-US" sz="1950" kern="0" dirty="0" err="1">
                    <a:solidFill>
                      <a:srgbClr val="000000"/>
                    </a:solidFill>
                    <a:latin typeface="Calibri"/>
                    <a:ea typeface="+mn-ea"/>
                  </a:rPr>
                  <a:t>Unit(s</a:t>
                </a:r>
                <a:r>
                  <a:rPr lang="en-US" sz="1950" kern="0" dirty="0">
                    <a:solidFill>
                      <a:srgbClr val="000000"/>
                    </a:solidFill>
                    <a:latin typeface="Calibri"/>
                    <a:ea typeface="+mn-ea"/>
                  </a:rPr>
                  <a:t>)</a:t>
                </a:r>
              </a:p>
            </p:txBody>
          </p:sp>
        </p:grpSp>
        <p:pic>
          <p:nvPicPr>
            <p:cNvPr id="212" name="Picture 211" descr="600px-Pipeline_5.png"/>
            <p:cNvPicPr>
              <a:picLocks noChangeAspect="1"/>
            </p:cNvPicPr>
            <p:nvPr/>
          </p:nvPicPr>
          <p:blipFill>
            <a:blip r:embed="rId9"/>
            <a:stretch>
              <a:fillRect/>
            </a:stretch>
          </p:blipFill>
          <p:spPr>
            <a:xfrm>
              <a:off x="4875262" y="4921249"/>
              <a:ext cx="908064" cy="654673"/>
            </a:xfrm>
            <a:prstGeom prst="rect">
              <a:avLst/>
            </a:prstGeom>
          </p:spPr>
        </p:pic>
        <p:grpSp>
          <p:nvGrpSpPr>
            <p:cNvPr id="213" name="Group 212"/>
            <p:cNvGrpSpPr/>
            <p:nvPr/>
          </p:nvGrpSpPr>
          <p:grpSpPr>
            <a:xfrm>
              <a:off x="6108909" y="5194300"/>
              <a:ext cx="2127517" cy="422223"/>
              <a:chOff x="6108909" y="5194300"/>
              <a:chExt cx="2127517" cy="422223"/>
            </a:xfrm>
          </p:grpSpPr>
          <p:grpSp>
            <p:nvGrpSpPr>
              <p:cNvPr id="214" name="Group 213"/>
              <p:cNvGrpSpPr/>
              <p:nvPr/>
            </p:nvGrpSpPr>
            <p:grpSpPr>
              <a:xfrm>
                <a:off x="7499559" y="5194300"/>
                <a:ext cx="736867" cy="403171"/>
                <a:chOff x="7499559" y="5194300"/>
                <a:chExt cx="736867" cy="403171"/>
              </a:xfrm>
            </p:grpSpPr>
            <p:sp>
              <p:nvSpPr>
                <p:cNvPr id="224" name="TextBox 223"/>
                <p:cNvSpPr txBox="1"/>
                <p:nvPr/>
              </p:nvSpPr>
              <p:spPr>
                <a:xfrm>
                  <a:off x="7532797" y="5196494"/>
                  <a:ext cx="703629" cy="400977"/>
                </a:xfrm>
                <a:prstGeom prst="rect">
                  <a:avLst/>
                </a:prstGeom>
                <a:noFill/>
              </p:spPr>
              <p:txBody>
                <a:bodyPr wrap="square" rtlCol="0">
                  <a:spAutoFit/>
                </a:bodyPr>
                <a:lstStyle/>
                <a:p>
                  <a:pPr defTabSz="495312" eaLnBrk="1" fontAlgn="auto" hangingPunct="1">
                    <a:spcBef>
                      <a:spcPts val="0"/>
                    </a:spcBef>
                    <a:spcAft>
                      <a:spcPts val="0"/>
                    </a:spcAft>
                    <a:defRPr/>
                  </a:pPr>
                  <a:r>
                    <a:rPr lang="en-US" sz="1517" kern="0" dirty="0">
                      <a:solidFill>
                        <a:prstClr val="black"/>
                      </a:solidFill>
                      <a:latin typeface="Calibri"/>
                      <a:ea typeface="+mn-ea"/>
                    </a:rPr>
                    <a:t>A</a:t>
                  </a:r>
                  <a:r>
                    <a:rPr lang="en-US" sz="1517" kern="0" baseline="-25000" dirty="0">
                      <a:solidFill>
                        <a:prstClr val="black"/>
                      </a:solidFill>
                      <a:latin typeface="Calibri"/>
                      <a:ea typeface="+mn-ea"/>
                    </a:rPr>
                    <a:t>3</a:t>
                  </a:r>
                  <a:r>
                    <a:rPr lang="en-US" sz="1517" kern="0" dirty="0">
                      <a:solidFill>
                        <a:prstClr val="black"/>
                      </a:solidFill>
                      <a:latin typeface="Calibri"/>
                      <a:ea typeface="+mn-ea"/>
                    </a:rPr>
                    <a:t>+B</a:t>
                  </a:r>
                  <a:r>
                    <a:rPr lang="en-US" sz="1517" kern="0" baseline="-25000" dirty="0">
                      <a:solidFill>
                        <a:prstClr val="black"/>
                      </a:solidFill>
                      <a:latin typeface="Calibri"/>
                      <a:ea typeface="+mn-ea"/>
                    </a:rPr>
                    <a:t>3</a:t>
                  </a:r>
                  <a:endParaRPr lang="en-US" sz="1517" kern="0" dirty="0">
                    <a:solidFill>
                      <a:prstClr val="black"/>
                    </a:solidFill>
                    <a:latin typeface="Calibri"/>
                    <a:ea typeface="+mn-ea"/>
                  </a:endParaRPr>
                </a:p>
              </p:txBody>
            </p:sp>
            <p:sp>
              <p:nvSpPr>
                <p:cNvPr id="225" name="Freeform 224"/>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p:txBody>
            </p:sp>
          </p:grpSp>
          <p:grpSp>
            <p:nvGrpSpPr>
              <p:cNvPr id="215" name="Group 214"/>
              <p:cNvGrpSpPr/>
              <p:nvPr/>
            </p:nvGrpSpPr>
            <p:grpSpPr>
              <a:xfrm>
                <a:off x="7036009" y="5200650"/>
                <a:ext cx="736867" cy="403171"/>
                <a:chOff x="7499559" y="5194300"/>
                <a:chExt cx="736867" cy="403171"/>
              </a:xfrm>
            </p:grpSpPr>
            <p:sp>
              <p:nvSpPr>
                <p:cNvPr id="222" name="TextBox 221"/>
                <p:cNvSpPr txBox="1"/>
                <p:nvPr/>
              </p:nvSpPr>
              <p:spPr>
                <a:xfrm>
                  <a:off x="7532797" y="5196494"/>
                  <a:ext cx="703629" cy="400977"/>
                </a:xfrm>
                <a:prstGeom prst="rect">
                  <a:avLst/>
                </a:prstGeom>
                <a:noFill/>
              </p:spPr>
              <p:txBody>
                <a:bodyPr wrap="square" rtlCol="0">
                  <a:spAutoFit/>
                </a:bodyPr>
                <a:lstStyle/>
                <a:p>
                  <a:pPr defTabSz="495312" eaLnBrk="1" fontAlgn="auto" hangingPunct="1">
                    <a:spcBef>
                      <a:spcPts val="0"/>
                    </a:spcBef>
                    <a:spcAft>
                      <a:spcPts val="0"/>
                    </a:spcAft>
                    <a:defRPr/>
                  </a:pPr>
                  <a:r>
                    <a:rPr lang="en-US" sz="1517" kern="0" dirty="0">
                      <a:solidFill>
                        <a:prstClr val="black"/>
                      </a:solidFill>
                      <a:latin typeface="Calibri"/>
                      <a:ea typeface="+mn-ea"/>
                    </a:rPr>
                    <a:t>A</a:t>
                  </a:r>
                  <a:r>
                    <a:rPr lang="en-US" sz="1517" kern="0" baseline="-25000" dirty="0">
                      <a:solidFill>
                        <a:prstClr val="black"/>
                      </a:solidFill>
                      <a:latin typeface="Calibri"/>
                      <a:ea typeface="+mn-ea"/>
                    </a:rPr>
                    <a:t>2</a:t>
                  </a:r>
                  <a:r>
                    <a:rPr lang="en-US" sz="1517" kern="0" dirty="0">
                      <a:solidFill>
                        <a:prstClr val="black"/>
                      </a:solidFill>
                      <a:latin typeface="Calibri"/>
                      <a:ea typeface="+mn-ea"/>
                    </a:rPr>
                    <a:t>+B</a:t>
                  </a:r>
                  <a:r>
                    <a:rPr lang="en-US" sz="1517" kern="0" baseline="-25000" dirty="0">
                      <a:solidFill>
                        <a:prstClr val="black"/>
                      </a:solidFill>
                      <a:latin typeface="Calibri"/>
                      <a:ea typeface="+mn-ea"/>
                    </a:rPr>
                    <a:t>2</a:t>
                  </a:r>
                  <a:endParaRPr lang="en-US" sz="1517" kern="0" dirty="0">
                    <a:solidFill>
                      <a:prstClr val="black"/>
                    </a:solidFill>
                    <a:latin typeface="Calibri"/>
                    <a:ea typeface="+mn-ea"/>
                  </a:endParaRPr>
                </a:p>
              </p:txBody>
            </p:sp>
            <p:sp>
              <p:nvSpPr>
                <p:cNvPr id="223" name="Freeform 222"/>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p:txBody>
            </p:sp>
          </p:grpSp>
          <p:grpSp>
            <p:nvGrpSpPr>
              <p:cNvPr id="216" name="Group 215"/>
              <p:cNvGrpSpPr/>
              <p:nvPr/>
            </p:nvGrpSpPr>
            <p:grpSpPr>
              <a:xfrm>
                <a:off x="6572459" y="5207000"/>
                <a:ext cx="736867" cy="403173"/>
                <a:chOff x="7499559" y="5194300"/>
                <a:chExt cx="736867" cy="403173"/>
              </a:xfrm>
            </p:grpSpPr>
            <p:sp>
              <p:nvSpPr>
                <p:cNvPr id="220" name="TextBox 219"/>
                <p:cNvSpPr txBox="1"/>
                <p:nvPr/>
              </p:nvSpPr>
              <p:spPr>
                <a:xfrm>
                  <a:off x="7532797" y="5196494"/>
                  <a:ext cx="703629" cy="400979"/>
                </a:xfrm>
                <a:prstGeom prst="rect">
                  <a:avLst/>
                </a:prstGeom>
                <a:noFill/>
              </p:spPr>
              <p:txBody>
                <a:bodyPr wrap="square" rtlCol="0">
                  <a:spAutoFit/>
                </a:bodyPr>
                <a:lstStyle/>
                <a:p>
                  <a:pPr defTabSz="495312" eaLnBrk="1" fontAlgn="auto" hangingPunct="1">
                    <a:spcBef>
                      <a:spcPts val="0"/>
                    </a:spcBef>
                    <a:spcAft>
                      <a:spcPts val="0"/>
                    </a:spcAft>
                    <a:defRPr/>
                  </a:pPr>
                  <a:r>
                    <a:rPr lang="en-US" sz="1517" kern="0" dirty="0">
                      <a:solidFill>
                        <a:prstClr val="black"/>
                      </a:solidFill>
                      <a:latin typeface="Calibri"/>
                      <a:ea typeface="+mn-ea"/>
                    </a:rPr>
                    <a:t>A</a:t>
                  </a:r>
                  <a:r>
                    <a:rPr lang="en-US" sz="1517" kern="0" baseline="-25000" dirty="0">
                      <a:solidFill>
                        <a:prstClr val="black"/>
                      </a:solidFill>
                      <a:latin typeface="Calibri"/>
                      <a:ea typeface="+mn-ea"/>
                    </a:rPr>
                    <a:t>1</a:t>
                  </a:r>
                  <a:r>
                    <a:rPr lang="en-US" sz="1517" kern="0" dirty="0">
                      <a:solidFill>
                        <a:prstClr val="black"/>
                      </a:solidFill>
                      <a:latin typeface="Calibri"/>
                      <a:ea typeface="+mn-ea"/>
                    </a:rPr>
                    <a:t>+B</a:t>
                  </a:r>
                  <a:r>
                    <a:rPr lang="en-US" sz="1517" kern="0" baseline="-25000" dirty="0">
                      <a:solidFill>
                        <a:prstClr val="black"/>
                      </a:solidFill>
                      <a:latin typeface="Calibri"/>
                      <a:ea typeface="+mn-ea"/>
                    </a:rPr>
                    <a:t>1</a:t>
                  </a:r>
                  <a:endParaRPr lang="en-US" sz="1517" kern="0" dirty="0">
                    <a:solidFill>
                      <a:prstClr val="black"/>
                    </a:solidFill>
                    <a:latin typeface="Calibri"/>
                    <a:ea typeface="+mn-ea"/>
                  </a:endParaRPr>
                </a:p>
              </p:txBody>
            </p:sp>
            <p:sp>
              <p:nvSpPr>
                <p:cNvPr id="221" name="Freeform 220"/>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p:txBody>
            </p:sp>
          </p:grpSp>
          <p:grpSp>
            <p:nvGrpSpPr>
              <p:cNvPr id="217" name="Group 216"/>
              <p:cNvGrpSpPr/>
              <p:nvPr/>
            </p:nvGrpSpPr>
            <p:grpSpPr>
              <a:xfrm>
                <a:off x="6108909" y="5213350"/>
                <a:ext cx="736867" cy="403173"/>
                <a:chOff x="7499559" y="5194300"/>
                <a:chExt cx="736867" cy="403173"/>
              </a:xfrm>
            </p:grpSpPr>
            <p:sp>
              <p:nvSpPr>
                <p:cNvPr id="218" name="TextBox 217"/>
                <p:cNvSpPr txBox="1"/>
                <p:nvPr/>
              </p:nvSpPr>
              <p:spPr>
                <a:xfrm>
                  <a:off x="7532797" y="5196494"/>
                  <a:ext cx="703629" cy="400979"/>
                </a:xfrm>
                <a:prstGeom prst="rect">
                  <a:avLst/>
                </a:prstGeom>
                <a:noFill/>
              </p:spPr>
              <p:txBody>
                <a:bodyPr wrap="square" rtlCol="0">
                  <a:spAutoFit/>
                </a:bodyPr>
                <a:lstStyle/>
                <a:p>
                  <a:pPr defTabSz="495312" eaLnBrk="1" fontAlgn="auto" hangingPunct="1">
                    <a:spcBef>
                      <a:spcPts val="0"/>
                    </a:spcBef>
                    <a:spcAft>
                      <a:spcPts val="0"/>
                    </a:spcAft>
                    <a:defRPr/>
                  </a:pPr>
                  <a:r>
                    <a:rPr lang="en-US" sz="1517" kern="0" dirty="0">
                      <a:solidFill>
                        <a:prstClr val="black"/>
                      </a:solidFill>
                      <a:latin typeface="Calibri"/>
                      <a:ea typeface="+mn-ea"/>
                    </a:rPr>
                    <a:t>A</a:t>
                  </a:r>
                  <a:r>
                    <a:rPr lang="en-US" sz="1517" kern="0" baseline="-25000" dirty="0">
                      <a:solidFill>
                        <a:prstClr val="black"/>
                      </a:solidFill>
                      <a:latin typeface="Calibri"/>
                      <a:ea typeface="+mn-ea"/>
                    </a:rPr>
                    <a:t>0</a:t>
                  </a:r>
                  <a:r>
                    <a:rPr lang="en-US" sz="1517" kern="0" dirty="0">
                      <a:solidFill>
                        <a:prstClr val="black"/>
                      </a:solidFill>
                      <a:latin typeface="Calibri"/>
                      <a:ea typeface="+mn-ea"/>
                    </a:rPr>
                    <a:t>+B</a:t>
                  </a:r>
                  <a:r>
                    <a:rPr lang="en-US" sz="1517" kern="0" baseline="-25000" dirty="0">
                      <a:solidFill>
                        <a:prstClr val="black"/>
                      </a:solidFill>
                      <a:latin typeface="Calibri"/>
                      <a:ea typeface="+mn-ea"/>
                    </a:rPr>
                    <a:t>0</a:t>
                  </a:r>
                  <a:endParaRPr lang="en-US" sz="1517" kern="0" dirty="0">
                    <a:solidFill>
                      <a:prstClr val="black"/>
                    </a:solidFill>
                    <a:latin typeface="Calibri"/>
                    <a:ea typeface="+mn-ea"/>
                  </a:endParaRPr>
                </a:p>
              </p:txBody>
            </p:sp>
            <p:sp>
              <p:nvSpPr>
                <p:cNvPr id="219" name="Freeform 218"/>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p:txBody>
            </p:sp>
          </p:grpSp>
        </p:grpSp>
      </p:grpSp>
      <p:sp>
        <p:nvSpPr>
          <p:cNvPr id="56" name="TextBox 55"/>
          <p:cNvSpPr txBox="1"/>
          <p:nvPr/>
        </p:nvSpPr>
        <p:spPr>
          <a:xfrm>
            <a:off x="3400706" y="4182872"/>
            <a:ext cx="1393395" cy="300723"/>
          </a:xfrm>
          <a:prstGeom prst="rect">
            <a:avLst/>
          </a:prstGeom>
          <a:noFill/>
        </p:spPr>
        <p:txBody>
          <a:bodyPr wrap="none" rtlCol="0">
            <a:spAutoFit/>
          </a:bodyPr>
          <a:lstStyle/>
          <a:p>
            <a:r>
              <a:rPr lang="en-US" sz="1354" dirty="0">
                <a:solidFill>
                  <a:srgbClr val="FF0000"/>
                </a:solidFill>
              </a:rPr>
              <a:t>Today’s Lecture</a:t>
            </a:r>
          </a:p>
        </p:txBody>
      </p:sp>
      <p:sp>
        <p:nvSpPr>
          <p:cNvPr id="57" name="Rectangle 56"/>
          <p:cNvSpPr/>
          <p:nvPr/>
        </p:nvSpPr>
        <p:spPr>
          <a:xfrm>
            <a:off x="7215175" y="3912965"/>
            <a:ext cx="1262075" cy="716217"/>
          </a:xfrm>
          <a:prstGeom prst="rec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defTabSz="495312" eaLnBrk="1" fontAlgn="auto" hangingPunct="1">
              <a:spcBef>
                <a:spcPts val="0"/>
              </a:spcBef>
              <a:spcAft>
                <a:spcPts val="0"/>
              </a:spcAft>
              <a:defRPr/>
            </a:pPr>
            <a:endParaRPr lang="en-US" sz="1950" kern="0">
              <a:solidFill>
                <a:prstClr val="white"/>
              </a:solidFill>
              <a:latin typeface="Calibri"/>
              <a:ea typeface="+mn-ea"/>
            </a:endParaRPr>
          </a:p>
        </p:txBody>
      </p:sp>
      <p:sp>
        <p:nvSpPr>
          <p:cNvPr id="58" name="Rectangle 57"/>
          <p:cNvSpPr/>
          <p:nvPr/>
        </p:nvSpPr>
        <p:spPr>
          <a:xfrm>
            <a:off x="4773041" y="4115139"/>
            <a:ext cx="1735157" cy="542688"/>
          </a:xfrm>
          <a:prstGeom prst="rec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defTabSz="495312" eaLnBrk="1" fontAlgn="auto" hangingPunct="1">
              <a:spcBef>
                <a:spcPts val="0"/>
              </a:spcBef>
              <a:spcAft>
                <a:spcPts val="0"/>
              </a:spcAft>
              <a:defRPr/>
            </a:pPr>
            <a:endParaRPr lang="en-US" sz="1950" kern="0">
              <a:solidFill>
                <a:prstClr val="white"/>
              </a:solidFill>
              <a:latin typeface="Calibri"/>
              <a:ea typeface="+mn-ea"/>
            </a:endParaRPr>
          </a:p>
        </p:txBody>
      </p:sp>
    </p:spTree>
    <p:extLst>
      <p:ext uri="{BB962C8B-B14F-4D97-AF65-F5344CB8AC3E}">
        <p14:creationId xmlns:p14="http://schemas.microsoft.com/office/powerpoint/2010/main" val="2666033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5666" name="Rectangle 2"/>
          <p:cNvSpPr>
            <a:spLocks noGrp="1" noChangeArrowheads="1"/>
          </p:cNvSpPr>
          <p:nvPr>
            <p:ph type="title"/>
          </p:nvPr>
        </p:nvSpPr>
        <p:spPr>
          <a:xfrm>
            <a:off x="737613" y="538098"/>
            <a:ext cx="7293220" cy="736600"/>
          </a:xfrm>
        </p:spPr>
        <p:txBody>
          <a:bodyPr/>
          <a:lstStyle/>
          <a:p>
            <a:r>
              <a:rPr lang="en-US"/>
              <a:t>Memory Mapped I/O</a:t>
            </a:r>
          </a:p>
        </p:txBody>
      </p:sp>
      <p:sp>
        <p:nvSpPr>
          <p:cNvPr id="3185667" name="Rectangle 3"/>
          <p:cNvSpPr>
            <a:spLocks noGrp="1" noChangeArrowheads="1"/>
          </p:cNvSpPr>
          <p:nvPr>
            <p:ph type="body" idx="1"/>
          </p:nvPr>
        </p:nvSpPr>
        <p:spPr>
          <a:xfrm>
            <a:off x="476251" y="1629294"/>
            <a:ext cx="8667749" cy="3875783"/>
          </a:xfrm>
        </p:spPr>
        <p:txBody>
          <a:bodyPr/>
          <a:lstStyle/>
          <a:p>
            <a:r>
              <a:rPr lang="en-US" sz="2800" dirty="0"/>
              <a:t>Certain addresses are not regular memory</a:t>
            </a:r>
          </a:p>
          <a:p>
            <a:r>
              <a:rPr lang="en-US" sz="2800" dirty="0"/>
              <a:t>Instead, they correspond to registers in I/O devices</a:t>
            </a:r>
          </a:p>
        </p:txBody>
      </p:sp>
      <p:grpSp>
        <p:nvGrpSpPr>
          <p:cNvPr id="2" name="Group 4"/>
          <p:cNvGrpSpPr>
            <a:grpSpLocks/>
          </p:cNvGrpSpPr>
          <p:nvPr/>
        </p:nvGrpSpPr>
        <p:grpSpPr bwMode="auto">
          <a:xfrm>
            <a:off x="3641271" y="3443359"/>
            <a:ext cx="1907380" cy="589459"/>
            <a:chOff x="2160" y="3264"/>
            <a:chExt cx="1602" cy="457"/>
          </a:xfrm>
        </p:grpSpPr>
        <p:grpSp>
          <p:nvGrpSpPr>
            <p:cNvPr id="4" name="Group 7"/>
            <p:cNvGrpSpPr>
              <a:grpSpLocks/>
            </p:cNvGrpSpPr>
            <p:nvPr/>
          </p:nvGrpSpPr>
          <p:grpSpPr bwMode="auto">
            <a:xfrm>
              <a:off x="2832" y="3264"/>
              <a:ext cx="930" cy="457"/>
              <a:chOff x="3648" y="3696"/>
              <a:chExt cx="930" cy="457"/>
            </a:xfrm>
          </p:grpSpPr>
          <p:grpSp>
            <p:nvGrpSpPr>
              <p:cNvPr id="5" name="Group 8"/>
              <p:cNvGrpSpPr>
                <a:grpSpLocks/>
              </p:cNvGrpSpPr>
              <p:nvPr/>
            </p:nvGrpSpPr>
            <p:grpSpPr bwMode="auto">
              <a:xfrm>
                <a:off x="3648" y="3696"/>
                <a:ext cx="844" cy="265"/>
                <a:chOff x="2112" y="3792"/>
                <a:chExt cx="844" cy="265"/>
              </a:xfrm>
            </p:grpSpPr>
            <p:sp>
              <p:nvSpPr>
                <p:cNvPr id="3185673" name="Rectangle 9"/>
                <p:cNvSpPr>
                  <a:spLocks noChangeArrowheads="1"/>
                </p:cNvSpPr>
                <p:nvPr/>
              </p:nvSpPr>
              <p:spPr bwMode="auto">
                <a:xfrm>
                  <a:off x="2112" y="3840"/>
                  <a:ext cx="816" cy="192"/>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sz="4095"/>
                </a:p>
              </p:txBody>
            </p:sp>
            <p:sp>
              <p:nvSpPr>
                <p:cNvPr id="3185674" name="Text Box 10"/>
                <p:cNvSpPr txBox="1">
                  <a:spLocks noChangeArrowheads="1"/>
                </p:cNvSpPr>
                <p:nvPr/>
              </p:nvSpPr>
              <p:spPr bwMode="auto">
                <a:xfrm>
                  <a:off x="2160" y="3792"/>
                  <a:ext cx="796" cy="265"/>
                </a:xfrm>
                <a:prstGeom prst="rect">
                  <a:avLst/>
                </a:prstGeom>
                <a:noFill/>
                <a:ln w="12700">
                  <a:noFill/>
                  <a:miter lim="800000"/>
                  <a:headEnd/>
                  <a:tailEnd/>
                </a:ln>
                <a:effectLst/>
              </p:spPr>
              <p:txBody>
                <a:bodyPr wrap="none">
                  <a:prstTxWarp prst="textNoShape">
                    <a:avLst/>
                  </a:prstTxWarp>
                  <a:spAutoFit/>
                </a:bodyPr>
                <a:lstStyle/>
                <a:p>
                  <a:pPr algn="l"/>
                  <a:r>
                    <a:rPr lang="en-US" sz="1625" b="1" dirty="0">
                      <a:solidFill>
                        <a:schemeClr val="tx1"/>
                      </a:solidFill>
                    </a:rPr>
                    <a:t>ctrl reg.</a:t>
                  </a:r>
                </a:p>
              </p:txBody>
            </p:sp>
          </p:grpSp>
          <p:sp>
            <p:nvSpPr>
              <p:cNvPr id="3185675" name="Rectangle 11"/>
              <p:cNvSpPr>
                <a:spLocks noChangeArrowheads="1"/>
              </p:cNvSpPr>
              <p:nvPr/>
            </p:nvSpPr>
            <p:spPr bwMode="auto">
              <a:xfrm>
                <a:off x="3648" y="3936"/>
                <a:ext cx="816" cy="192"/>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sz="4095"/>
              </a:p>
            </p:txBody>
          </p:sp>
          <p:sp>
            <p:nvSpPr>
              <p:cNvPr id="3185676" name="Text Box 12"/>
              <p:cNvSpPr txBox="1">
                <a:spLocks noChangeArrowheads="1"/>
              </p:cNvSpPr>
              <p:nvPr/>
            </p:nvSpPr>
            <p:spPr bwMode="auto">
              <a:xfrm>
                <a:off x="3696" y="3888"/>
                <a:ext cx="882" cy="265"/>
              </a:xfrm>
              <a:prstGeom prst="rect">
                <a:avLst/>
              </a:prstGeom>
              <a:noFill/>
              <a:ln w="12700">
                <a:noFill/>
                <a:miter lim="800000"/>
                <a:headEnd/>
                <a:tailEnd/>
              </a:ln>
              <a:effectLst/>
            </p:spPr>
            <p:txBody>
              <a:bodyPr wrap="none">
                <a:prstTxWarp prst="textNoShape">
                  <a:avLst/>
                </a:prstTxWarp>
                <a:spAutoFit/>
              </a:bodyPr>
              <a:lstStyle/>
              <a:p>
                <a:pPr algn="l"/>
                <a:r>
                  <a:rPr lang="en-US" sz="1625" b="1" dirty="0">
                    <a:solidFill>
                      <a:schemeClr val="tx1"/>
                    </a:solidFill>
                  </a:rPr>
                  <a:t>data reg.</a:t>
                </a:r>
              </a:p>
            </p:txBody>
          </p:sp>
        </p:grpSp>
        <p:sp>
          <p:nvSpPr>
            <p:cNvPr id="3185677" name="Line 13"/>
            <p:cNvSpPr>
              <a:spLocks noChangeShapeType="1"/>
            </p:cNvSpPr>
            <p:nvPr/>
          </p:nvSpPr>
          <p:spPr bwMode="auto">
            <a:xfrm flipV="1">
              <a:off x="2160" y="3312"/>
              <a:ext cx="624" cy="96"/>
            </a:xfrm>
            <a:prstGeom prst="line">
              <a:avLst/>
            </a:prstGeom>
            <a:noFill/>
            <a:ln w="12700">
              <a:solidFill>
                <a:schemeClr val="tx1"/>
              </a:solidFill>
              <a:prstDash val="dash"/>
              <a:round/>
              <a:headEnd/>
              <a:tailEnd/>
            </a:ln>
            <a:effectLst/>
          </p:spPr>
          <p:txBody>
            <a:bodyPr wrap="none" anchor="ctr">
              <a:prstTxWarp prst="textNoShape">
                <a:avLst/>
              </a:prstTxWarp>
            </a:bodyPr>
            <a:lstStyle/>
            <a:p>
              <a:endParaRPr lang="en-US" sz="4095"/>
            </a:p>
          </p:txBody>
        </p:sp>
        <p:sp>
          <p:nvSpPr>
            <p:cNvPr id="3185678" name="Line 14"/>
            <p:cNvSpPr>
              <a:spLocks noChangeShapeType="1"/>
            </p:cNvSpPr>
            <p:nvPr/>
          </p:nvSpPr>
          <p:spPr bwMode="auto">
            <a:xfrm flipH="1" flipV="1">
              <a:off x="2208" y="3552"/>
              <a:ext cx="624" cy="144"/>
            </a:xfrm>
            <a:prstGeom prst="line">
              <a:avLst/>
            </a:prstGeom>
            <a:noFill/>
            <a:ln w="12700">
              <a:solidFill>
                <a:schemeClr val="tx1"/>
              </a:solidFill>
              <a:prstDash val="dash"/>
              <a:round/>
              <a:headEnd/>
              <a:tailEnd/>
            </a:ln>
            <a:effectLst/>
          </p:spPr>
          <p:txBody>
            <a:bodyPr wrap="none" anchor="ctr">
              <a:prstTxWarp prst="textNoShape">
                <a:avLst/>
              </a:prstTxWarp>
            </a:bodyPr>
            <a:lstStyle/>
            <a:p>
              <a:endParaRPr lang="en-US" sz="4095"/>
            </a:p>
          </p:txBody>
        </p:sp>
      </p:grpSp>
      <p:sp>
        <p:nvSpPr>
          <p:cNvPr id="3185679" name="Rectangle 15"/>
          <p:cNvSpPr>
            <a:spLocks noChangeArrowheads="1"/>
          </p:cNvSpPr>
          <p:nvPr/>
        </p:nvSpPr>
        <p:spPr bwMode="auto">
          <a:xfrm>
            <a:off x="2784021" y="3133793"/>
            <a:ext cx="857250" cy="2166938"/>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sz="4095"/>
          </a:p>
        </p:txBody>
      </p:sp>
      <p:sp>
        <p:nvSpPr>
          <p:cNvPr id="3185680" name="Text Box 16"/>
          <p:cNvSpPr txBox="1">
            <a:spLocks noChangeArrowheads="1"/>
          </p:cNvSpPr>
          <p:nvPr/>
        </p:nvSpPr>
        <p:spPr bwMode="auto">
          <a:xfrm>
            <a:off x="1586636" y="5000286"/>
            <a:ext cx="1417376" cy="342401"/>
          </a:xfrm>
          <a:prstGeom prst="rect">
            <a:avLst/>
          </a:prstGeom>
          <a:noFill/>
          <a:ln w="12700">
            <a:noFill/>
            <a:miter lim="800000"/>
            <a:headEnd/>
            <a:tailEnd/>
          </a:ln>
          <a:effectLst/>
        </p:spPr>
        <p:txBody>
          <a:bodyPr wrap="none">
            <a:prstTxWarp prst="textNoShape">
              <a:avLst/>
            </a:prstTxWarp>
            <a:spAutoFit/>
          </a:bodyPr>
          <a:lstStyle/>
          <a:p>
            <a:pPr algn="l"/>
            <a:r>
              <a:rPr lang="en-US" sz="1625"/>
              <a:t>0xFFFFFFFF</a:t>
            </a:r>
          </a:p>
        </p:txBody>
      </p:sp>
      <p:sp>
        <p:nvSpPr>
          <p:cNvPr id="3185681" name="Text Box 17"/>
          <p:cNvSpPr txBox="1">
            <a:spLocks noChangeArrowheads="1"/>
          </p:cNvSpPr>
          <p:nvPr/>
        </p:nvSpPr>
        <p:spPr bwMode="auto">
          <a:xfrm>
            <a:off x="1570775" y="2966114"/>
            <a:ext cx="1327608" cy="342401"/>
          </a:xfrm>
          <a:prstGeom prst="rect">
            <a:avLst/>
          </a:prstGeom>
          <a:noFill/>
          <a:ln w="12700">
            <a:noFill/>
            <a:miter lim="800000"/>
            <a:headEnd/>
            <a:tailEnd/>
          </a:ln>
          <a:effectLst/>
        </p:spPr>
        <p:txBody>
          <a:bodyPr wrap="none">
            <a:prstTxWarp prst="textNoShape">
              <a:avLst/>
            </a:prstTxWarp>
            <a:spAutoFit/>
          </a:bodyPr>
          <a:lstStyle/>
          <a:p>
            <a:pPr algn="l"/>
            <a:r>
              <a:rPr lang="en-US" sz="1625" dirty="0">
                <a:solidFill>
                  <a:srgbClr val="FF0000"/>
                </a:solidFill>
              </a:rPr>
              <a:t>0x00000000</a:t>
            </a:r>
          </a:p>
        </p:txBody>
      </p:sp>
      <p:sp>
        <p:nvSpPr>
          <p:cNvPr id="3185682" name="Rectangle 18"/>
          <p:cNvSpPr>
            <a:spLocks noChangeArrowheads="1"/>
          </p:cNvSpPr>
          <p:nvPr/>
        </p:nvSpPr>
        <p:spPr bwMode="auto">
          <a:xfrm>
            <a:off x="2784021" y="3629093"/>
            <a:ext cx="857250" cy="185738"/>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sz="4095"/>
          </a:p>
        </p:txBody>
      </p:sp>
      <p:sp>
        <p:nvSpPr>
          <p:cNvPr id="3185683" name="Text Box 19"/>
          <p:cNvSpPr txBox="1">
            <a:spLocks noChangeArrowheads="1"/>
          </p:cNvSpPr>
          <p:nvPr/>
        </p:nvSpPr>
        <p:spPr bwMode="auto">
          <a:xfrm>
            <a:off x="1600203" y="3810410"/>
            <a:ext cx="1212191" cy="342401"/>
          </a:xfrm>
          <a:prstGeom prst="rect">
            <a:avLst/>
          </a:prstGeom>
          <a:noFill/>
          <a:ln w="12700">
            <a:noFill/>
            <a:miter lim="800000"/>
            <a:headEnd/>
            <a:tailEnd/>
          </a:ln>
          <a:effectLst/>
        </p:spPr>
        <p:txBody>
          <a:bodyPr wrap="none">
            <a:prstTxWarp prst="textNoShape">
              <a:avLst/>
            </a:prstTxWarp>
            <a:spAutoFit/>
          </a:bodyPr>
          <a:lstStyle/>
          <a:p>
            <a:pPr algn="l"/>
            <a:r>
              <a:rPr lang="en-US" sz="1625" dirty="0"/>
              <a:t>0x8000000</a:t>
            </a:r>
          </a:p>
        </p:txBody>
      </p:sp>
      <p:sp>
        <p:nvSpPr>
          <p:cNvPr id="3185684" name="Text Box 20"/>
          <p:cNvSpPr txBox="1">
            <a:spLocks noChangeArrowheads="1"/>
          </p:cNvSpPr>
          <p:nvPr/>
        </p:nvSpPr>
        <p:spPr bwMode="auto">
          <a:xfrm>
            <a:off x="1798185" y="2642899"/>
            <a:ext cx="981359" cy="342401"/>
          </a:xfrm>
          <a:prstGeom prst="rect">
            <a:avLst/>
          </a:prstGeom>
          <a:noFill/>
          <a:ln w="12700">
            <a:noFill/>
            <a:miter lim="800000"/>
            <a:headEnd/>
            <a:tailEnd/>
          </a:ln>
          <a:effectLst/>
        </p:spPr>
        <p:txBody>
          <a:bodyPr wrap="none">
            <a:prstTxWarp prst="textNoShape">
              <a:avLst/>
            </a:prstTxWarp>
            <a:spAutoFit/>
          </a:bodyPr>
          <a:lstStyle/>
          <a:p>
            <a:pPr algn="l"/>
            <a:r>
              <a:rPr lang="en-US" sz="1625" b="1" dirty="0">
                <a:solidFill>
                  <a:schemeClr val="tx1"/>
                </a:solidFill>
              </a:rPr>
              <a:t>address</a:t>
            </a:r>
          </a:p>
        </p:txBody>
      </p:sp>
      <p:pic>
        <p:nvPicPr>
          <p:cNvPr id="9" name="Picture 8"/>
          <p:cNvPicPr>
            <a:picLocks noChangeAspect="1"/>
          </p:cNvPicPr>
          <p:nvPr/>
        </p:nvPicPr>
        <p:blipFill>
          <a:blip r:embed="rId3"/>
          <a:stretch>
            <a:fillRect/>
          </a:stretch>
        </p:blipFill>
        <p:spPr>
          <a:xfrm>
            <a:off x="4441372" y="4248221"/>
            <a:ext cx="2097492" cy="999805"/>
          </a:xfrm>
          <a:prstGeom prst="rect">
            <a:avLst/>
          </a:prstGeom>
        </p:spPr>
      </p:pic>
      <p:sp>
        <p:nvSpPr>
          <p:cNvPr id="26" name="Text Box 19"/>
          <p:cNvSpPr txBox="1">
            <a:spLocks noChangeArrowheads="1"/>
          </p:cNvSpPr>
          <p:nvPr/>
        </p:nvSpPr>
        <p:spPr bwMode="auto">
          <a:xfrm>
            <a:off x="1587607" y="3551656"/>
            <a:ext cx="1406154" cy="342401"/>
          </a:xfrm>
          <a:prstGeom prst="rect">
            <a:avLst/>
          </a:prstGeom>
          <a:noFill/>
          <a:ln w="12700">
            <a:noFill/>
            <a:miter lim="800000"/>
            <a:headEnd/>
            <a:tailEnd/>
          </a:ln>
          <a:effectLst/>
        </p:spPr>
        <p:txBody>
          <a:bodyPr wrap="none">
            <a:prstTxWarp prst="textNoShape">
              <a:avLst/>
            </a:prstTxWarp>
            <a:spAutoFit/>
          </a:bodyPr>
          <a:lstStyle/>
          <a:p>
            <a:pPr algn="l"/>
            <a:r>
              <a:rPr lang="en-US" sz="1625" dirty="0">
                <a:solidFill>
                  <a:srgbClr val="FF0000"/>
                </a:solidFill>
              </a:rPr>
              <a:t>0x7FFFFFFF</a:t>
            </a:r>
          </a:p>
        </p:txBody>
      </p:sp>
      <p:sp>
        <p:nvSpPr>
          <p:cNvPr id="3" name="TextBox 2"/>
          <p:cNvSpPr txBox="1"/>
          <p:nvPr/>
        </p:nvSpPr>
        <p:spPr>
          <a:xfrm>
            <a:off x="120538" y="3305796"/>
            <a:ext cx="1848584" cy="342401"/>
          </a:xfrm>
          <a:prstGeom prst="rect">
            <a:avLst/>
          </a:prstGeom>
          <a:noFill/>
        </p:spPr>
        <p:txBody>
          <a:bodyPr wrap="none" rtlCol="0">
            <a:spAutoFit/>
          </a:bodyPr>
          <a:lstStyle/>
          <a:p>
            <a:r>
              <a:rPr lang="en-US" sz="1625" b="1" dirty="0">
                <a:solidFill>
                  <a:schemeClr val="tx1"/>
                </a:solidFill>
              </a:rPr>
              <a:t>Memory-mapped</a:t>
            </a:r>
          </a:p>
        </p:txBody>
      </p:sp>
      <p:sp>
        <p:nvSpPr>
          <p:cNvPr id="27" name="TextBox 26"/>
          <p:cNvSpPr txBox="1"/>
          <p:nvPr/>
        </p:nvSpPr>
        <p:spPr>
          <a:xfrm>
            <a:off x="-18639" y="4368081"/>
            <a:ext cx="2614819" cy="342401"/>
          </a:xfrm>
          <a:prstGeom prst="rect">
            <a:avLst/>
          </a:prstGeom>
          <a:noFill/>
        </p:spPr>
        <p:txBody>
          <a:bodyPr wrap="none" rtlCol="0">
            <a:spAutoFit/>
          </a:bodyPr>
          <a:lstStyle/>
          <a:p>
            <a:r>
              <a:rPr lang="en-US" sz="1625" b="1" dirty="0">
                <a:solidFill>
                  <a:schemeClr val="tx1"/>
                </a:solidFill>
              </a:rPr>
              <a:t>Program &amp; Data Memory</a:t>
            </a:r>
          </a:p>
        </p:txBody>
      </p:sp>
    </p:spTree>
    <p:extLst>
      <p:ext uri="{BB962C8B-B14F-4D97-AF65-F5344CB8AC3E}">
        <p14:creationId xmlns:p14="http://schemas.microsoft.com/office/powerpoint/2010/main" val="900004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smtClean="0"/>
              <a:t>Review: Typical x86 PC I/O System</a:t>
            </a:r>
            <a:endParaRPr lang="zh-CN" altLang="en-US" smtClean="0"/>
          </a:p>
        </p:txBody>
      </p:sp>
      <p:sp>
        <p:nvSpPr>
          <p:cNvPr id="51203" name="灯片编号占位符 3"/>
          <p:cNvSpPr>
            <a:spLocks noGrp="1"/>
          </p:cNvSpPr>
          <p:nvPr>
            <p:ph type="sldNum" sz="quarter" idx="10"/>
          </p:nvPr>
        </p:nvSpPr>
        <p:spPr>
          <a:noFill/>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fld id="{7A58EF7B-CA12-4B5D-8443-5E2371F6A767}" type="slidenum">
              <a:rPr lang="en-US" altLang="zh-CN" sz="1400" smtClean="0">
                <a:solidFill>
                  <a:schemeClr val="tx1"/>
                </a:solidFill>
                <a:latin typeface="Times New Roman" pitchFamily="18" charset="0"/>
              </a:rPr>
              <a:pPr/>
              <a:t>141</a:t>
            </a:fld>
            <a:endParaRPr lang="en-US" altLang="zh-CN" sz="1400" b="0" smtClean="0">
              <a:solidFill>
                <a:schemeClr val="tx1"/>
              </a:solidFill>
              <a:latin typeface="Times New Roman" pitchFamily="18" charset="0"/>
            </a:endParaRPr>
          </a:p>
        </p:txBody>
      </p:sp>
      <p:grpSp>
        <p:nvGrpSpPr>
          <p:cNvPr id="51204" name="Group 5"/>
          <p:cNvGrpSpPr>
            <a:grpSpLocks noChangeAspect="1"/>
          </p:cNvGrpSpPr>
          <p:nvPr/>
        </p:nvGrpSpPr>
        <p:grpSpPr bwMode="auto">
          <a:xfrm>
            <a:off x="903288" y="1173163"/>
            <a:ext cx="7421562" cy="5335587"/>
            <a:chOff x="701" y="752"/>
            <a:chExt cx="4318" cy="3104"/>
          </a:xfrm>
        </p:grpSpPr>
        <p:sp>
          <p:nvSpPr>
            <p:cNvPr id="51205" name="AutoShape 4"/>
            <p:cNvSpPr>
              <a:spLocks noChangeAspect="1" noChangeArrowheads="1" noTextEdit="1"/>
            </p:cNvSpPr>
            <p:nvPr/>
          </p:nvSpPr>
          <p:spPr bwMode="auto">
            <a:xfrm>
              <a:off x="701" y="752"/>
              <a:ext cx="4318" cy="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5120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 y="752"/>
              <a:ext cx="4326" cy="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55716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en-US" altLang="zh-CN" smtClean="0"/>
              <a:t>Increasing Bus Bandwidth</a:t>
            </a:r>
            <a:endParaRPr lang="zh-CN" altLang="en-US" smtClean="0"/>
          </a:p>
        </p:txBody>
      </p:sp>
      <p:sp>
        <p:nvSpPr>
          <p:cNvPr id="55299" name="灯片编号占位符 3"/>
          <p:cNvSpPr>
            <a:spLocks noGrp="1"/>
          </p:cNvSpPr>
          <p:nvPr>
            <p:ph type="sldNum" sz="quarter" idx="10"/>
          </p:nvPr>
        </p:nvSpPr>
        <p:spPr>
          <a:noFill/>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fld id="{BE3EA4C2-6494-433A-8217-066B105EAFFD}" type="slidenum">
              <a:rPr lang="en-US" altLang="zh-CN" sz="1400" smtClean="0">
                <a:solidFill>
                  <a:schemeClr val="tx1"/>
                </a:solidFill>
                <a:latin typeface="Times New Roman" pitchFamily="18" charset="0"/>
              </a:rPr>
              <a:pPr/>
              <a:t>142</a:t>
            </a:fld>
            <a:endParaRPr lang="en-US" altLang="zh-CN" sz="1400" b="0" smtClean="0">
              <a:solidFill>
                <a:schemeClr val="tx1"/>
              </a:solidFill>
              <a:latin typeface="Times New Roman" pitchFamily="18" charset="0"/>
            </a:endParaRPr>
          </a:p>
        </p:txBody>
      </p:sp>
      <p:grpSp>
        <p:nvGrpSpPr>
          <p:cNvPr id="55300" name="Group 5"/>
          <p:cNvGrpSpPr>
            <a:grpSpLocks noChangeAspect="1"/>
          </p:cNvGrpSpPr>
          <p:nvPr/>
        </p:nvGrpSpPr>
        <p:grpSpPr bwMode="auto">
          <a:xfrm>
            <a:off x="228600" y="1752600"/>
            <a:ext cx="8585200" cy="3962400"/>
            <a:chOff x="240" y="1104"/>
            <a:chExt cx="5408" cy="2496"/>
          </a:xfrm>
        </p:grpSpPr>
        <p:sp>
          <p:nvSpPr>
            <p:cNvPr id="55301" name="AutoShape 4"/>
            <p:cNvSpPr>
              <a:spLocks noChangeAspect="1" noChangeArrowheads="1" noTextEdit="1"/>
            </p:cNvSpPr>
            <p:nvPr/>
          </p:nvSpPr>
          <p:spPr bwMode="auto">
            <a:xfrm>
              <a:off x="240" y="1104"/>
              <a:ext cx="5408"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553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1104"/>
              <a:ext cx="5415" cy="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59864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en-US" altLang="zh-CN" smtClean="0"/>
              <a:t>Communication with the CPU</a:t>
            </a:r>
            <a:endParaRPr lang="zh-CN" altLang="en-US" smtClean="0"/>
          </a:p>
        </p:txBody>
      </p:sp>
      <p:sp>
        <p:nvSpPr>
          <p:cNvPr id="70659" name="灯片编号占位符 3"/>
          <p:cNvSpPr>
            <a:spLocks noGrp="1"/>
          </p:cNvSpPr>
          <p:nvPr>
            <p:ph type="sldNum" sz="quarter" idx="10"/>
          </p:nvPr>
        </p:nvSpPr>
        <p:spPr>
          <a:noFill/>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fld id="{DAEC402C-C7E9-4915-9FFF-69D56DDD21DD}" type="slidenum">
              <a:rPr lang="en-US" altLang="zh-CN" sz="1400" smtClean="0">
                <a:solidFill>
                  <a:schemeClr val="tx1"/>
                </a:solidFill>
                <a:latin typeface="Times New Roman" pitchFamily="18" charset="0"/>
              </a:rPr>
              <a:pPr/>
              <a:t>143</a:t>
            </a:fld>
            <a:endParaRPr lang="en-US" altLang="zh-CN" sz="1400" b="0" smtClean="0">
              <a:solidFill>
                <a:schemeClr val="tx1"/>
              </a:solidFill>
              <a:latin typeface="Times New Roman" pitchFamily="18" charset="0"/>
            </a:endParaRPr>
          </a:p>
        </p:txBody>
      </p:sp>
      <p:sp>
        <p:nvSpPr>
          <p:cNvPr id="70660" name="Rectangle 3"/>
          <p:cNvSpPr txBox="1">
            <a:spLocks noChangeArrowheads="1"/>
          </p:cNvSpPr>
          <p:nvPr/>
        </p:nvSpPr>
        <p:spPr bwMode="auto">
          <a:xfrm>
            <a:off x="436418" y="1193800"/>
            <a:ext cx="83058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eaLnBrk="0" hangingPunct="0">
              <a:defRPr sz="1600">
                <a:solidFill>
                  <a:schemeClr val="hlink"/>
                </a:solidFill>
                <a:latin typeface="Arial" charset="0"/>
                <a:ea typeface="宋体" charset="-122"/>
              </a:defRPr>
            </a:lvl1pPr>
            <a:lvl2pPr marL="685800" indent="-22860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pPr algn="l">
              <a:lnSpc>
                <a:spcPct val="90000"/>
              </a:lnSpc>
              <a:spcBef>
                <a:spcPct val="30000"/>
              </a:spcBef>
              <a:buSzPct val="100000"/>
              <a:buFontTx/>
              <a:buChar char="•"/>
            </a:pPr>
            <a:r>
              <a:rPr lang="en-US" altLang="zh-CN" sz="2400" b="1" dirty="0">
                <a:solidFill>
                  <a:schemeClr val="tx1"/>
                </a:solidFill>
                <a:ea typeface="MS PGothic" pitchFamily="34" charset="-128"/>
              </a:rPr>
              <a:t>Method #1: Polling</a:t>
            </a:r>
            <a:r>
              <a:rPr lang="zh-CN" altLang="en-US" sz="2400" b="1" dirty="0">
                <a:solidFill>
                  <a:schemeClr val="tx1"/>
                </a:solidFill>
                <a:ea typeface="MS PGothic" pitchFamily="34" charset="-128"/>
              </a:rPr>
              <a:t>轮询</a:t>
            </a:r>
            <a:endParaRPr lang="en-US" altLang="zh-CN" sz="2400" b="1" dirty="0">
              <a:solidFill>
                <a:schemeClr val="tx1"/>
              </a:solidFill>
              <a:ea typeface="MS PGothic" pitchFamily="34" charset="-128"/>
            </a:endParaRPr>
          </a:p>
          <a:p>
            <a:pPr lvl="1" algn="l">
              <a:lnSpc>
                <a:spcPct val="90000"/>
              </a:lnSpc>
              <a:spcBef>
                <a:spcPct val="30000"/>
              </a:spcBef>
              <a:buSzPct val="100000"/>
              <a:buFontTx/>
              <a:buChar char="–"/>
            </a:pPr>
            <a:r>
              <a:rPr lang="en-US" altLang="zh-CN" sz="1800" b="1" dirty="0">
                <a:solidFill>
                  <a:srgbClr val="0332B7"/>
                </a:solidFill>
                <a:ea typeface="MS PGothic" pitchFamily="34" charset="-128"/>
              </a:rPr>
              <a:t>I/O device places information in a status register</a:t>
            </a:r>
          </a:p>
          <a:p>
            <a:pPr lvl="1" algn="l">
              <a:lnSpc>
                <a:spcPct val="90000"/>
              </a:lnSpc>
              <a:spcBef>
                <a:spcPct val="30000"/>
              </a:spcBef>
              <a:buSzPct val="100000"/>
              <a:buFontTx/>
              <a:buChar char="–"/>
            </a:pPr>
            <a:r>
              <a:rPr lang="en-US" altLang="zh-CN" sz="1800" b="1" dirty="0">
                <a:solidFill>
                  <a:srgbClr val="0332B7"/>
                </a:solidFill>
                <a:ea typeface="MS PGothic" pitchFamily="34" charset="-128"/>
              </a:rPr>
              <a:t>The OS periodically checks the status register</a:t>
            </a:r>
          </a:p>
          <a:p>
            <a:pPr lvl="1" algn="l">
              <a:lnSpc>
                <a:spcPct val="90000"/>
              </a:lnSpc>
              <a:spcBef>
                <a:spcPct val="30000"/>
              </a:spcBef>
              <a:buSzPct val="100000"/>
              <a:buFontTx/>
              <a:buChar char="–"/>
            </a:pPr>
            <a:r>
              <a:rPr lang="en-US" altLang="zh-CN" sz="1800" b="1" dirty="0">
                <a:solidFill>
                  <a:srgbClr val="0332B7"/>
                </a:solidFill>
                <a:ea typeface="MS PGothic" pitchFamily="34" charset="-128"/>
              </a:rPr>
              <a:t>Whether polling is used dependent upon whether the device can initiate I/O independently</a:t>
            </a:r>
          </a:p>
          <a:p>
            <a:pPr lvl="2" algn="l">
              <a:lnSpc>
                <a:spcPct val="90000"/>
              </a:lnSpc>
              <a:spcBef>
                <a:spcPct val="30000"/>
              </a:spcBef>
              <a:buSzPct val="100000"/>
              <a:buFontTx/>
              <a:buChar char="•"/>
            </a:pPr>
            <a:r>
              <a:rPr lang="en-US" altLang="zh-CN" dirty="0">
                <a:solidFill>
                  <a:schemeClr val="tx1"/>
                </a:solidFill>
                <a:ea typeface="MS PGothic" pitchFamily="34" charset="-128"/>
              </a:rPr>
              <a:t>For instance, a mouse works well since it has a fixed I/O rate and initiates its own data (whenever it is moved)</a:t>
            </a:r>
          </a:p>
          <a:p>
            <a:pPr lvl="2" algn="l">
              <a:lnSpc>
                <a:spcPct val="90000"/>
              </a:lnSpc>
              <a:spcBef>
                <a:spcPct val="30000"/>
              </a:spcBef>
              <a:buSzPct val="100000"/>
              <a:buFontTx/>
              <a:buChar char="•"/>
            </a:pPr>
            <a:r>
              <a:rPr lang="en-US" altLang="zh-CN" dirty="0">
                <a:solidFill>
                  <a:schemeClr val="tx1"/>
                </a:solidFill>
                <a:ea typeface="MS PGothic" pitchFamily="34" charset="-128"/>
              </a:rPr>
              <a:t>For others, such as disk access, I/O only occurs under the control of the OS, so we poll only when the OS knows it is active</a:t>
            </a:r>
          </a:p>
          <a:p>
            <a:pPr lvl="1" algn="l">
              <a:lnSpc>
                <a:spcPct val="90000"/>
              </a:lnSpc>
              <a:spcBef>
                <a:spcPct val="30000"/>
              </a:spcBef>
              <a:buSzPct val="100000"/>
              <a:buFontTx/>
              <a:buChar char="–"/>
            </a:pPr>
            <a:r>
              <a:rPr lang="en-US" altLang="zh-CN" sz="1800" b="1" dirty="0">
                <a:solidFill>
                  <a:srgbClr val="0332B7"/>
                </a:solidFill>
                <a:ea typeface="MS PGothic" pitchFamily="34" charset="-128"/>
              </a:rPr>
              <a:t>Advantages</a:t>
            </a:r>
          </a:p>
          <a:p>
            <a:pPr lvl="2" algn="l">
              <a:lnSpc>
                <a:spcPct val="90000"/>
              </a:lnSpc>
              <a:spcBef>
                <a:spcPct val="30000"/>
              </a:spcBef>
              <a:buSzPct val="100000"/>
              <a:buFontTx/>
              <a:buChar char="•"/>
            </a:pPr>
            <a:r>
              <a:rPr lang="en-US" altLang="zh-CN" dirty="0">
                <a:solidFill>
                  <a:schemeClr val="tx1"/>
                </a:solidFill>
                <a:ea typeface="MS PGothic" pitchFamily="34" charset="-128"/>
              </a:rPr>
              <a:t>Simple to implement</a:t>
            </a:r>
          </a:p>
          <a:p>
            <a:pPr lvl="2" algn="l">
              <a:lnSpc>
                <a:spcPct val="90000"/>
              </a:lnSpc>
              <a:spcBef>
                <a:spcPct val="30000"/>
              </a:spcBef>
              <a:buSzPct val="100000"/>
              <a:buFontTx/>
              <a:buChar char="•"/>
            </a:pPr>
            <a:r>
              <a:rPr lang="en-US" altLang="zh-CN" dirty="0">
                <a:solidFill>
                  <a:schemeClr val="tx1"/>
                </a:solidFill>
                <a:ea typeface="MS PGothic" pitchFamily="34" charset="-128"/>
              </a:rPr>
              <a:t>Processor is in control and does the work</a:t>
            </a:r>
          </a:p>
          <a:p>
            <a:pPr lvl="1" algn="l">
              <a:lnSpc>
                <a:spcPct val="90000"/>
              </a:lnSpc>
              <a:spcBef>
                <a:spcPct val="30000"/>
              </a:spcBef>
              <a:buSzPct val="100000"/>
              <a:buFontTx/>
              <a:buChar char="–"/>
            </a:pPr>
            <a:r>
              <a:rPr lang="en-US" altLang="zh-CN" sz="1800" b="1" dirty="0">
                <a:solidFill>
                  <a:srgbClr val="0332B7"/>
                </a:solidFill>
                <a:ea typeface="MS PGothic" pitchFamily="34" charset="-128"/>
              </a:rPr>
              <a:t>Disadvantage</a:t>
            </a:r>
          </a:p>
          <a:p>
            <a:pPr lvl="2" algn="l">
              <a:lnSpc>
                <a:spcPct val="90000"/>
              </a:lnSpc>
              <a:spcBef>
                <a:spcPct val="30000"/>
              </a:spcBef>
              <a:buSzPct val="100000"/>
              <a:buFontTx/>
              <a:buChar char="•"/>
            </a:pPr>
            <a:r>
              <a:rPr lang="en-US" altLang="zh-CN" dirty="0">
                <a:solidFill>
                  <a:schemeClr val="tx1"/>
                </a:solidFill>
                <a:ea typeface="MS PGothic" pitchFamily="34" charset="-128"/>
              </a:rPr>
              <a:t>Polling overhead and data transfer consume CPU time</a:t>
            </a:r>
          </a:p>
        </p:txBody>
      </p:sp>
    </p:spTree>
    <p:extLst>
      <p:ext uri="{BB962C8B-B14F-4D97-AF65-F5344CB8AC3E}">
        <p14:creationId xmlns:p14="http://schemas.microsoft.com/office/powerpoint/2010/main" val="292417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en-US" altLang="zh-CN" smtClean="0"/>
              <a:t>I/O Interrupts</a:t>
            </a:r>
            <a:endParaRPr lang="zh-CN" altLang="en-US" smtClean="0"/>
          </a:p>
        </p:txBody>
      </p:sp>
      <p:sp>
        <p:nvSpPr>
          <p:cNvPr id="73731" name="灯片编号占位符 3"/>
          <p:cNvSpPr>
            <a:spLocks noGrp="1"/>
          </p:cNvSpPr>
          <p:nvPr>
            <p:ph type="sldNum" sz="quarter" idx="10"/>
          </p:nvPr>
        </p:nvSpPr>
        <p:spPr>
          <a:noFill/>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fld id="{0D3DDFD4-5F7A-46A9-AA09-E188FCBEFD6F}" type="slidenum">
              <a:rPr lang="en-US" altLang="zh-CN" sz="1400" smtClean="0">
                <a:solidFill>
                  <a:schemeClr val="tx1"/>
                </a:solidFill>
                <a:latin typeface="Times New Roman" pitchFamily="18" charset="0"/>
              </a:rPr>
              <a:pPr/>
              <a:t>144</a:t>
            </a:fld>
            <a:endParaRPr lang="en-US" altLang="zh-CN" sz="1400" b="0" smtClean="0">
              <a:solidFill>
                <a:schemeClr val="tx1"/>
              </a:solidFill>
              <a:latin typeface="Times New Roman" pitchFamily="18" charset="0"/>
            </a:endParaRPr>
          </a:p>
        </p:txBody>
      </p:sp>
      <p:grpSp>
        <p:nvGrpSpPr>
          <p:cNvPr id="73732" name="Group 5"/>
          <p:cNvGrpSpPr>
            <a:grpSpLocks noChangeAspect="1"/>
          </p:cNvGrpSpPr>
          <p:nvPr/>
        </p:nvGrpSpPr>
        <p:grpSpPr bwMode="auto">
          <a:xfrm>
            <a:off x="228600" y="1676400"/>
            <a:ext cx="8750300" cy="4114800"/>
            <a:chOff x="144" y="1056"/>
            <a:chExt cx="5512" cy="2592"/>
          </a:xfrm>
        </p:grpSpPr>
        <p:sp>
          <p:nvSpPr>
            <p:cNvPr id="73735" name="AutoShape 4"/>
            <p:cNvSpPr>
              <a:spLocks noChangeAspect="1" noChangeArrowheads="1" noTextEdit="1"/>
            </p:cNvSpPr>
            <p:nvPr/>
          </p:nvSpPr>
          <p:spPr bwMode="auto">
            <a:xfrm>
              <a:off x="144" y="1056"/>
              <a:ext cx="5512"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7373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1056"/>
              <a:ext cx="5519" cy="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733" name="矩形 6"/>
          <p:cNvSpPr>
            <a:spLocks noChangeArrowheads="1"/>
          </p:cNvSpPr>
          <p:nvPr/>
        </p:nvSpPr>
        <p:spPr bwMode="auto">
          <a:xfrm>
            <a:off x="1905000" y="5453063"/>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中断向量</a:t>
            </a:r>
          </a:p>
        </p:txBody>
      </p:sp>
      <p:sp>
        <p:nvSpPr>
          <p:cNvPr id="73734" name="矩形 7"/>
          <p:cNvSpPr>
            <a:spLocks noChangeArrowheads="1"/>
          </p:cNvSpPr>
          <p:nvPr/>
        </p:nvSpPr>
        <p:spPr bwMode="auto">
          <a:xfrm>
            <a:off x="2909888" y="28194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中断服务程序</a:t>
            </a:r>
          </a:p>
        </p:txBody>
      </p:sp>
    </p:spTree>
    <p:extLst>
      <p:ext uri="{BB962C8B-B14F-4D97-AF65-F5344CB8AC3E}">
        <p14:creationId xmlns:p14="http://schemas.microsoft.com/office/powerpoint/2010/main" val="928150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en-US" altLang="zh-CN" smtClean="0"/>
              <a:t>Delegating</a:t>
            </a:r>
            <a:r>
              <a:rPr lang="zh-CN" altLang="en-US" smtClean="0"/>
              <a:t>授权委派</a:t>
            </a:r>
            <a:r>
              <a:rPr lang="en-US" altLang="zh-CN" smtClean="0"/>
              <a:t>I/O: DMA</a:t>
            </a:r>
            <a:endParaRPr lang="zh-CN" altLang="en-US" smtClean="0"/>
          </a:p>
        </p:txBody>
      </p:sp>
      <p:sp>
        <p:nvSpPr>
          <p:cNvPr id="75779" name="灯片编号占位符 3"/>
          <p:cNvSpPr>
            <a:spLocks noGrp="1"/>
          </p:cNvSpPr>
          <p:nvPr>
            <p:ph type="sldNum" sz="quarter" idx="10"/>
          </p:nvPr>
        </p:nvSpPr>
        <p:spPr>
          <a:noFill/>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fld id="{70905FBE-056F-4C09-8383-BCE80DD18D8D}" type="slidenum">
              <a:rPr lang="en-US" altLang="zh-CN" sz="1400" smtClean="0">
                <a:solidFill>
                  <a:schemeClr val="tx1"/>
                </a:solidFill>
                <a:latin typeface="Times New Roman" pitchFamily="18" charset="0"/>
              </a:rPr>
              <a:pPr/>
              <a:t>145</a:t>
            </a:fld>
            <a:endParaRPr lang="en-US" altLang="zh-CN" sz="1400" b="0" smtClean="0">
              <a:solidFill>
                <a:schemeClr val="tx1"/>
              </a:solidFill>
              <a:latin typeface="Times New Roman" pitchFamily="18" charset="0"/>
            </a:endParaRPr>
          </a:p>
        </p:txBody>
      </p:sp>
      <p:sp>
        <p:nvSpPr>
          <p:cNvPr id="75780" name="AutoShape 4"/>
          <p:cNvSpPr>
            <a:spLocks noChangeAspect="1" noChangeArrowheads="1" noTextEdit="1"/>
          </p:cNvSpPr>
          <p:nvPr/>
        </p:nvSpPr>
        <p:spPr bwMode="auto">
          <a:xfrm>
            <a:off x="228600" y="1295400"/>
            <a:ext cx="876300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5781" name="Rectangle 3"/>
          <p:cNvSpPr txBox="1">
            <a:spLocks noChangeArrowheads="1"/>
          </p:cNvSpPr>
          <p:nvPr/>
        </p:nvSpPr>
        <p:spPr bwMode="auto">
          <a:xfrm>
            <a:off x="457200" y="1193800"/>
            <a:ext cx="83058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eaLnBrk="0" hangingPunct="0">
              <a:defRPr sz="1600">
                <a:solidFill>
                  <a:schemeClr val="hlink"/>
                </a:solidFill>
                <a:latin typeface="Arial" charset="0"/>
                <a:ea typeface="宋体" charset="-122"/>
              </a:defRPr>
            </a:lvl1pPr>
            <a:lvl2pPr marL="685800" indent="-22860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pPr algn="l">
              <a:lnSpc>
                <a:spcPct val="90000"/>
              </a:lnSpc>
              <a:spcBef>
                <a:spcPct val="30000"/>
              </a:spcBef>
              <a:buSzPct val="100000"/>
              <a:buFontTx/>
              <a:buChar char="•"/>
            </a:pPr>
            <a:r>
              <a:rPr lang="en-US" altLang="zh-CN" sz="2000" b="1" dirty="0">
                <a:solidFill>
                  <a:schemeClr val="tx1"/>
                </a:solidFill>
                <a:ea typeface="MS PGothic" pitchFamily="34" charset="-128"/>
              </a:rPr>
              <a:t>Direct Memory Access (DMA)</a:t>
            </a:r>
          </a:p>
          <a:p>
            <a:pPr lvl="1" algn="l">
              <a:lnSpc>
                <a:spcPct val="90000"/>
              </a:lnSpc>
              <a:spcBef>
                <a:spcPct val="30000"/>
              </a:spcBef>
              <a:buSzPct val="100000"/>
              <a:buFontTx/>
              <a:buChar char="–"/>
            </a:pPr>
            <a:r>
              <a:rPr lang="en-US" altLang="zh-CN" sz="1800" b="1" dirty="0">
                <a:solidFill>
                  <a:srgbClr val="0332B7"/>
                </a:solidFill>
                <a:ea typeface="MS PGothic" pitchFamily="34" charset="-128"/>
              </a:rPr>
              <a:t>Transfer blocks of data to or from memory without CPU intervention</a:t>
            </a:r>
          </a:p>
          <a:p>
            <a:pPr lvl="1" algn="l">
              <a:lnSpc>
                <a:spcPct val="90000"/>
              </a:lnSpc>
              <a:spcBef>
                <a:spcPct val="30000"/>
              </a:spcBef>
              <a:buSzPct val="100000"/>
              <a:buFontTx/>
              <a:buChar char="–"/>
            </a:pPr>
            <a:r>
              <a:rPr lang="en-US" altLang="zh-CN" sz="1800" b="1" dirty="0">
                <a:solidFill>
                  <a:srgbClr val="0332B7"/>
                </a:solidFill>
                <a:ea typeface="MS PGothic" pitchFamily="34" charset="-128"/>
              </a:rPr>
              <a:t>Communication coordinated by the DMA controller</a:t>
            </a:r>
          </a:p>
          <a:p>
            <a:pPr lvl="2" algn="l">
              <a:lnSpc>
                <a:spcPct val="90000"/>
              </a:lnSpc>
              <a:spcBef>
                <a:spcPct val="30000"/>
              </a:spcBef>
              <a:buSzPct val="100000"/>
              <a:buFontTx/>
              <a:buChar char="•"/>
            </a:pPr>
            <a:r>
              <a:rPr lang="en-US" altLang="zh-CN" dirty="0">
                <a:solidFill>
                  <a:schemeClr val="tx1"/>
                </a:solidFill>
                <a:ea typeface="MS PGothic" pitchFamily="34" charset="-128"/>
              </a:rPr>
              <a:t>DMA controllers are integrated in memory or I/O controller chips</a:t>
            </a:r>
          </a:p>
          <a:p>
            <a:pPr lvl="1" algn="l">
              <a:lnSpc>
                <a:spcPct val="90000"/>
              </a:lnSpc>
              <a:spcBef>
                <a:spcPct val="30000"/>
              </a:spcBef>
              <a:buSzPct val="100000"/>
              <a:buFontTx/>
              <a:buChar char="–"/>
            </a:pPr>
            <a:r>
              <a:rPr lang="en-US" altLang="zh-CN" sz="1800" b="1" dirty="0">
                <a:solidFill>
                  <a:srgbClr val="0332B7"/>
                </a:solidFill>
                <a:ea typeface="MS PGothic" pitchFamily="34" charset="-128"/>
              </a:rPr>
              <a:t>DMA controller acts as a bus master, in bus-based systems</a:t>
            </a:r>
          </a:p>
          <a:p>
            <a:pPr lvl="1" algn="l">
              <a:lnSpc>
                <a:spcPct val="90000"/>
              </a:lnSpc>
              <a:spcBef>
                <a:spcPct val="30000"/>
              </a:spcBef>
              <a:buSzPct val="100000"/>
              <a:buFontTx/>
              <a:buChar char="–"/>
            </a:pPr>
            <a:endParaRPr lang="en-US" altLang="zh-CN" sz="2000" b="1" dirty="0">
              <a:solidFill>
                <a:srgbClr val="0332B7"/>
              </a:solidFill>
              <a:ea typeface="MS PGothic" pitchFamily="34" charset="-128"/>
            </a:endParaRPr>
          </a:p>
          <a:p>
            <a:pPr algn="l">
              <a:lnSpc>
                <a:spcPct val="90000"/>
              </a:lnSpc>
              <a:spcBef>
                <a:spcPct val="30000"/>
              </a:spcBef>
              <a:buSzPct val="100000"/>
              <a:buFontTx/>
              <a:buChar char="•"/>
            </a:pPr>
            <a:r>
              <a:rPr lang="en-US" altLang="zh-CN" sz="2000" b="1" dirty="0">
                <a:solidFill>
                  <a:schemeClr val="tx1"/>
                </a:solidFill>
                <a:ea typeface="MS PGothic" pitchFamily="34" charset="-128"/>
              </a:rPr>
              <a:t>DMA steps</a:t>
            </a:r>
          </a:p>
          <a:p>
            <a:pPr lvl="1" algn="l">
              <a:lnSpc>
                <a:spcPct val="90000"/>
              </a:lnSpc>
              <a:spcBef>
                <a:spcPct val="30000"/>
              </a:spcBef>
              <a:buSzPct val="100000"/>
              <a:buFontTx/>
              <a:buChar char="–"/>
            </a:pPr>
            <a:r>
              <a:rPr lang="en-US" altLang="zh-CN" sz="1800" b="1" dirty="0">
                <a:solidFill>
                  <a:srgbClr val="0332B7"/>
                </a:solidFill>
                <a:ea typeface="MS PGothic" pitchFamily="34" charset="-128"/>
              </a:rPr>
              <a:t>Processor sets up DMA by supplying</a:t>
            </a:r>
          </a:p>
          <a:p>
            <a:pPr lvl="2" algn="l">
              <a:lnSpc>
                <a:spcPct val="90000"/>
              </a:lnSpc>
              <a:spcBef>
                <a:spcPct val="30000"/>
              </a:spcBef>
              <a:buSzPct val="100000"/>
              <a:buFontTx/>
              <a:buChar char="•"/>
            </a:pPr>
            <a:r>
              <a:rPr lang="en-US" altLang="zh-CN" dirty="0">
                <a:solidFill>
                  <a:schemeClr val="tx1"/>
                </a:solidFill>
                <a:ea typeface="MS PGothic" pitchFamily="34" charset="-128"/>
              </a:rPr>
              <a:t>Identify</a:t>
            </a:r>
            <a:r>
              <a:rPr lang="zh-CN" altLang="en-US" dirty="0">
                <a:solidFill>
                  <a:schemeClr val="tx1"/>
                </a:solidFill>
                <a:ea typeface="MS PGothic" pitchFamily="34" charset="-128"/>
              </a:rPr>
              <a:t>识别确定</a:t>
            </a:r>
            <a:r>
              <a:rPr lang="en-US" altLang="zh-CN" dirty="0">
                <a:solidFill>
                  <a:schemeClr val="tx1"/>
                </a:solidFill>
                <a:ea typeface="MS PGothic" pitchFamily="34" charset="-128"/>
              </a:rPr>
              <a:t>of the device and the operation (read/write)</a:t>
            </a:r>
          </a:p>
          <a:p>
            <a:pPr lvl="2" algn="l">
              <a:lnSpc>
                <a:spcPct val="90000"/>
              </a:lnSpc>
              <a:spcBef>
                <a:spcPct val="30000"/>
              </a:spcBef>
              <a:buSzPct val="100000"/>
              <a:buFontTx/>
              <a:buChar char="•"/>
            </a:pPr>
            <a:r>
              <a:rPr lang="en-US" altLang="zh-CN" dirty="0">
                <a:solidFill>
                  <a:schemeClr val="tx1"/>
                </a:solidFill>
                <a:ea typeface="MS PGothic" pitchFamily="34" charset="-128"/>
              </a:rPr>
              <a:t>The memory address for source/destination</a:t>
            </a:r>
          </a:p>
          <a:p>
            <a:pPr lvl="2" algn="l">
              <a:lnSpc>
                <a:spcPct val="90000"/>
              </a:lnSpc>
              <a:spcBef>
                <a:spcPct val="30000"/>
              </a:spcBef>
              <a:buSzPct val="100000"/>
              <a:buFontTx/>
              <a:buChar char="•"/>
            </a:pPr>
            <a:r>
              <a:rPr lang="en-US" altLang="zh-CN" dirty="0">
                <a:solidFill>
                  <a:schemeClr val="tx1"/>
                </a:solidFill>
                <a:ea typeface="MS PGothic" pitchFamily="34" charset="-128"/>
              </a:rPr>
              <a:t>The number of bytes to transfer</a:t>
            </a:r>
          </a:p>
          <a:p>
            <a:pPr lvl="1" algn="l">
              <a:lnSpc>
                <a:spcPct val="90000"/>
              </a:lnSpc>
              <a:spcBef>
                <a:spcPct val="30000"/>
              </a:spcBef>
              <a:buSzPct val="100000"/>
              <a:buFontTx/>
              <a:buChar char="–"/>
            </a:pPr>
            <a:r>
              <a:rPr lang="en-US" altLang="zh-CN" sz="1800" b="1" dirty="0">
                <a:solidFill>
                  <a:srgbClr val="0332B7"/>
                </a:solidFill>
                <a:ea typeface="MS PGothic" pitchFamily="34" charset="-128"/>
              </a:rPr>
              <a:t>DMA controller starts the operation by arbitrating</a:t>
            </a:r>
            <a:r>
              <a:rPr lang="zh-CN" altLang="en-US" sz="1800" b="1" dirty="0">
                <a:solidFill>
                  <a:srgbClr val="0332B7"/>
                </a:solidFill>
                <a:ea typeface="MS PGothic" pitchFamily="34" charset="-128"/>
              </a:rPr>
              <a:t>仲裁</a:t>
            </a:r>
            <a:r>
              <a:rPr lang="en-US" altLang="zh-CN" sz="1800" b="1" dirty="0">
                <a:solidFill>
                  <a:srgbClr val="0332B7"/>
                </a:solidFill>
                <a:ea typeface="MS PGothic" pitchFamily="34" charset="-128"/>
              </a:rPr>
              <a:t>for the bus and then starting the transfer when the data is ready</a:t>
            </a:r>
          </a:p>
          <a:p>
            <a:pPr lvl="1" algn="l">
              <a:lnSpc>
                <a:spcPct val="90000"/>
              </a:lnSpc>
              <a:spcBef>
                <a:spcPct val="30000"/>
              </a:spcBef>
              <a:buSzPct val="100000"/>
              <a:buFontTx/>
              <a:buChar char="–"/>
            </a:pPr>
            <a:r>
              <a:rPr lang="en-US" altLang="zh-CN" sz="1800" b="1" dirty="0">
                <a:solidFill>
                  <a:srgbClr val="0332B7"/>
                </a:solidFill>
                <a:ea typeface="MS PGothic" pitchFamily="34" charset="-128"/>
              </a:rPr>
              <a:t>Notify the processor when the DMA transfer is complete or on error</a:t>
            </a:r>
          </a:p>
          <a:p>
            <a:pPr lvl="2" algn="l">
              <a:lnSpc>
                <a:spcPct val="90000"/>
              </a:lnSpc>
              <a:spcBef>
                <a:spcPct val="30000"/>
              </a:spcBef>
              <a:buSzPct val="100000"/>
              <a:buFontTx/>
              <a:buChar char="•"/>
            </a:pPr>
            <a:r>
              <a:rPr lang="en-US" altLang="zh-CN" dirty="0">
                <a:solidFill>
                  <a:schemeClr val="tx1"/>
                </a:solidFill>
                <a:ea typeface="MS PGothic" pitchFamily="34" charset="-128"/>
              </a:rPr>
              <a:t>Usually using an interrupt</a:t>
            </a:r>
          </a:p>
        </p:txBody>
      </p:sp>
    </p:spTree>
    <p:extLst>
      <p:ext uri="{BB962C8B-B14F-4D97-AF65-F5344CB8AC3E}">
        <p14:creationId xmlns:p14="http://schemas.microsoft.com/office/powerpoint/2010/main" val="396046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en-US" altLang="zh-CN" smtClean="0"/>
              <a:t>DMA &amp; Coherence</a:t>
            </a:r>
            <a:r>
              <a:rPr lang="zh-CN" altLang="en-US" smtClean="0"/>
              <a:t>一致性</a:t>
            </a:r>
          </a:p>
        </p:txBody>
      </p:sp>
      <p:sp>
        <p:nvSpPr>
          <p:cNvPr id="81923" name="灯片编号占位符 3"/>
          <p:cNvSpPr>
            <a:spLocks noGrp="1"/>
          </p:cNvSpPr>
          <p:nvPr>
            <p:ph type="sldNum" sz="quarter" idx="10"/>
          </p:nvPr>
        </p:nvSpPr>
        <p:spPr>
          <a:noFill/>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fld id="{878AF0D2-5561-4A14-B68B-0F42668C9784}" type="slidenum">
              <a:rPr lang="en-US" altLang="zh-CN" sz="1400" smtClean="0">
                <a:solidFill>
                  <a:schemeClr val="tx1"/>
                </a:solidFill>
                <a:latin typeface="Times New Roman" pitchFamily="18" charset="0"/>
              </a:rPr>
              <a:pPr/>
              <a:t>146</a:t>
            </a:fld>
            <a:endParaRPr lang="en-US" altLang="zh-CN" sz="1400" b="0" smtClean="0">
              <a:solidFill>
                <a:schemeClr val="tx1"/>
              </a:solidFill>
              <a:latin typeface="Times New Roman" pitchFamily="18" charset="0"/>
            </a:endParaRPr>
          </a:p>
        </p:txBody>
      </p:sp>
      <p:sp>
        <p:nvSpPr>
          <p:cNvPr id="81924" name="Rectangle 3"/>
          <p:cNvSpPr txBox="1">
            <a:spLocks noChangeArrowheads="1"/>
          </p:cNvSpPr>
          <p:nvPr/>
        </p:nvSpPr>
        <p:spPr bwMode="auto">
          <a:xfrm>
            <a:off x="457200" y="1447800"/>
            <a:ext cx="8305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eaLnBrk="0" hangingPunct="0">
              <a:defRPr sz="1600">
                <a:solidFill>
                  <a:schemeClr val="hlink"/>
                </a:solidFill>
                <a:latin typeface="Arial" charset="0"/>
                <a:ea typeface="宋体" charset="-122"/>
              </a:defRPr>
            </a:lvl1pPr>
            <a:lvl2pPr marL="685800" indent="-22860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pPr algn="l">
              <a:lnSpc>
                <a:spcPct val="80000"/>
              </a:lnSpc>
              <a:spcBef>
                <a:spcPct val="30000"/>
              </a:spcBef>
              <a:buSzPct val="100000"/>
              <a:buFontTx/>
              <a:buChar char="•"/>
            </a:pPr>
            <a:r>
              <a:rPr lang="en-US" altLang="zh-CN" sz="2000" dirty="0">
                <a:solidFill>
                  <a:schemeClr val="tx1"/>
                </a:solidFill>
                <a:ea typeface="MS PGothic" pitchFamily="34" charset="-128"/>
              </a:rPr>
              <a:t>Solution 1: OS flushes</a:t>
            </a:r>
            <a:r>
              <a:rPr lang="zh-CN" altLang="en-US" sz="2000" dirty="0"/>
              <a:t>冲刷</a:t>
            </a:r>
            <a:r>
              <a:rPr lang="en-US" altLang="zh-CN" sz="2000" dirty="0">
                <a:solidFill>
                  <a:schemeClr val="tx1"/>
                </a:solidFill>
                <a:ea typeface="MS PGothic" pitchFamily="34" charset="-128"/>
              </a:rPr>
              <a:t>the cache before I/O reads or forces write backs before I/O writes</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Flush/write-back may involve selective addresses or whole cache</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Can be done in software or with hardware (ISA) support</a:t>
            </a:r>
          </a:p>
          <a:p>
            <a:pPr algn="l">
              <a:lnSpc>
                <a:spcPct val="80000"/>
              </a:lnSpc>
              <a:spcBef>
                <a:spcPct val="30000"/>
              </a:spcBef>
              <a:buSzPct val="100000"/>
              <a:buFontTx/>
              <a:buChar char="•"/>
            </a:pPr>
            <a:r>
              <a:rPr lang="en-US" altLang="zh-CN" sz="2000" dirty="0">
                <a:solidFill>
                  <a:schemeClr val="tx1"/>
                </a:solidFill>
                <a:ea typeface="MS PGothic" pitchFamily="34" charset="-128"/>
              </a:rPr>
              <a:t>Solution 2: Route memory accesses for I/O through the cache</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Search the cache for copies and invalidate or write-back as needed</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This hardware solution may impact performance negatively</a:t>
            </a:r>
            <a:r>
              <a:rPr lang="zh-CN" altLang="en-US" sz="1800" dirty="0"/>
              <a:t>消极地</a:t>
            </a:r>
            <a:endParaRPr lang="en-US" altLang="zh-CN" sz="1800" b="1" dirty="0">
              <a:solidFill>
                <a:srgbClr val="0332B7"/>
              </a:solidFill>
              <a:ea typeface="MS PGothic" pitchFamily="34" charset="-128"/>
            </a:endParaRPr>
          </a:p>
          <a:p>
            <a:pPr lvl="2" algn="l">
              <a:lnSpc>
                <a:spcPct val="80000"/>
              </a:lnSpc>
              <a:spcBef>
                <a:spcPct val="30000"/>
              </a:spcBef>
              <a:buSzPct val="100000"/>
              <a:buFontTx/>
              <a:buChar char="•"/>
            </a:pPr>
            <a:r>
              <a:rPr lang="en-US" altLang="zh-CN" dirty="0">
                <a:solidFill>
                  <a:schemeClr val="tx1"/>
                </a:solidFill>
                <a:ea typeface="MS PGothic" pitchFamily="34" charset="-128"/>
              </a:rPr>
              <a:t>While searching cache for I/O requests, it is not available to processor</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Multi-level, inclusive</a:t>
            </a:r>
            <a:r>
              <a:rPr lang="zh-CN" altLang="en-US" sz="1800" dirty="0"/>
              <a:t>包容性</a:t>
            </a:r>
            <a:r>
              <a:rPr lang="en-US" altLang="zh-CN" sz="1800" b="1" dirty="0">
                <a:solidFill>
                  <a:srgbClr val="0332B7"/>
                </a:solidFill>
                <a:ea typeface="MS PGothic" pitchFamily="34" charset="-128"/>
              </a:rPr>
              <a:t>caches make this easier</a:t>
            </a:r>
          </a:p>
          <a:p>
            <a:pPr lvl="2" algn="l">
              <a:lnSpc>
                <a:spcPct val="80000"/>
              </a:lnSpc>
              <a:spcBef>
                <a:spcPct val="30000"/>
              </a:spcBef>
              <a:buSzPct val="100000"/>
              <a:buFontTx/>
              <a:buChar char="•"/>
            </a:pPr>
            <a:r>
              <a:rPr lang="en-US" altLang="zh-CN" dirty="0">
                <a:solidFill>
                  <a:schemeClr val="tx1"/>
                </a:solidFill>
                <a:ea typeface="MS PGothic" pitchFamily="34" charset="-128"/>
              </a:rPr>
              <a:t>Processor searches L1 cache mostly (until it misses)</a:t>
            </a:r>
          </a:p>
          <a:p>
            <a:pPr lvl="2" algn="l">
              <a:lnSpc>
                <a:spcPct val="80000"/>
              </a:lnSpc>
              <a:spcBef>
                <a:spcPct val="30000"/>
              </a:spcBef>
              <a:buSzPct val="100000"/>
              <a:buFontTx/>
              <a:buChar char="•"/>
            </a:pPr>
            <a:r>
              <a:rPr lang="en-US" altLang="zh-CN" dirty="0">
                <a:solidFill>
                  <a:schemeClr val="tx1"/>
                </a:solidFill>
                <a:ea typeface="MS PGothic" pitchFamily="34" charset="-128"/>
              </a:rPr>
              <a:t>I/O requests search L2 cache mostly *until it finds a copy of interest)</a:t>
            </a:r>
          </a:p>
        </p:txBody>
      </p:sp>
    </p:spTree>
    <p:extLst>
      <p:ext uri="{BB962C8B-B14F-4D97-AF65-F5344CB8AC3E}">
        <p14:creationId xmlns:p14="http://schemas.microsoft.com/office/powerpoint/2010/main" val="3502026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en-US" altLang="zh-CN" smtClean="0"/>
              <a:t>I/O Summary</a:t>
            </a:r>
            <a:endParaRPr lang="zh-CN" altLang="en-US" smtClean="0"/>
          </a:p>
        </p:txBody>
      </p:sp>
      <p:sp>
        <p:nvSpPr>
          <p:cNvPr id="92163" name="灯片编号占位符 3"/>
          <p:cNvSpPr>
            <a:spLocks noGrp="1"/>
          </p:cNvSpPr>
          <p:nvPr>
            <p:ph type="sldNum" sz="quarter" idx="10"/>
          </p:nvPr>
        </p:nvSpPr>
        <p:spPr>
          <a:noFill/>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fld id="{01F8742E-2C31-4239-BD11-17335B1AD5F9}" type="slidenum">
              <a:rPr lang="en-US" altLang="zh-CN" sz="1400" smtClean="0">
                <a:solidFill>
                  <a:schemeClr val="tx1"/>
                </a:solidFill>
                <a:latin typeface="Times New Roman" pitchFamily="18" charset="0"/>
              </a:rPr>
              <a:pPr/>
              <a:t>147</a:t>
            </a:fld>
            <a:endParaRPr lang="en-US" altLang="zh-CN" sz="1400" b="0" smtClean="0">
              <a:solidFill>
                <a:schemeClr val="tx1"/>
              </a:solidFill>
              <a:latin typeface="Times New Roman" pitchFamily="18" charset="0"/>
            </a:endParaRPr>
          </a:p>
        </p:txBody>
      </p:sp>
      <p:sp>
        <p:nvSpPr>
          <p:cNvPr id="92164" name="Rectangle 3"/>
          <p:cNvSpPr txBox="1">
            <a:spLocks noChangeArrowheads="1"/>
          </p:cNvSpPr>
          <p:nvPr/>
        </p:nvSpPr>
        <p:spPr bwMode="auto">
          <a:xfrm>
            <a:off x="457200" y="1193800"/>
            <a:ext cx="83058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eaLnBrk="0" hangingPunct="0">
              <a:defRPr sz="1600">
                <a:solidFill>
                  <a:schemeClr val="hlink"/>
                </a:solidFill>
                <a:latin typeface="Arial" charset="0"/>
                <a:ea typeface="宋体" charset="-122"/>
              </a:defRPr>
            </a:lvl1pPr>
            <a:lvl2pPr marL="685800" indent="-22860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pPr algn="l">
              <a:lnSpc>
                <a:spcPct val="80000"/>
              </a:lnSpc>
              <a:spcBef>
                <a:spcPct val="30000"/>
              </a:spcBef>
              <a:buSzPct val="100000"/>
              <a:buFontTx/>
              <a:buChar char="•"/>
            </a:pPr>
            <a:r>
              <a:rPr lang="en-US" altLang="zh-CN" sz="2400" dirty="0">
                <a:solidFill>
                  <a:schemeClr val="tx1"/>
                </a:solidFill>
                <a:ea typeface="MS PGothic" pitchFamily="34" charset="-128"/>
              </a:rPr>
              <a:t>I/O performance has to take into account many variables</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Response time and throughput</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CPU, memory, bus, I/O device</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Workload e.g. transaction processing</a:t>
            </a:r>
          </a:p>
          <a:p>
            <a:pPr lvl="1" algn="l">
              <a:lnSpc>
                <a:spcPct val="80000"/>
              </a:lnSpc>
              <a:spcBef>
                <a:spcPct val="30000"/>
              </a:spcBef>
              <a:buSzPct val="100000"/>
              <a:buFontTx/>
              <a:buChar char="–"/>
            </a:pPr>
            <a:endParaRPr lang="en-US" altLang="zh-CN" sz="1800" b="1" dirty="0">
              <a:solidFill>
                <a:srgbClr val="0332B7"/>
              </a:solidFill>
              <a:ea typeface="MS PGothic" pitchFamily="34" charset="-128"/>
            </a:endParaRPr>
          </a:p>
          <a:p>
            <a:pPr algn="l">
              <a:lnSpc>
                <a:spcPct val="80000"/>
              </a:lnSpc>
              <a:spcBef>
                <a:spcPct val="30000"/>
              </a:spcBef>
              <a:buSzPct val="100000"/>
              <a:buFontTx/>
              <a:buChar char="•"/>
            </a:pPr>
            <a:r>
              <a:rPr lang="en-US" altLang="zh-CN" sz="2400" b="1" dirty="0">
                <a:solidFill>
                  <a:schemeClr val="tx1"/>
                </a:solidFill>
                <a:ea typeface="MS PGothic" pitchFamily="34" charset="-128"/>
              </a:rPr>
              <a:t>I/O devices also span a wide spectrum</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Disks, graphics, and networks</a:t>
            </a:r>
          </a:p>
          <a:p>
            <a:pPr lvl="1" algn="l">
              <a:lnSpc>
                <a:spcPct val="80000"/>
              </a:lnSpc>
              <a:spcBef>
                <a:spcPct val="30000"/>
              </a:spcBef>
              <a:buSzPct val="100000"/>
              <a:buFontTx/>
              <a:buChar char="–"/>
            </a:pPr>
            <a:endParaRPr lang="en-US" altLang="zh-CN" sz="1800" b="1" dirty="0">
              <a:solidFill>
                <a:srgbClr val="0332B7"/>
              </a:solidFill>
              <a:ea typeface="MS PGothic" pitchFamily="34" charset="-128"/>
            </a:endParaRPr>
          </a:p>
          <a:p>
            <a:pPr algn="l">
              <a:lnSpc>
                <a:spcPct val="80000"/>
              </a:lnSpc>
              <a:spcBef>
                <a:spcPct val="30000"/>
              </a:spcBef>
              <a:buSzPct val="100000"/>
              <a:buFontTx/>
              <a:buChar char="•"/>
            </a:pPr>
            <a:r>
              <a:rPr lang="en-US" altLang="zh-CN" sz="2400" b="1" dirty="0">
                <a:solidFill>
                  <a:schemeClr val="tx1"/>
                </a:solidFill>
                <a:ea typeface="MS PGothic" pitchFamily="34" charset="-128"/>
              </a:rPr>
              <a:t>Buses</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Bandwidth</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Synchronization</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Transactions</a:t>
            </a:r>
          </a:p>
          <a:p>
            <a:pPr lvl="1" algn="l">
              <a:lnSpc>
                <a:spcPct val="80000"/>
              </a:lnSpc>
              <a:spcBef>
                <a:spcPct val="30000"/>
              </a:spcBef>
              <a:buSzPct val="100000"/>
              <a:buFontTx/>
              <a:buChar char="–"/>
            </a:pPr>
            <a:endParaRPr lang="en-US" altLang="zh-CN" sz="1800" b="1" dirty="0">
              <a:solidFill>
                <a:srgbClr val="0332B7"/>
              </a:solidFill>
              <a:ea typeface="MS PGothic" pitchFamily="34" charset="-128"/>
            </a:endParaRPr>
          </a:p>
          <a:p>
            <a:pPr algn="l">
              <a:lnSpc>
                <a:spcPct val="80000"/>
              </a:lnSpc>
              <a:spcBef>
                <a:spcPct val="30000"/>
              </a:spcBef>
              <a:buSzPct val="100000"/>
              <a:buFontTx/>
              <a:buChar char="•"/>
            </a:pPr>
            <a:r>
              <a:rPr lang="en-US" altLang="zh-CN" sz="2400" b="1" dirty="0">
                <a:solidFill>
                  <a:schemeClr val="tx1"/>
                </a:solidFill>
                <a:ea typeface="MS PGothic" pitchFamily="34" charset="-128"/>
              </a:rPr>
              <a:t>OS and I/O</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Communication: Polling</a:t>
            </a:r>
            <a:r>
              <a:rPr lang="zh-CN" altLang="en-US" sz="1800" dirty="0"/>
              <a:t>轮询</a:t>
            </a:r>
            <a:r>
              <a:rPr lang="en-US" altLang="zh-CN" sz="1800" b="1" dirty="0">
                <a:solidFill>
                  <a:srgbClr val="0332B7"/>
                </a:solidFill>
                <a:ea typeface="MS PGothic" pitchFamily="34" charset="-128"/>
              </a:rPr>
              <a:t>and Interrupts</a:t>
            </a:r>
          </a:p>
          <a:p>
            <a:pPr lvl="1" algn="l">
              <a:lnSpc>
                <a:spcPct val="80000"/>
              </a:lnSpc>
              <a:spcBef>
                <a:spcPct val="30000"/>
              </a:spcBef>
              <a:buSzPct val="100000"/>
              <a:buFontTx/>
              <a:buChar char="–"/>
            </a:pPr>
            <a:r>
              <a:rPr lang="en-US" altLang="zh-CN" sz="1800" b="1" dirty="0">
                <a:solidFill>
                  <a:srgbClr val="0332B7"/>
                </a:solidFill>
                <a:ea typeface="MS PGothic" pitchFamily="34" charset="-128"/>
              </a:rPr>
              <a:t>Handling I/O outside CPU: DMA</a:t>
            </a:r>
          </a:p>
        </p:txBody>
      </p:sp>
    </p:spTree>
    <p:extLst>
      <p:ext uri="{BB962C8B-B14F-4D97-AF65-F5344CB8AC3E}">
        <p14:creationId xmlns:p14="http://schemas.microsoft.com/office/powerpoint/2010/main" val="2851845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ctrTitle" idx="4294967295"/>
          </p:nvPr>
        </p:nvSpPr>
        <p:spPr>
          <a:xfrm>
            <a:off x="152400" y="2057400"/>
            <a:ext cx="8763000" cy="1470025"/>
          </a:xfrm>
        </p:spPr>
        <p:txBody>
          <a:bodyPr/>
          <a:lstStyle/>
          <a:p>
            <a:pPr algn="ctr"/>
            <a:r>
              <a:rPr lang="en-US" altLang="zh-CN" dirty="0" smtClean="0"/>
              <a:t>Lecture 11</a:t>
            </a:r>
            <a:br>
              <a:rPr lang="en-US" altLang="zh-CN" dirty="0" smtClean="0"/>
            </a:br>
            <a:r>
              <a:rPr lang="en-US" altLang="zh-CN" dirty="0" smtClean="0"/>
              <a:t/>
            </a:r>
            <a:br>
              <a:rPr lang="en-US" altLang="zh-CN" dirty="0" smtClean="0"/>
            </a:br>
            <a:r>
              <a:rPr lang="en-US" altLang="zh-CN" dirty="0" smtClean="0"/>
              <a:t>Hardware Architectural</a:t>
            </a:r>
            <a:br>
              <a:rPr lang="en-US" altLang="zh-CN" dirty="0" smtClean="0"/>
            </a:br>
            <a:r>
              <a:rPr lang="en-US" altLang="zh-CN" dirty="0" smtClean="0"/>
              <a:t> Support for Operating System</a:t>
            </a:r>
          </a:p>
        </p:txBody>
      </p:sp>
      <p:sp>
        <p:nvSpPr>
          <p:cNvPr id="13315" name="Rectangle 5"/>
          <p:cNvSpPr>
            <a:spLocks noGrp="1" noChangeArrowheads="1"/>
          </p:cNvSpPr>
          <p:nvPr>
            <p:ph type="subTitle" idx="4294967295"/>
          </p:nvPr>
        </p:nvSpPr>
        <p:spPr>
          <a:xfrm>
            <a:off x="1371600" y="3886200"/>
            <a:ext cx="6400800" cy="1752600"/>
          </a:xfrm>
        </p:spPr>
        <p:txBody>
          <a:bodyPr/>
          <a:lstStyle/>
          <a:p>
            <a:pPr marL="0" indent="0" algn="ctr">
              <a:buFontTx/>
              <a:buNone/>
            </a:pPr>
            <a:endParaRPr lang="zh-CN" altLang="en-US" smtClean="0"/>
          </a:p>
          <a:p>
            <a:pPr marL="0" indent="0" algn="ctr">
              <a:buFontTx/>
              <a:buNone/>
            </a:pPr>
            <a:endParaRPr lang="zh-CN" altLang="en-US" smtClean="0"/>
          </a:p>
        </p:txBody>
      </p:sp>
      <p:sp>
        <p:nvSpPr>
          <p:cNvPr id="13316" name="灯片编号占位符 1"/>
          <p:cNvSpPr txBox="1">
            <a:spLocks noGrp="1" noChangeArrowheads="1"/>
          </p:cNvSpPr>
          <p:nvPr/>
        </p:nvSpPr>
        <p:spPr bwMode="auto">
          <a:xfrm>
            <a:off x="67056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algn="r"/>
            <a:fld id="{9DBF27EB-960C-40F5-A869-C41E104BB0E4}" type="slidenum">
              <a:rPr lang="en-US" altLang="zh-CN" sz="1400" b="1">
                <a:solidFill>
                  <a:schemeClr val="tx1"/>
                </a:solidFill>
                <a:latin typeface="Times New Roman" pitchFamily="18" charset="0"/>
              </a:rPr>
              <a:pPr algn="r"/>
              <a:t>148</a:t>
            </a:fld>
            <a:endParaRPr lang="en-US" altLang="zh-CN" sz="1400">
              <a:solidFill>
                <a:schemeClr val="tx1"/>
              </a:solidFill>
              <a:latin typeface="Times New Roman" pitchFamily="18" charset="0"/>
            </a:endParaRPr>
          </a:p>
        </p:txBody>
      </p:sp>
    </p:spTree>
    <p:extLst>
      <p:ext uri="{BB962C8B-B14F-4D97-AF65-F5344CB8AC3E}">
        <p14:creationId xmlns:p14="http://schemas.microsoft.com/office/powerpoint/2010/main" val="139484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152400" y="152400"/>
            <a:ext cx="8639175" cy="831850"/>
          </a:xfrm>
        </p:spPr>
        <p:txBody>
          <a:bodyPr/>
          <a:lstStyle/>
          <a:p>
            <a:pPr algn="ctr"/>
            <a:r>
              <a:rPr lang="en-US" altLang="zh-CN" smtClean="0">
                <a:ea typeface="宋体" pitchFamily="2" charset="-122"/>
              </a:rPr>
              <a:t>Page-Based Virtual-Memory Machine</a:t>
            </a:r>
            <a:br>
              <a:rPr lang="en-US" altLang="zh-CN" smtClean="0">
                <a:ea typeface="宋体" pitchFamily="2" charset="-122"/>
              </a:rPr>
            </a:br>
            <a:r>
              <a:rPr lang="en-US" altLang="zh-CN" sz="2400" smtClean="0">
                <a:ea typeface="宋体" pitchFamily="2" charset="-122"/>
              </a:rPr>
              <a:t>(Hardware Page-Table Walk)</a:t>
            </a:r>
            <a:endParaRPr lang="en-US" altLang="zh-CN" smtClean="0">
              <a:ea typeface="宋体" pitchFamily="2" charset="-122"/>
            </a:endParaRPr>
          </a:p>
        </p:txBody>
      </p:sp>
      <p:sp>
        <p:nvSpPr>
          <p:cNvPr id="54275" name="Line 4"/>
          <p:cNvSpPr>
            <a:spLocks noChangeShapeType="1"/>
          </p:cNvSpPr>
          <p:nvPr/>
        </p:nvSpPr>
        <p:spPr bwMode="auto">
          <a:xfrm>
            <a:off x="5410200" y="2859088"/>
            <a:ext cx="3352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76" name="Line 5"/>
          <p:cNvSpPr>
            <a:spLocks noChangeShapeType="1"/>
          </p:cNvSpPr>
          <p:nvPr/>
        </p:nvSpPr>
        <p:spPr bwMode="auto">
          <a:xfrm>
            <a:off x="685800" y="2859088"/>
            <a:ext cx="411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4277" name="Group 6"/>
          <p:cNvGrpSpPr>
            <a:grpSpLocks/>
          </p:cNvGrpSpPr>
          <p:nvPr/>
        </p:nvGrpSpPr>
        <p:grpSpPr bwMode="auto">
          <a:xfrm>
            <a:off x="381000" y="2249488"/>
            <a:ext cx="304800" cy="1219200"/>
            <a:chOff x="336" y="1200"/>
            <a:chExt cx="144" cy="720"/>
          </a:xfrm>
        </p:grpSpPr>
        <p:sp>
          <p:nvSpPr>
            <p:cNvPr id="54332" name="Rectangle 7"/>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p:spPr>
          <p:txBody>
            <a:bodyPr wrap="none" anchor="ctr"/>
            <a:lstStyle/>
            <a:p>
              <a:pPr algn="ctr" eaLnBrk="0" hangingPunct="0">
                <a:spcBef>
                  <a:spcPct val="50000"/>
                </a:spcBef>
              </a:pPr>
              <a:r>
                <a:rPr lang="en-US" altLang="zh-CN">
                  <a:solidFill>
                    <a:schemeClr val="tx1"/>
                  </a:solidFill>
                </a:rPr>
                <a:t>PC</a:t>
              </a:r>
            </a:p>
          </p:txBody>
        </p:sp>
        <p:sp>
          <p:nvSpPr>
            <p:cNvPr id="54333" name="Freeform 8"/>
            <p:cNvSpPr>
              <a:spLocks/>
            </p:cNvSpPr>
            <p:nvPr/>
          </p:nvSpPr>
          <p:spPr bwMode="auto">
            <a:xfrm>
              <a:off x="336" y="1785"/>
              <a:ext cx="144" cy="135"/>
            </a:xfrm>
            <a:custGeom>
              <a:avLst/>
              <a:gdLst>
                <a:gd name="T0" fmla="*/ 0 w 192"/>
                <a:gd name="T1" fmla="*/ 86 h 144"/>
                <a:gd name="T2" fmla="*/ 10 w 192"/>
                <a:gd name="T3" fmla="*/ 0 h 144"/>
                <a:gd name="T4" fmla="*/ 20 w 192"/>
                <a:gd name="T5" fmla="*/ 86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0" y="144"/>
                  </a:moveTo>
                  <a:lnTo>
                    <a:pt x="96" y="0"/>
                  </a:lnTo>
                  <a:lnTo>
                    <a:pt x="192" y="144"/>
                  </a:lnTo>
                </a:path>
              </a:pathLst>
            </a:custGeom>
            <a:solidFill>
              <a:schemeClr val="accent1"/>
            </a:solidFill>
            <a:ln w="12700">
              <a:solidFill>
                <a:srgbClr val="FF0000"/>
              </a:solidFill>
              <a:round/>
              <a:headEnd/>
              <a:tailEnd/>
            </a:ln>
          </p:spPr>
          <p:txBody>
            <a:bodyPr wrap="none" anchor="ctr"/>
            <a:lstStyle/>
            <a:p>
              <a:endParaRPr lang="zh-CN" altLang="en-US"/>
            </a:p>
          </p:txBody>
        </p:sp>
      </p:grpSp>
      <p:sp>
        <p:nvSpPr>
          <p:cNvPr id="54278" name="Rectangle 9"/>
          <p:cNvSpPr>
            <a:spLocks noChangeArrowheads="1"/>
          </p:cNvSpPr>
          <p:nvPr/>
        </p:nvSpPr>
        <p:spPr bwMode="auto">
          <a:xfrm>
            <a:off x="990600" y="2325688"/>
            <a:ext cx="762000" cy="990600"/>
          </a:xfrm>
          <a:prstGeom prst="rect">
            <a:avLst/>
          </a:prstGeom>
          <a:solidFill>
            <a:srgbClr val="FFA74F"/>
          </a:solidFill>
          <a:ln w="25400">
            <a:solidFill>
              <a:srgbClr val="FF0000"/>
            </a:solidFill>
            <a:miter lim="800000"/>
            <a:headEnd/>
            <a:tailEnd/>
          </a:ln>
        </p:spPr>
        <p:txBody>
          <a:bodyPr anchor="ctr"/>
          <a:lstStyle/>
          <a:p>
            <a:pPr algn="ctr" eaLnBrk="0" hangingPunct="0">
              <a:spcBef>
                <a:spcPct val="50000"/>
              </a:spcBef>
            </a:pPr>
            <a:r>
              <a:rPr lang="en-US" altLang="zh-CN">
                <a:solidFill>
                  <a:schemeClr val="tx1"/>
                </a:solidFill>
              </a:rPr>
              <a:t>Inst. TLB</a:t>
            </a:r>
          </a:p>
        </p:txBody>
      </p:sp>
      <p:sp>
        <p:nvSpPr>
          <p:cNvPr id="54279" name="Rectangle 10"/>
          <p:cNvSpPr>
            <a:spLocks noChangeArrowheads="1"/>
          </p:cNvSpPr>
          <p:nvPr/>
        </p:nvSpPr>
        <p:spPr bwMode="auto">
          <a:xfrm>
            <a:off x="1981200" y="2478088"/>
            <a:ext cx="914400" cy="685800"/>
          </a:xfrm>
          <a:prstGeom prst="rect">
            <a:avLst/>
          </a:prstGeom>
          <a:solidFill>
            <a:schemeClr val="bg1"/>
          </a:solidFill>
          <a:ln w="25400">
            <a:solidFill>
              <a:schemeClr val="tx1"/>
            </a:solidFill>
            <a:miter lim="800000"/>
            <a:headEnd/>
            <a:tailEnd/>
          </a:ln>
        </p:spPr>
        <p:txBody>
          <a:bodyPr anchor="ctr"/>
          <a:lstStyle/>
          <a:p>
            <a:pPr algn="ctr" eaLnBrk="0" hangingPunct="0">
              <a:spcBef>
                <a:spcPct val="50000"/>
              </a:spcBef>
            </a:pPr>
            <a:r>
              <a:rPr lang="en-US" altLang="zh-CN">
                <a:solidFill>
                  <a:schemeClr val="tx1"/>
                </a:solidFill>
              </a:rPr>
              <a:t>Inst. Cache</a:t>
            </a:r>
          </a:p>
        </p:txBody>
      </p:sp>
      <p:grpSp>
        <p:nvGrpSpPr>
          <p:cNvPr id="54280" name="Group 11"/>
          <p:cNvGrpSpPr>
            <a:grpSpLocks/>
          </p:cNvGrpSpPr>
          <p:nvPr/>
        </p:nvGrpSpPr>
        <p:grpSpPr bwMode="auto">
          <a:xfrm>
            <a:off x="3048000" y="2249488"/>
            <a:ext cx="304800" cy="1219200"/>
            <a:chOff x="336" y="1200"/>
            <a:chExt cx="144" cy="720"/>
          </a:xfrm>
        </p:grpSpPr>
        <p:sp>
          <p:nvSpPr>
            <p:cNvPr id="54330" name="Rectangle 12"/>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p:spPr>
          <p:txBody>
            <a:bodyPr wrap="none" anchor="ctr"/>
            <a:lstStyle/>
            <a:p>
              <a:pPr algn="ctr" eaLnBrk="0" hangingPunct="0">
                <a:spcBef>
                  <a:spcPct val="50000"/>
                </a:spcBef>
              </a:pPr>
              <a:r>
                <a:rPr lang="en-US" altLang="zh-CN">
                  <a:solidFill>
                    <a:schemeClr val="tx1"/>
                  </a:solidFill>
                </a:rPr>
                <a:t>D</a:t>
              </a:r>
            </a:p>
          </p:txBody>
        </p:sp>
        <p:sp>
          <p:nvSpPr>
            <p:cNvPr id="54331" name="Freeform 13"/>
            <p:cNvSpPr>
              <a:spLocks/>
            </p:cNvSpPr>
            <p:nvPr/>
          </p:nvSpPr>
          <p:spPr bwMode="auto">
            <a:xfrm>
              <a:off x="336" y="1785"/>
              <a:ext cx="144" cy="135"/>
            </a:xfrm>
            <a:custGeom>
              <a:avLst/>
              <a:gdLst>
                <a:gd name="T0" fmla="*/ 0 w 192"/>
                <a:gd name="T1" fmla="*/ 86 h 144"/>
                <a:gd name="T2" fmla="*/ 10 w 192"/>
                <a:gd name="T3" fmla="*/ 0 h 144"/>
                <a:gd name="T4" fmla="*/ 20 w 192"/>
                <a:gd name="T5" fmla="*/ 86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0" y="144"/>
                  </a:moveTo>
                  <a:lnTo>
                    <a:pt x="96" y="0"/>
                  </a:lnTo>
                  <a:lnTo>
                    <a:pt x="192" y="144"/>
                  </a:lnTo>
                </a:path>
              </a:pathLst>
            </a:custGeom>
            <a:solidFill>
              <a:schemeClr val="accent1"/>
            </a:solidFill>
            <a:ln w="12700">
              <a:solidFill>
                <a:srgbClr val="FF0000"/>
              </a:solidFill>
              <a:round/>
              <a:headEnd/>
              <a:tailEnd/>
            </a:ln>
          </p:spPr>
          <p:txBody>
            <a:bodyPr wrap="none" anchor="ctr"/>
            <a:lstStyle/>
            <a:p>
              <a:endParaRPr lang="zh-CN" altLang="en-US"/>
            </a:p>
          </p:txBody>
        </p:sp>
      </p:grpSp>
      <p:sp>
        <p:nvSpPr>
          <p:cNvPr id="54281" name="Rectangle 14"/>
          <p:cNvSpPr>
            <a:spLocks noChangeArrowheads="1"/>
          </p:cNvSpPr>
          <p:nvPr/>
        </p:nvSpPr>
        <p:spPr bwMode="auto">
          <a:xfrm>
            <a:off x="3429000" y="2325688"/>
            <a:ext cx="1066800" cy="914400"/>
          </a:xfrm>
          <a:prstGeom prst="rect">
            <a:avLst/>
          </a:prstGeom>
          <a:solidFill>
            <a:schemeClr val="bg1"/>
          </a:solidFill>
          <a:ln w="25400">
            <a:solidFill>
              <a:schemeClr val="tx1"/>
            </a:solidFill>
            <a:miter lim="800000"/>
            <a:headEnd/>
            <a:tailEnd/>
          </a:ln>
        </p:spPr>
        <p:txBody>
          <a:bodyPr anchor="ctr"/>
          <a:lstStyle/>
          <a:p>
            <a:pPr algn="ctr" eaLnBrk="0" hangingPunct="0">
              <a:spcBef>
                <a:spcPct val="50000"/>
              </a:spcBef>
            </a:pPr>
            <a:r>
              <a:rPr lang="en-US" altLang="zh-CN">
                <a:solidFill>
                  <a:schemeClr val="tx1"/>
                </a:solidFill>
              </a:rPr>
              <a:t>Decode</a:t>
            </a:r>
          </a:p>
        </p:txBody>
      </p:sp>
      <p:grpSp>
        <p:nvGrpSpPr>
          <p:cNvPr id="54282" name="Group 15"/>
          <p:cNvGrpSpPr>
            <a:grpSpLocks/>
          </p:cNvGrpSpPr>
          <p:nvPr/>
        </p:nvGrpSpPr>
        <p:grpSpPr bwMode="auto">
          <a:xfrm>
            <a:off x="4572000" y="2249488"/>
            <a:ext cx="304800" cy="1219200"/>
            <a:chOff x="336" y="1200"/>
            <a:chExt cx="144" cy="720"/>
          </a:xfrm>
        </p:grpSpPr>
        <p:sp>
          <p:nvSpPr>
            <p:cNvPr id="54328" name="Rectangle 16"/>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p:spPr>
          <p:txBody>
            <a:bodyPr wrap="none" anchor="ctr"/>
            <a:lstStyle/>
            <a:p>
              <a:pPr algn="ctr" eaLnBrk="0" hangingPunct="0">
                <a:spcBef>
                  <a:spcPct val="50000"/>
                </a:spcBef>
              </a:pPr>
              <a:r>
                <a:rPr lang="en-US" altLang="zh-CN">
                  <a:solidFill>
                    <a:schemeClr val="tx1"/>
                  </a:solidFill>
                </a:rPr>
                <a:t>E</a:t>
              </a:r>
            </a:p>
          </p:txBody>
        </p:sp>
        <p:sp>
          <p:nvSpPr>
            <p:cNvPr id="54329" name="Freeform 17"/>
            <p:cNvSpPr>
              <a:spLocks/>
            </p:cNvSpPr>
            <p:nvPr/>
          </p:nvSpPr>
          <p:spPr bwMode="auto">
            <a:xfrm>
              <a:off x="336" y="1785"/>
              <a:ext cx="144" cy="135"/>
            </a:xfrm>
            <a:custGeom>
              <a:avLst/>
              <a:gdLst>
                <a:gd name="T0" fmla="*/ 0 w 192"/>
                <a:gd name="T1" fmla="*/ 86 h 144"/>
                <a:gd name="T2" fmla="*/ 10 w 192"/>
                <a:gd name="T3" fmla="*/ 0 h 144"/>
                <a:gd name="T4" fmla="*/ 20 w 192"/>
                <a:gd name="T5" fmla="*/ 86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0" y="144"/>
                  </a:moveTo>
                  <a:lnTo>
                    <a:pt x="96" y="0"/>
                  </a:lnTo>
                  <a:lnTo>
                    <a:pt x="192" y="144"/>
                  </a:lnTo>
                </a:path>
              </a:pathLst>
            </a:custGeom>
            <a:solidFill>
              <a:schemeClr val="accent1"/>
            </a:solidFill>
            <a:ln w="12700">
              <a:solidFill>
                <a:srgbClr val="FF0000"/>
              </a:solidFill>
              <a:round/>
              <a:headEnd/>
              <a:tailEnd/>
            </a:ln>
          </p:spPr>
          <p:txBody>
            <a:bodyPr wrap="none" anchor="ctr"/>
            <a:lstStyle/>
            <a:p>
              <a:endParaRPr lang="zh-CN" altLang="en-US"/>
            </a:p>
          </p:txBody>
        </p:sp>
      </p:grpSp>
      <p:sp>
        <p:nvSpPr>
          <p:cNvPr id="54283" name="Freeform 18"/>
          <p:cNvSpPr>
            <a:spLocks/>
          </p:cNvSpPr>
          <p:nvPr/>
        </p:nvSpPr>
        <p:spPr bwMode="auto">
          <a:xfrm>
            <a:off x="5029200" y="2325688"/>
            <a:ext cx="381000" cy="1066800"/>
          </a:xfrm>
          <a:custGeom>
            <a:avLst/>
            <a:gdLst>
              <a:gd name="T0" fmla="*/ 0 w 240"/>
              <a:gd name="T1" fmla="*/ 0 h 672"/>
              <a:gd name="T2" fmla="*/ 0 w 240"/>
              <a:gd name="T3" fmla="*/ 2147483647 h 672"/>
              <a:gd name="T4" fmla="*/ 2147483647 w 240"/>
              <a:gd name="T5" fmla="*/ 2147483647 h 672"/>
              <a:gd name="T6" fmla="*/ 0 w 240"/>
              <a:gd name="T7" fmla="*/ 2147483647 h 672"/>
              <a:gd name="T8" fmla="*/ 0 w 240"/>
              <a:gd name="T9" fmla="*/ 2147483647 h 672"/>
              <a:gd name="T10" fmla="*/ 2147483647 w 240"/>
              <a:gd name="T11" fmla="*/ 2147483647 h 672"/>
              <a:gd name="T12" fmla="*/ 2147483647 w 240"/>
              <a:gd name="T13" fmla="*/ 2147483647 h 672"/>
              <a:gd name="T14" fmla="*/ 0 w 240"/>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240"/>
              <a:gd name="T25" fmla="*/ 0 h 672"/>
              <a:gd name="T26" fmla="*/ 240 w 240"/>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0" h="672">
                <a:moveTo>
                  <a:pt x="0" y="0"/>
                </a:moveTo>
                <a:lnTo>
                  <a:pt x="0" y="288"/>
                </a:lnTo>
                <a:lnTo>
                  <a:pt x="48" y="336"/>
                </a:lnTo>
                <a:lnTo>
                  <a:pt x="0" y="384"/>
                </a:lnTo>
                <a:lnTo>
                  <a:pt x="0" y="672"/>
                </a:lnTo>
                <a:lnTo>
                  <a:pt x="240" y="480"/>
                </a:lnTo>
                <a:lnTo>
                  <a:pt x="240" y="144"/>
                </a:lnTo>
                <a:lnTo>
                  <a:pt x="0" y="0"/>
                </a:lnTo>
                <a:close/>
              </a:path>
            </a:pathLst>
          </a:custGeom>
          <a:solidFill>
            <a:schemeClr val="bg1"/>
          </a:solidFill>
          <a:ln w="25400">
            <a:solidFill>
              <a:schemeClr val="tx1"/>
            </a:solidFill>
            <a:round/>
            <a:headEnd/>
            <a:tailEnd/>
          </a:ln>
        </p:spPr>
        <p:txBody>
          <a:bodyPr wrap="none" anchor="ctr"/>
          <a:lstStyle/>
          <a:p>
            <a:endParaRPr lang="zh-CN" altLang="en-US"/>
          </a:p>
        </p:txBody>
      </p:sp>
      <p:grpSp>
        <p:nvGrpSpPr>
          <p:cNvPr id="54284" name="Group 19"/>
          <p:cNvGrpSpPr>
            <a:grpSpLocks/>
          </p:cNvGrpSpPr>
          <p:nvPr/>
        </p:nvGrpSpPr>
        <p:grpSpPr bwMode="auto">
          <a:xfrm>
            <a:off x="5486400" y="2249488"/>
            <a:ext cx="304800" cy="1219200"/>
            <a:chOff x="336" y="1200"/>
            <a:chExt cx="144" cy="720"/>
          </a:xfrm>
        </p:grpSpPr>
        <p:sp>
          <p:nvSpPr>
            <p:cNvPr id="54326" name="Rectangle 20"/>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p:spPr>
          <p:txBody>
            <a:bodyPr wrap="none" anchor="ctr"/>
            <a:lstStyle/>
            <a:p>
              <a:pPr algn="ctr" eaLnBrk="0" hangingPunct="0">
                <a:spcBef>
                  <a:spcPct val="50000"/>
                </a:spcBef>
              </a:pPr>
              <a:r>
                <a:rPr lang="en-US" altLang="zh-CN">
                  <a:solidFill>
                    <a:schemeClr val="tx1"/>
                  </a:solidFill>
                </a:rPr>
                <a:t>M</a:t>
              </a:r>
            </a:p>
          </p:txBody>
        </p:sp>
        <p:sp>
          <p:nvSpPr>
            <p:cNvPr id="54327" name="Freeform 21"/>
            <p:cNvSpPr>
              <a:spLocks/>
            </p:cNvSpPr>
            <p:nvPr/>
          </p:nvSpPr>
          <p:spPr bwMode="auto">
            <a:xfrm>
              <a:off x="336" y="1785"/>
              <a:ext cx="144" cy="135"/>
            </a:xfrm>
            <a:custGeom>
              <a:avLst/>
              <a:gdLst>
                <a:gd name="T0" fmla="*/ 0 w 192"/>
                <a:gd name="T1" fmla="*/ 86 h 144"/>
                <a:gd name="T2" fmla="*/ 10 w 192"/>
                <a:gd name="T3" fmla="*/ 0 h 144"/>
                <a:gd name="T4" fmla="*/ 20 w 192"/>
                <a:gd name="T5" fmla="*/ 86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0" y="144"/>
                  </a:moveTo>
                  <a:lnTo>
                    <a:pt x="96" y="0"/>
                  </a:lnTo>
                  <a:lnTo>
                    <a:pt x="192" y="144"/>
                  </a:lnTo>
                </a:path>
              </a:pathLst>
            </a:custGeom>
            <a:solidFill>
              <a:schemeClr val="accent1"/>
            </a:solidFill>
            <a:ln w="12700">
              <a:solidFill>
                <a:srgbClr val="FF0000"/>
              </a:solidFill>
              <a:round/>
              <a:headEnd/>
              <a:tailEnd/>
            </a:ln>
          </p:spPr>
          <p:txBody>
            <a:bodyPr wrap="none" anchor="ctr"/>
            <a:lstStyle/>
            <a:p>
              <a:endParaRPr lang="zh-CN" altLang="en-US"/>
            </a:p>
          </p:txBody>
        </p:sp>
      </p:grpSp>
      <p:sp>
        <p:nvSpPr>
          <p:cNvPr id="54285" name="Rectangle 23"/>
          <p:cNvSpPr>
            <a:spLocks noChangeArrowheads="1"/>
          </p:cNvSpPr>
          <p:nvPr/>
        </p:nvSpPr>
        <p:spPr bwMode="auto">
          <a:xfrm>
            <a:off x="7162800" y="2478088"/>
            <a:ext cx="914400" cy="685800"/>
          </a:xfrm>
          <a:prstGeom prst="rect">
            <a:avLst/>
          </a:prstGeom>
          <a:solidFill>
            <a:schemeClr val="bg1"/>
          </a:solidFill>
          <a:ln w="25400">
            <a:solidFill>
              <a:schemeClr val="tx1"/>
            </a:solidFill>
            <a:miter lim="800000"/>
            <a:headEnd/>
            <a:tailEnd/>
          </a:ln>
        </p:spPr>
        <p:txBody>
          <a:bodyPr anchor="ctr"/>
          <a:lstStyle/>
          <a:p>
            <a:pPr algn="ctr" eaLnBrk="0" hangingPunct="0">
              <a:spcBef>
                <a:spcPct val="50000"/>
              </a:spcBef>
            </a:pPr>
            <a:r>
              <a:rPr lang="en-US" altLang="zh-CN">
                <a:solidFill>
                  <a:schemeClr val="tx1"/>
                </a:solidFill>
              </a:rPr>
              <a:t>Data Cache</a:t>
            </a:r>
          </a:p>
        </p:txBody>
      </p:sp>
      <p:grpSp>
        <p:nvGrpSpPr>
          <p:cNvPr id="54286" name="Group 24"/>
          <p:cNvGrpSpPr>
            <a:grpSpLocks/>
          </p:cNvGrpSpPr>
          <p:nvPr/>
        </p:nvGrpSpPr>
        <p:grpSpPr bwMode="auto">
          <a:xfrm>
            <a:off x="8229600" y="2249488"/>
            <a:ext cx="304800" cy="1219200"/>
            <a:chOff x="336" y="1200"/>
            <a:chExt cx="144" cy="720"/>
          </a:xfrm>
        </p:grpSpPr>
        <p:sp>
          <p:nvSpPr>
            <p:cNvPr id="54324" name="Rectangle 25"/>
            <p:cNvSpPr>
              <a:spLocks noChangeArrowheads="1"/>
            </p:cNvSpPr>
            <p:nvPr/>
          </p:nvSpPr>
          <p:spPr bwMode="auto">
            <a:xfrm>
              <a:off x="336" y="1200"/>
              <a:ext cx="144" cy="720"/>
            </a:xfrm>
            <a:prstGeom prst="rect">
              <a:avLst/>
            </a:prstGeom>
            <a:solidFill>
              <a:schemeClr val="accent1"/>
            </a:solidFill>
            <a:ln w="12700">
              <a:solidFill>
                <a:srgbClr val="FF0000"/>
              </a:solidFill>
              <a:miter lim="800000"/>
              <a:headEnd/>
              <a:tailEnd/>
            </a:ln>
          </p:spPr>
          <p:txBody>
            <a:bodyPr wrap="none" anchor="ctr"/>
            <a:lstStyle/>
            <a:p>
              <a:pPr algn="ctr" eaLnBrk="0" hangingPunct="0">
                <a:spcBef>
                  <a:spcPct val="50000"/>
                </a:spcBef>
              </a:pPr>
              <a:r>
                <a:rPr lang="en-US" altLang="zh-CN">
                  <a:solidFill>
                    <a:schemeClr val="tx1"/>
                  </a:solidFill>
                </a:rPr>
                <a:t>W</a:t>
              </a:r>
            </a:p>
          </p:txBody>
        </p:sp>
        <p:sp>
          <p:nvSpPr>
            <p:cNvPr id="54325" name="Freeform 26"/>
            <p:cNvSpPr>
              <a:spLocks/>
            </p:cNvSpPr>
            <p:nvPr/>
          </p:nvSpPr>
          <p:spPr bwMode="auto">
            <a:xfrm>
              <a:off x="336" y="1785"/>
              <a:ext cx="144" cy="135"/>
            </a:xfrm>
            <a:custGeom>
              <a:avLst/>
              <a:gdLst>
                <a:gd name="T0" fmla="*/ 0 w 192"/>
                <a:gd name="T1" fmla="*/ 86 h 144"/>
                <a:gd name="T2" fmla="*/ 10 w 192"/>
                <a:gd name="T3" fmla="*/ 0 h 144"/>
                <a:gd name="T4" fmla="*/ 20 w 192"/>
                <a:gd name="T5" fmla="*/ 86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0" y="144"/>
                  </a:moveTo>
                  <a:lnTo>
                    <a:pt x="96" y="0"/>
                  </a:lnTo>
                  <a:lnTo>
                    <a:pt x="192" y="144"/>
                  </a:lnTo>
                </a:path>
              </a:pathLst>
            </a:custGeom>
            <a:solidFill>
              <a:schemeClr val="accent1"/>
            </a:solidFill>
            <a:ln w="12700">
              <a:solidFill>
                <a:srgbClr val="FF0000"/>
              </a:solidFill>
              <a:round/>
              <a:headEnd/>
              <a:tailEnd/>
            </a:ln>
          </p:spPr>
          <p:txBody>
            <a:bodyPr wrap="none" anchor="ctr"/>
            <a:lstStyle/>
            <a:p>
              <a:endParaRPr lang="zh-CN" altLang="en-US"/>
            </a:p>
          </p:txBody>
        </p:sp>
      </p:grpSp>
      <p:sp>
        <p:nvSpPr>
          <p:cNvPr id="54287" name="Line 27"/>
          <p:cNvSpPr>
            <a:spLocks noChangeShapeType="1"/>
          </p:cNvSpPr>
          <p:nvPr/>
        </p:nvSpPr>
        <p:spPr bwMode="auto">
          <a:xfrm>
            <a:off x="4876800" y="2554288"/>
            <a:ext cx="15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8" name="Line 28"/>
          <p:cNvSpPr>
            <a:spLocks noChangeShapeType="1"/>
          </p:cNvSpPr>
          <p:nvPr/>
        </p:nvSpPr>
        <p:spPr bwMode="auto">
          <a:xfrm>
            <a:off x="4876800" y="3163888"/>
            <a:ext cx="15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9" name="Text Box 29"/>
          <p:cNvSpPr txBox="1">
            <a:spLocks noChangeArrowheads="1"/>
          </p:cNvSpPr>
          <p:nvPr/>
        </p:nvSpPr>
        <p:spPr bwMode="auto">
          <a:xfrm>
            <a:off x="5105400" y="2706688"/>
            <a:ext cx="303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a:solidFill>
                  <a:schemeClr val="tx1"/>
                </a:solidFill>
              </a:rPr>
              <a:t>+</a:t>
            </a:r>
          </a:p>
        </p:txBody>
      </p:sp>
      <p:sp>
        <p:nvSpPr>
          <p:cNvPr id="54290" name="Line 30"/>
          <p:cNvSpPr>
            <a:spLocks noChangeShapeType="1"/>
          </p:cNvSpPr>
          <p:nvPr/>
        </p:nvSpPr>
        <p:spPr bwMode="auto">
          <a:xfrm flipV="1">
            <a:off x="1295400" y="1716088"/>
            <a:ext cx="0" cy="609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1" name="Line 31"/>
          <p:cNvSpPr>
            <a:spLocks noChangeShapeType="1"/>
          </p:cNvSpPr>
          <p:nvPr/>
        </p:nvSpPr>
        <p:spPr bwMode="auto">
          <a:xfrm flipV="1">
            <a:off x="6477000" y="1716088"/>
            <a:ext cx="0" cy="6508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1680" name="Text Box 32"/>
          <p:cNvSpPr txBox="1">
            <a:spLocks noChangeArrowheads="1"/>
          </p:cNvSpPr>
          <p:nvPr/>
        </p:nvSpPr>
        <p:spPr bwMode="auto">
          <a:xfrm>
            <a:off x="557213" y="1076325"/>
            <a:ext cx="2011362"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i="1">
                <a:solidFill>
                  <a:srgbClr val="56127A"/>
                </a:solidFill>
              </a:rPr>
              <a:t>Page Fault?</a:t>
            </a:r>
          </a:p>
          <a:p>
            <a:pPr algn="ctr">
              <a:spcBef>
                <a:spcPct val="50000"/>
              </a:spcBef>
            </a:pPr>
            <a:r>
              <a:rPr lang="en-US" altLang="zh-CN" i="1">
                <a:solidFill>
                  <a:srgbClr val="56127A"/>
                </a:solidFill>
              </a:rPr>
              <a:t>Protection violation?</a:t>
            </a:r>
            <a:endParaRPr lang="en-US" altLang="zh-CN">
              <a:solidFill>
                <a:srgbClr val="56127A"/>
              </a:solidFill>
            </a:endParaRPr>
          </a:p>
        </p:txBody>
      </p:sp>
      <p:sp>
        <p:nvSpPr>
          <p:cNvPr id="1691681" name="Text Box 33"/>
          <p:cNvSpPr txBox="1">
            <a:spLocks noChangeArrowheads="1"/>
          </p:cNvSpPr>
          <p:nvPr/>
        </p:nvSpPr>
        <p:spPr bwMode="auto">
          <a:xfrm>
            <a:off x="5586413" y="1076325"/>
            <a:ext cx="2011362"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i="1">
                <a:solidFill>
                  <a:srgbClr val="56127A"/>
                </a:solidFill>
              </a:rPr>
              <a:t>Page Fault?</a:t>
            </a:r>
          </a:p>
          <a:p>
            <a:pPr algn="ctr">
              <a:spcBef>
                <a:spcPct val="50000"/>
              </a:spcBef>
            </a:pPr>
            <a:r>
              <a:rPr lang="en-US" altLang="zh-CN" i="1">
                <a:solidFill>
                  <a:srgbClr val="56127A"/>
                </a:solidFill>
              </a:rPr>
              <a:t>Protection violation?</a:t>
            </a:r>
            <a:endParaRPr lang="en-US" altLang="zh-CN">
              <a:solidFill>
                <a:srgbClr val="56127A"/>
              </a:solidFill>
            </a:endParaRPr>
          </a:p>
        </p:txBody>
      </p:sp>
      <p:sp>
        <p:nvSpPr>
          <p:cNvPr id="54294" name="Rectangle 34"/>
          <p:cNvSpPr>
            <a:spLocks noGrp="1" noChangeArrowheads="1"/>
          </p:cNvSpPr>
          <p:nvPr>
            <p:ph type="body" idx="4294967295"/>
          </p:nvPr>
        </p:nvSpPr>
        <p:spPr>
          <a:xfrm>
            <a:off x="1003300" y="5943600"/>
            <a:ext cx="7683500" cy="406400"/>
          </a:xfrm>
        </p:spPr>
        <p:txBody>
          <a:bodyPr/>
          <a:lstStyle/>
          <a:p>
            <a:r>
              <a:rPr lang="en-US" altLang="zh-CN" sz="2000" smtClean="0">
                <a:ea typeface="宋体" pitchFamily="2" charset="-122"/>
              </a:rPr>
              <a:t>Assumes page tables held in untranslated physical memory</a:t>
            </a:r>
          </a:p>
        </p:txBody>
      </p:sp>
      <p:sp>
        <p:nvSpPr>
          <p:cNvPr id="54295" name="Rectangle 22"/>
          <p:cNvSpPr>
            <a:spLocks noChangeArrowheads="1"/>
          </p:cNvSpPr>
          <p:nvPr/>
        </p:nvSpPr>
        <p:spPr bwMode="auto">
          <a:xfrm>
            <a:off x="6096000" y="2325688"/>
            <a:ext cx="762000" cy="990600"/>
          </a:xfrm>
          <a:prstGeom prst="rect">
            <a:avLst/>
          </a:prstGeom>
          <a:solidFill>
            <a:srgbClr val="FFA74F"/>
          </a:solidFill>
          <a:ln w="25400">
            <a:solidFill>
              <a:srgbClr val="FF0000"/>
            </a:solidFill>
            <a:miter lim="800000"/>
            <a:headEnd/>
            <a:tailEnd/>
          </a:ln>
        </p:spPr>
        <p:txBody>
          <a:bodyPr anchor="ctr"/>
          <a:lstStyle/>
          <a:p>
            <a:pPr algn="ctr" eaLnBrk="0" hangingPunct="0">
              <a:spcBef>
                <a:spcPct val="50000"/>
              </a:spcBef>
            </a:pPr>
            <a:r>
              <a:rPr lang="en-US" altLang="zh-CN">
                <a:solidFill>
                  <a:schemeClr val="tx1"/>
                </a:solidFill>
              </a:rPr>
              <a:t>Data TLB</a:t>
            </a:r>
          </a:p>
        </p:txBody>
      </p:sp>
      <p:sp>
        <p:nvSpPr>
          <p:cNvPr id="54296" name="Rectangle 35"/>
          <p:cNvSpPr>
            <a:spLocks noChangeArrowheads="1"/>
          </p:cNvSpPr>
          <p:nvPr/>
        </p:nvSpPr>
        <p:spPr bwMode="auto">
          <a:xfrm>
            <a:off x="3429000" y="5526088"/>
            <a:ext cx="3276600" cy="381000"/>
          </a:xfrm>
          <a:prstGeom prst="rect">
            <a:avLst/>
          </a:prstGeom>
          <a:solidFill>
            <a:schemeClr val="bg1"/>
          </a:solidFill>
          <a:ln w="25400">
            <a:solidFill>
              <a:schemeClr val="tx1"/>
            </a:solidFill>
            <a:miter lim="800000"/>
            <a:headEnd/>
            <a:tailEnd/>
          </a:ln>
        </p:spPr>
        <p:txBody>
          <a:bodyPr anchor="ctr"/>
          <a:lstStyle/>
          <a:p>
            <a:pPr algn="ctr" eaLnBrk="0" hangingPunct="0">
              <a:spcBef>
                <a:spcPct val="50000"/>
              </a:spcBef>
            </a:pPr>
            <a:r>
              <a:rPr lang="en-US" altLang="zh-CN">
                <a:solidFill>
                  <a:schemeClr val="tx1"/>
                </a:solidFill>
              </a:rPr>
              <a:t>Main Memory (DRAM)</a:t>
            </a:r>
          </a:p>
        </p:txBody>
      </p:sp>
      <p:sp>
        <p:nvSpPr>
          <p:cNvPr id="54297" name="Rectangle 36"/>
          <p:cNvSpPr>
            <a:spLocks noChangeArrowheads="1"/>
          </p:cNvSpPr>
          <p:nvPr/>
        </p:nvSpPr>
        <p:spPr bwMode="auto">
          <a:xfrm>
            <a:off x="3733800" y="4459288"/>
            <a:ext cx="2667000" cy="609600"/>
          </a:xfrm>
          <a:prstGeom prst="rect">
            <a:avLst/>
          </a:prstGeom>
          <a:solidFill>
            <a:schemeClr val="bg1"/>
          </a:solidFill>
          <a:ln w="25400">
            <a:solidFill>
              <a:schemeClr val="tx1"/>
            </a:solidFill>
            <a:miter lim="800000"/>
            <a:headEnd/>
            <a:tailEnd/>
          </a:ln>
        </p:spPr>
        <p:txBody>
          <a:bodyPr anchor="ctr"/>
          <a:lstStyle/>
          <a:p>
            <a:pPr algn="ctr" eaLnBrk="0" hangingPunct="0">
              <a:spcBef>
                <a:spcPct val="50000"/>
              </a:spcBef>
            </a:pPr>
            <a:r>
              <a:rPr lang="en-US" altLang="zh-CN">
                <a:solidFill>
                  <a:schemeClr val="tx1"/>
                </a:solidFill>
              </a:rPr>
              <a:t>Memory Controller</a:t>
            </a:r>
          </a:p>
        </p:txBody>
      </p:sp>
      <p:sp>
        <p:nvSpPr>
          <p:cNvPr id="54298" name="Freeform 37"/>
          <p:cNvSpPr>
            <a:spLocks/>
          </p:cNvSpPr>
          <p:nvPr/>
        </p:nvSpPr>
        <p:spPr bwMode="auto">
          <a:xfrm>
            <a:off x="6400800" y="3163888"/>
            <a:ext cx="1371600" cy="1600200"/>
          </a:xfrm>
          <a:custGeom>
            <a:avLst/>
            <a:gdLst>
              <a:gd name="T0" fmla="*/ 2147483647 w 816"/>
              <a:gd name="T1" fmla="*/ 0 h 384"/>
              <a:gd name="T2" fmla="*/ 2147483647 w 816"/>
              <a:gd name="T3" fmla="*/ 2147483647 h 384"/>
              <a:gd name="T4" fmla="*/ 0 w 816"/>
              <a:gd name="T5" fmla="*/ 2147483647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816" y="0"/>
                </a:moveTo>
                <a:lnTo>
                  <a:pt x="816" y="384"/>
                </a:lnTo>
                <a:lnTo>
                  <a:pt x="0" y="384"/>
                </a:lnTo>
              </a:path>
            </a:pathLst>
          </a:custGeom>
          <a:noFill/>
          <a:ln w="2857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299" name="Freeform 38"/>
          <p:cNvSpPr>
            <a:spLocks/>
          </p:cNvSpPr>
          <p:nvPr/>
        </p:nvSpPr>
        <p:spPr bwMode="auto">
          <a:xfrm flipH="1">
            <a:off x="2438400" y="3163888"/>
            <a:ext cx="1295400" cy="1600200"/>
          </a:xfrm>
          <a:custGeom>
            <a:avLst/>
            <a:gdLst>
              <a:gd name="T0" fmla="*/ 2147483647 w 816"/>
              <a:gd name="T1" fmla="*/ 0 h 384"/>
              <a:gd name="T2" fmla="*/ 2147483647 w 816"/>
              <a:gd name="T3" fmla="*/ 2147483647 h 384"/>
              <a:gd name="T4" fmla="*/ 0 w 816"/>
              <a:gd name="T5" fmla="*/ 2147483647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816" y="0"/>
                </a:moveTo>
                <a:lnTo>
                  <a:pt x="816" y="384"/>
                </a:lnTo>
                <a:lnTo>
                  <a:pt x="0" y="384"/>
                </a:lnTo>
              </a:path>
            </a:pathLst>
          </a:custGeom>
          <a:noFill/>
          <a:ln w="2857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300" name="Line 39"/>
          <p:cNvSpPr>
            <a:spLocks noChangeShapeType="1"/>
          </p:cNvSpPr>
          <p:nvPr/>
        </p:nvSpPr>
        <p:spPr bwMode="auto">
          <a:xfrm>
            <a:off x="5105400" y="5068888"/>
            <a:ext cx="0" cy="4572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1" name="Text Box 40"/>
          <p:cNvSpPr txBox="1">
            <a:spLocks noChangeArrowheads="1"/>
          </p:cNvSpPr>
          <p:nvPr/>
        </p:nvSpPr>
        <p:spPr bwMode="auto">
          <a:xfrm>
            <a:off x="7696200" y="4449763"/>
            <a:ext cx="11160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a:solidFill>
                  <a:schemeClr val="tx1"/>
                </a:solidFill>
              </a:rPr>
              <a:t>Physical Address</a:t>
            </a:r>
          </a:p>
        </p:txBody>
      </p:sp>
      <p:sp>
        <p:nvSpPr>
          <p:cNvPr id="54302" name="Text Box 41"/>
          <p:cNvSpPr txBox="1">
            <a:spLocks noChangeArrowheads="1"/>
          </p:cNvSpPr>
          <p:nvPr/>
        </p:nvSpPr>
        <p:spPr bwMode="auto">
          <a:xfrm>
            <a:off x="1474788" y="4525963"/>
            <a:ext cx="11160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a:solidFill>
                  <a:schemeClr val="tx1"/>
                </a:solidFill>
              </a:rPr>
              <a:t>Physical Address</a:t>
            </a:r>
          </a:p>
        </p:txBody>
      </p:sp>
      <p:sp>
        <p:nvSpPr>
          <p:cNvPr id="54303" name="Text Box 42"/>
          <p:cNvSpPr txBox="1">
            <a:spLocks noChangeArrowheads="1"/>
          </p:cNvSpPr>
          <p:nvPr/>
        </p:nvSpPr>
        <p:spPr bwMode="auto">
          <a:xfrm>
            <a:off x="4724400" y="5119688"/>
            <a:ext cx="2438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a:solidFill>
                  <a:schemeClr val="tx1"/>
                </a:solidFill>
              </a:rPr>
              <a:t>Physical Address</a:t>
            </a:r>
          </a:p>
        </p:txBody>
      </p:sp>
      <p:sp>
        <p:nvSpPr>
          <p:cNvPr id="54304" name="Text Box 46"/>
          <p:cNvSpPr txBox="1">
            <a:spLocks noChangeArrowheads="1"/>
          </p:cNvSpPr>
          <p:nvPr/>
        </p:nvSpPr>
        <p:spPr bwMode="auto">
          <a:xfrm>
            <a:off x="1676400" y="1944688"/>
            <a:ext cx="11160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a:solidFill>
                  <a:schemeClr val="tx1"/>
                </a:solidFill>
              </a:rPr>
              <a:t>Physical Address</a:t>
            </a:r>
          </a:p>
        </p:txBody>
      </p:sp>
      <p:sp>
        <p:nvSpPr>
          <p:cNvPr id="54305" name="Rectangle 48"/>
          <p:cNvSpPr>
            <a:spLocks noChangeArrowheads="1"/>
          </p:cNvSpPr>
          <p:nvPr/>
        </p:nvSpPr>
        <p:spPr bwMode="auto">
          <a:xfrm>
            <a:off x="3429000" y="3544888"/>
            <a:ext cx="1635125" cy="457200"/>
          </a:xfrm>
          <a:prstGeom prst="rect">
            <a:avLst/>
          </a:prstGeom>
          <a:solidFill>
            <a:schemeClr val="accent1"/>
          </a:solidFill>
          <a:ln w="25400">
            <a:solidFill>
              <a:srgbClr val="FF0000"/>
            </a:solidFill>
            <a:miter lim="800000"/>
            <a:headEnd/>
            <a:tailEnd/>
          </a:ln>
        </p:spPr>
        <p:txBody>
          <a:bodyPr lIns="0" tIns="0" rIns="0" bIns="0" anchor="ctr"/>
          <a:lstStyle/>
          <a:p>
            <a:pPr algn="ctr" eaLnBrk="0" hangingPunct="0">
              <a:lnSpc>
                <a:spcPct val="85000"/>
              </a:lnSpc>
              <a:spcBef>
                <a:spcPct val="50000"/>
              </a:spcBef>
            </a:pPr>
            <a:r>
              <a:rPr lang="en-US" altLang="ko-KR">
                <a:solidFill>
                  <a:schemeClr val="tx1"/>
                </a:solidFill>
                <a:ea typeface="Gulim" pitchFamily="34" charset="-127"/>
              </a:rPr>
              <a:t>P</a:t>
            </a:r>
            <a:r>
              <a:rPr lang="en-US" altLang="ko-KR">
                <a:solidFill>
                  <a:schemeClr val="tx1"/>
                </a:solidFill>
                <a:latin typeface="ヒラギノ角ゴ Pro W3"/>
                <a:ea typeface="Gulim" pitchFamily="34" charset="-127"/>
              </a:rPr>
              <a:t>age-Table Base</a:t>
            </a:r>
            <a:r>
              <a:rPr lang="en-US" altLang="ko-KR">
                <a:solidFill>
                  <a:schemeClr val="tx1"/>
                </a:solidFill>
                <a:ea typeface="Gulim" pitchFamily="34" charset="-127"/>
              </a:rPr>
              <a:t> Register</a:t>
            </a:r>
            <a:endParaRPr lang="en-US" altLang="zh-CN">
              <a:solidFill>
                <a:schemeClr val="tx1"/>
              </a:solidFill>
            </a:endParaRPr>
          </a:p>
        </p:txBody>
      </p:sp>
      <p:sp>
        <p:nvSpPr>
          <p:cNvPr id="54306" name="Line 50"/>
          <p:cNvSpPr>
            <a:spLocks noChangeShapeType="1"/>
          </p:cNvSpPr>
          <p:nvPr/>
        </p:nvSpPr>
        <p:spPr bwMode="auto">
          <a:xfrm flipH="1">
            <a:off x="1828800" y="2478088"/>
            <a:ext cx="76200" cy="3810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7" name="Text Box 51"/>
          <p:cNvSpPr txBox="1">
            <a:spLocks noChangeArrowheads="1"/>
          </p:cNvSpPr>
          <p:nvPr/>
        </p:nvSpPr>
        <p:spPr bwMode="auto">
          <a:xfrm>
            <a:off x="76200" y="1716088"/>
            <a:ext cx="11160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a:solidFill>
                  <a:schemeClr val="tx1"/>
                </a:solidFill>
              </a:rPr>
              <a:t>Virtual Address</a:t>
            </a:r>
          </a:p>
        </p:txBody>
      </p:sp>
      <p:sp>
        <p:nvSpPr>
          <p:cNvPr id="54308" name="Line 52"/>
          <p:cNvSpPr>
            <a:spLocks noChangeShapeType="1"/>
          </p:cNvSpPr>
          <p:nvPr/>
        </p:nvSpPr>
        <p:spPr bwMode="auto">
          <a:xfrm flipH="1" flipV="1">
            <a:off x="762000" y="2249488"/>
            <a:ext cx="76200" cy="533400"/>
          </a:xfrm>
          <a:prstGeom prst="line">
            <a:avLst/>
          </a:prstGeom>
          <a:noFill/>
          <a:ln w="63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9" name="Text Box 53"/>
          <p:cNvSpPr txBox="1">
            <a:spLocks noChangeArrowheads="1"/>
          </p:cNvSpPr>
          <p:nvPr/>
        </p:nvSpPr>
        <p:spPr bwMode="auto">
          <a:xfrm>
            <a:off x="6781800" y="1944688"/>
            <a:ext cx="11160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a:solidFill>
                  <a:schemeClr val="tx1"/>
                </a:solidFill>
              </a:rPr>
              <a:t>Physical Address</a:t>
            </a:r>
          </a:p>
        </p:txBody>
      </p:sp>
      <p:sp>
        <p:nvSpPr>
          <p:cNvPr id="54310" name="Line 54"/>
          <p:cNvSpPr>
            <a:spLocks noChangeShapeType="1"/>
          </p:cNvSpPr>
          <p:nvPr/>
        </p:nvSpPr>
        <p:spPr bwMode="auto">
          <a:xfrm flipH="1">
            <a:off x="6961188" y="2478088"/>
            <a:ext cx="49212" cy="40957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1" name="Text Box 55"/>
          <p:cNvSpPr txBox="1">
            <a:spLocks noChangeArrowheads="1"/>
          </p:cNvSpPr>
          <p:nvPr/>
        </p:nvSpPr>
        <p:spPr bwMode="auto">
          <a:xfrm>
            <a:off x="5029200" y="1716088"/>
            <a:ext cx="11160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a:solidFill>
                  <a:schemeClr val="tx1"/>
                </a:solidFill>
              </a:rPr>
              <a:t>Virtual Address</a:t>
            </a:r>
          </a:p>
        </p:txBody>
      </p:sp>
      <p:sp>
        <p:nvSpPr>
          <p:cNvPr id="54312" name="Line 56"/>
          <p:cNvSpPr>
            <a:spLocks noChangeShapeType="1"/>
          </p:cNvSpPr>
          <p:nvPr/>
        </p:nvSpPr>
        <p:spPr bwMode="auto">
          <a:xfrm flipH="1" flipV="1">
            <a:off x="5867400" y="2173288"/>
            <a:ext cx="76200" cy="609600"/>
          </a:xfrm>
          <a:prstGeom prst="line">
            <a:avLst/>
          </a:prstGeom>
          <a:noFill/>
          <a:ln w="63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3" name="Rectangle 57"/>
          <p:cNvSpPr>
            <a:spLocks noChangeArrowheads="1"/>
          </p:cNvSpPr>
          <p:nvPr/>
        </p:nvSpPr>
        <p:spPr bwMode="auto">
          <a:xfrm>
            <a:off x="5257800" y="3621088"/>
            <a:ext cx="2057400" cy="685800"/>
          </a:xfrm>
          <a:prstGeom prst="rect">
            <a:avLst/>
          </a:prstGeom>
          <a:solidFill>
            <a:schemeClr val="bg1"/>
          </a:solidFill>
          <a:ln w="25400">
            <a:solidFill>
              <a:schemeClr val="tx1"/>
            </a:solidFill>
            <a:miter lim="800000"/>
            <a:headEnd/>
            <a:tailEnd/>
          </a:ln>
        </p:spPr>
        <p:txBody>
          <a:bodyPr anchor="ctr"/>
          <a:lstStyle/>
          <a:p>
            <a:pPr algn="ctr" eaLnBrk="0" hangingPunct="0">
              <a:spcBef>
                <a:spcPct val="50000"/>
              </a:spcBef>
            </a:pPr>
            <a:r>
              <a:rPr lang="en-US" altLang="zh-CN">
                <a:solidFill>
                  <a:schemeClr val="tx1"/>
                </a:solidFill>
              </a:rPr>
              <a:t>Hardware Page Table Walker</a:t>
            </a:r>
          </a:p>
        </p:txBody>
      </p:sp>
      <p:sp>
        <p:nvSpPr>
          <p:cNvPr id="54314" name="Line 58"/>
          <p:cNvSpPr>
            <a:spLocks noChangeShapeType="1"/>
          </p:cNvSpPr>
          <p:nvPr/>
        </p:nvSpPr>
        <p:spPr bwMode="auto">
          <a:xfrm>
            <a:off x="5029200" y="3697288"/>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5" name="Line 59"/>
          <p:cNvSpPr>
            <a:spLocks noChangeShapeType="1"/>
          </p:cNvSpPr>
          <p:nvPr/>
        </p:nvSpPr>
        <p:spPr bwMode="auto">
          <a:xfrm>
            <a:off x="6629400" y="3316288"/>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6" name="Text Box 60"/>
          <p:cNvSpPr txBox="1">
            <a:spLocks noChangeArrowheads="1"/>
          </p:cNvSpPr>
          <p:nvPr/>
        </p:nvSpPr>
        <p:spPr bwMode="auto">
          <a:xfrm>
            <a:off x="804863" y="3330575"/>
            <a:ext cx="714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i="1">
                <a:solidFill>
                  <a:srgbClr val="56127A"/>
                </a:solidFill>
              </a:rPr>
              <a:t>Miss?</a:t>
            </a:r>
            <a:endParaRPr lang="en-US" altLang="zh-CN">
              <a:solidFill>
                <a:schemeClr val="tx1"/>
              </a:solidFill>
            </a:endParaRPr>
          </a:p>
        </p:txBody>
      </p:sp>
      <p:sp>
        <p:nvSpPr>
          <p:cNvPr id="54317" name="Freeform 62"/>
          <p:cNvSpPr>
            <a:spLocks/>
          </p:cNvSpPr>
          <p:nvPr/>
        </p:nvSpPr>
        <p:spPr bwMode="auto">
          <a:xfrm>
            <a:off x="7315200" y="3163888"/>
            <a:ext cx="304800" cy="685800"/>
          </a:xfrm>
          <a:custGeom>
            <a:avLst/>
            <a:gdLst>
              <a:gd name="T0" fmla="*/ 0 w 96"/>
              <a:gd name="T1" fmla="*/ 2147483647 h 432"/>
              <a:gd name="T2" fmla="*/ 2147483647 w 96"/>
              <a:gd name="T3" fmla="*/ 2147483647 h 432"/>
              <a:gd name="T4" fmla="*/ 2147483647 w 96"/>
              <a:gd name="T5" fmla="*/ 0 h 432"/>
              <a:gd name="T6" fmla="*/ 0 60000 65536"/>
              <a:gd name="T7" fmla="*/ 0 60000 65536"/>
              <a:gd name="T8" fmla="*/ 0 60000 65536"/>
              <a:gd name="T9" fmla="*/ 0 w 96"/>
              <a:gd name="T10" fmla="*/ 0 h 432"/>
              <a:gd name="T11" fmla="*/ 96 w 96"/>
              <a:gd name="T12" fmla="*/ 432 h 432"/>
            </a:gdLst>
            <a:ahLst/>
            <a:cxnLst>
              <a:cxn ang="T6">
                <a:pos x="T0" y="T1"/>
              </a:cxn>
              <a:cxn ang="T7">
                <a:pos x="T2" y="T3"/>
              </a:cxn>
              <a:cxn ang="T8">
                <a:pos x="T4" y="T5"/>
              </a:cxn>
            </a:cxnLst>
            <a:rect l="T9" t="T10" r="T11" b="T12"/>
            <a:pathLst>
              <a:path w="96" h="432">
                <a:moveTo>
                  <a:pt x="0" y="432"/>
                </a:moveTo>
                <a:lnTo>
                  <a:pt x="96" y="432"/>
                </a:lnTo>
                <a:lnTo>
                  <a:pt x="96" y="0"/>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318" name="Line 63"/>
          <p:cNvSpPr>
            <a:spLocks noChangeShapeType="1"/>
          </p:cNvSpPr>
          <p:nvPr/>
        </p:nvSpPr>
        <p:spPr bwMode="auto">
          <a:xfrm flipV="1">
            <a:off x="6781800" y="3316288"/>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9" name="Freeform 64"/>
          <p:cNvSpPr>
            <a:spLocks/>
          </p:cNvSpPr>
          <p:nvPr/>
        </p:nvSpPr>
        <p:spPr bwMode="auto">
          <a:xfrm>
            <a:off x="1524000" y="3316288"/>
            <a:ext cx="3733800" cy="914400"/>
          </a:xfrm>
          <a:custGeom>
            <a:avLst/>
            <a:gdLst>
              <a:gd name="T0" fmla="*/ 0 w 2304"/>
              <a:gd name="T1" fmla="*/ 0 h 528"/>
              <a:gd name="T2" fmla="*/ 0 w 2304"/>
              <a:gd name="T3" fmla="*/ 2147483647 h 528"/>
              <a:gd name="T4" fmla="*/ 2147483647 w 2304"/>
              <a:gd name="T5" fmla="*/ 2147483647 h 528"/>
              <a:gd name="T6" fmla="*/ 0 60000 65536"/>
              <a:gd name="T7" fmla="*/ 0 60000 65536"/>
              <a:gd name="T8" fmla="*/ 0 60000 65536"/>
              <a:gd name="T9" fmla="*/ 0 w 2304"/>
              <a:gd name="T10" fmla="*/ 0 h 528"/>
              <a:gd name="T11" fmla="*/ 2304 w 2304"/>
              <a:gd name="T12" fmla="*/ 528 h 528"/>
            </a:gdLst>
            <a:ahLst/>
            <a:cxnLst>
              <a:cxn ang="T6">
                <a:pos x="T0" y="T1"/>
              </a:cxn>
              <a:cxn ang="T7">
                <a:pos x="T2" y="T3"/>
              </a:cxn>
              <a:cxn ang="T8">
                <a:pos x="T4" y="T5"/>
              </a:cxn>
            </a:cxnLst>
            <a:rect l="T9" t="T10" r="T11" b="T12"/>
            <a:pathLst>
              <a:path w="2304" h="528">
                <a:moveTo>
                  <a:pt x="0" y="0"/>
                </a:moveTo>
                <a:lnTo>
                  <a:pt x="0" y="528"/>
                </a:lnTo>
                <a:lnTo>
                  <a:pt x="2304" y="528"/>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320" name="Text Box 65"/>
          <p:cNvSpPr txBox="1">
            <a:spLocks noChangeArrowheads="1"/>
          </p:cNvSpPr>
          <p:nvPr/>
        </p:nvSpPr>
        <p:spPr bwMode="auto">
          <a:xfrm>
            <a:off x="5910263" y="3254375"/>
            <a:ext cx="714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ctr">
              <a:spcBef>
                <a:spcPct val="50000"/>
              </a:spcBef>
            </a:pPr>
            <a:r>
              <a:rPr lang="en-US" altLang="zh-CN" i="1">
                <a:solidFill>
                  <a:srgbClr val="56127A"/>
                </a:solidFill>
              </a:rPr>
              <a:t>Miss?</a:t>
            </a:r>
            <a:endParaRPr lang="en-US" altLang="zh-CN">
              <a:solidFill>
                <a:schemeClr val="tx1"/>
              </a:solidFill>
            </a:endParaRPr>
          </a:p>
        </p:txBody>
      </p:sp>
      <p:sp>
        <p:nvSpPr>
          <p:cNvPr id="54321" name="Freeform 66"/>
          <p:cNvSpPr>
            <a:spLocks/>
          </p:cNvSpPr>
          <p:nvPr/>
        </p:nvSpPr>
        <p:spPr bwMode="auto">
          <a:xfrm>
            <a:off x="1676400" y="3316288"/>
            <a:ext cx="3581400" cy="762000"/>
          </a:xfrm>
          <a:custGeom>
            <a:avLst/>
            <a:gdLst>
              <a:gd name="T0" fmla="*/ 0 w 2304"/>
              <a:gd name="T1" fmla="*/ 0 h 528"/>
              <a:gd name="T2" fmla="*/ 0 w 2304"/>
              <a:gd name="T3" fmla="*/ 2147483647 h 528"/>
              <a:gd name="T4" fmla="*/ 2147483647 w 2304"/>
              <a:gd name="T5" fmla="*/ 2147483647 h 528"/>
              <a:gd name="T6" fmla="*/ 0 60000 65536"/>
              <a:gd name="T7" fmla="*/ 0 60000 65536"/>
              <a:gd name="T8" fmla="*/ 0 60000 65536"/>
              <a:gd name="T9" fmla="*/ 0 w 2304"/>
              <a:gd name="T10" fmla="*/ 0 h 528"/>
              <a:gd name="T11" fmla="*/ 2304 w 2304"/>
              <a:gd name="T12" fmla="*/ 528 h 528"/>
            </a:gdLst>
            <a:ahLst/>
            <a:cxnLst>
              <a:cxn ang="T6">
                <a:pos x="T0" y="T1"/>
              </a:cxn>
              <a:cxn ang="T7">
                <a:pos x="T2" y="T3"/>
              </a:cxn>
              <a:cxn ang="T8">
                <a:pos x="T4" y="T5"/>
              </a:cxn>
            </a:cxnLst>
            <a:rect l="T9" t="T10" r="T11" b="T12"/>
            <a:pathLst>
              <a:path w="2304" h="528">
                <a:moveTo>
                  <a:pt x="0" y="0"/>
                </a:moveTo>
                <a:lnTo>
                  <a:pt x="0" y="528"/>
                </a:lnTo>
                <a:lnTo>
                  <a:pt x="2304" y="528"/>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322" name="Line 63"/>
          <p:cNvSpPr>
            <a:spLocks noChangeShapeType="1"/>
          </p:cNvSpPr>
          <p:nvPr/>
        </p:nvSpPr>
        <p:spPr bwMode="auto">
          <a:xfrm flipV="1">
            <a:off x="7010400" y="3124200"/>
            <a:ext cx="3810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3" name="Line 54"/>
          <p:cNvSpPr>
            <a:spLocks noChangeShapeType="1"/>
          </p:cNvSpPr>
          <p:nvPr/>
        </p:nvSpPr>
        <p:spPr bwMode="auto">
          <a:xfrm>
            <a:off x="7086600" y="2514600"/>
            <a:ext cx="0" cy="9144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16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916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1680" grpId="0"/>
      <p:bldP spid="169168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ctrTitle"/>
          </p:nvPr>
        </p:nvSpPr>
        <p:spPr>
          <a:xfrm>
            <a:off x="633046" y="2130426"/>
            <a:ext cx="7526215" cy="1527175"/>
          </a:xfrm>
        </p:spPr>
        <p:txBody>
          <a:bodyPr/>
          <a:lstStyle/>
          <a:p>
            <a:pPr algn="ctr"/>
            <a:r>
              <a:rPr lang="en-US" altLang="zh-CN">
                <a:ea typeface="MS PGothic" charset="-128"/>
              </a:rPr>
              <a:t>Lecture 2  </a:t>
            </a:r>
            <a:r>
              <a:rPr lang="en-US" altLang="zh-CN" sz="3600">
                <a:ea typeface="MS PGothic" charset="-128"/>
              </a:rPr>
              <a:t>Introduction to RISC-V</a:t>
            </a:r>
            <a:br>
              <a:rPr lang="en-US" altLang="zh-CN" sz="3600">
                <a:ea typeface="MS PGothic" charset="-128"/>
              </a:rPr>
            </a:br>
            <a:r>
              <a:rPr lang="en-US" altLang="zh-CN" sz="3600">
                <a:ea typeface="MS PGothic" charset="-128"/>
              </a:rPr>
              <a:t>Assembly language: Arithmetic</a:t>
            </a:r>
            <a:endParaRPr kumimoji="1" lang="zh-CN" altLang="en-US" sz="3600">
              <a:ea typeface="MS PGothic" charset="-128"/>
            </a:endParaRPr>
          </a:p>
        </p:txBody>
      </p:sp>
      <p:pic>
        <p:nvPicPr>
          <p:cNvPr id="2867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4185" y="3886200"/>
            <a:ext cx="162657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2103547"/>
      </p:ext>
    </p:extLst>
  </p:cSld>
  <p:clrMapOvr>
    <a:masterClrMapping/>
  </p:clrMapOvr>
  <p:transition spd="slow">
    <p:split orient="vert"/>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txBox="1">
            <a:spLocks noChangeArrowheads="1"/>
          </p:cNvSpPr>
          <p:nvPr/>
        </p:nvSpPr>
        <p:spPr bwMode="auto">
          <a:xfrm>
            <a:off x="228600" y="1193800"/>
            <a:ext cx="87630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eaLnBrk="0" hangingPunct="0">
              <a:defRPr sz="1600">
                <a:solidFill>
                  <a:schemeClr val="hlink"/>
                </a:solidFill>
                <a:latin typeface="Arial" charset="0"/>
                <a:ea typeface="宋体" pitchFamily="2" charset="-122"/>
              </a:defRPr>
            </a:lvl1pPr>
            <a:lvl2pPr marL="685800" indent="-22860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a:lnSpc>
                <a:spcPct val="90000"/>
              </a:lnSpc>
              <a:spcBef>
                <a:spcPct val="30000"/>
              </a:spcBef>
              <a:buSzPct val="100000"/>
              <a:buFontTx/>
              <a:buChar char="•"/>
            </a:pPr>
            <a:r>
              <a:rPr lang="en-US" altLang="zh-CN" sz="2400" dirty="0">
                <a:solidFill>
                  <a:schemeClr val="tx1"/>
                </a:solidFill>
                <a:ea typeface="MS PGothic" pitchFamily="34" charset="-128"/>
              </a:rPr>
              <a:t>Definition: a process is an instance</a:t>
            </a:r>
            <a:r>
              <a:rPr lang="zh-CN" altLang="en-US" sz="2400" dirty="0">
                <a:solidFill>
                  <a:srgbClr val="0332B7"/>
                </a:solidFill>
              </a:rPr>
              <a:t>实例</a:t>
            </a:r>
            <a:r>
              <a:rPr lang="en-US" altLang="zh-CN" sz="2400" dirty="0">
                <a:solidFill>
                  <a:schemeClr val="tx1"/>
                </a:solidFill>
                <a:ea typeface="MS PGothic" pitchFamily="34" charset="-128"/>
              </a:rPr>
              <a:t> of a running program</a:t>
            </a:r>
          </a:p>
          <a:p>
            <a:pPr>
              <a:lnSpc>
                <a:spcPct val="90000"/>
              </a:lnSpc>
              <a:spcBef>
                <a:spcPct val="30000"/>
              </a:spcBef>
              <a:buSzPct val="100000"/>
              <a:buFontTx/>
              <a:buChar char="•"/>
            </a:pPr>
            <a:endParaRPr lang="en-US" altLang="zh-CN" sz="2400" dirty="0">
              <a:solidFill>
                <a:schemeClr val="tx1"/>
              </a:solidFill>
              <a:ea typeface="MS PGothic" pitchFamily="34" charset="-128"/>
            </a:endParaRPr>
          </a:p>
          <a:p>
            <a:pPr>
              <a:lnSpc>
                <a:spcPct val="90000"/>
              </a:lnSpc>
              <a:spcBef>
                <a:spcPct val="30000"/>
              </a:spcBef>
              <a:buSzPct val="100000"/>
              <a:buFontTx/>
              <a:buChar char="•"/>
            </a:pPr>
            <a:r>
              <a:rPr lang="en-US" altLang="zh-CN" sz="2400" dirty="0">
                <a:solidFill>
                  <a:schemeClr val="tx1"/>
                </a:solidFill>
                <a:ea typeface="MS PGothic" pitchFamily="34" charset="-128"/>
              </a:rPr>
              <a:t>Process provides each program with two key abstractions</a:t>
            </a:r>
          </a:p>
          <a:p>
            <a:pPr lvl="1" algn="l">
              <a:lnSpc>
                <a:spcPct val="90000"/>
              </a:lnSpc>
              <a:spcBef>
                <a:spcPct val="30000"/>
              </a:spcBef>
              <a:buSzPct val="100000"/>
              <a:buFontTx/>
              <a:buChar char="–"/>
            </a:pPr>
            <a:r>
              <a:rPr lang="en-US" altLang="zh-CN" sz="2000" b="1" dirty="0">
                <a:solidFill>
                  <a:srgbClr val="0332B7"/>
                </a:solidFill>
                <a:ea typeface="MS PGothic" pitchFamily="34" charset="-128"/>
              </a:rPr>
              <a:t>Logical control flow</a:t>
            </a:r>
          </a:p>
          <a:p>
            <a:pPr lvl="2" algn="l">
              <a:lnSpc>
                <a:spcPct val="90000"/>
              </a:lnSpc>
              <a:spcBef>
                <a:spcPct val="30000"/>
              </a:spcBef>
              <a:buSzPct val="100000"/>
              <a:buFontTx/>
              <a:buChar char="•"/>
            </a:pPr>
            <a:r>
              <a:rPr lang="en-US" altLang="zh-CN" dirty="0">
                <a:solidFill>
                  <a:schemeClr val="tx1"/>
                </a:solidFill>
                <a:ea typeface="MS PGothic" pitchFamily="34" charset="-128"/>
              </a:rPr>
              <a:t>Illusion of exclusive use of the processor</a:t>
            </a:r>
          </a:p>
          <a:p>
            <a:pPr lvl="2" algn="l">
              <a:lnSpc>
                <a:spcPct val="90000"/>
              </a:lnSpc>
              <a:spcBef>
                <a:spcPct val="30000"/>
              </a:spcBef>
              <a:buSzPct val="100000"/>
              <a:buFontTx/>
              <a:buChar char="•"/>
            </a:pPr>
            <a:r>
              <a:rPr lang="en-US" altLang="zh-CN" dirty="0">
                <a:solidFill>
                  <a:schemeClr val="tx1"/>
                </a:solidFill>
                <a:ea typeface="MS PGothic" pitchFamily="34" charset="-128"/>
              </a:rPr>
              <a:t>Private set of register values (including PC)</a:t>
            </a:r>
          </a:p>
          <a:p>
            <a:pPr lvl="1" algn="l">
              <a:lnSpc>
                <a:spcPct val="90000"/>
              </a:lnSpc>
              <a:spcBef>
                <a:spcPct val="30000"/>
              </a:spcBef>
              <a:buSzPct val="100000"/>
              <a:buFontTx/>
              <a:buChar char="–"/>
            </a:pPr>
            <a:r>
              <a:rPr lang="en-US" altLang="zh-CN" sz="2000" b="1" dirty="0">
                <a:solidFill>
                  <a:srgbClr val="0332B7"/>
                </a:solidFill>
                <a:ea typeface="MS PGothic" pitchFamily="34" charset="-128"/>
              </a:rPr>
              <a:t>Private address space</a:t>
            </a:r>
          </a:p>
          <a:p>
            <a:pPr lvl="2" algn="l">
              <a:lnSpc>
                <a:spcPct val="90000"/>
              </a:lnSpc>
              <a:spcBef>
                <a:spcPct val="30000"/>
              </a:spcBef>
              <a:buSzPct val="100000"/>
              <a:buFontTx/>
              <a:buChar char="•"/>
            </a:pPr>
            <a:r>
              <a:rPr lang="en-US" altLang="zh-CN" dirty="0">
                <a:solidFill>
                  <a:schemeClr val="tx1"/>
                </a:solidFill>
                <a:ea typeface="MS PGothic" pitchFamily="34" charset="-128"/>
              </a:rPr>
              <a:t>Illusion of exclusive use of main memory of  “infinite” size</a:t>
            </a:r>
          </a:p>
          <a:p>
            <a:pPr lvl="2" algn="l">
              <a:lnSpc>
                <a:spcPct val="90000"/>
              </a:lnSpc>
              <a:spcBef>
                <a:spcPct val="30000"/>
              </a:spcBef>
              <a:buSzPct val="100000"/>
              <a:buFontTx/>
              <a:buChar char="•"/>
            </a:pPr>
            <a:endParaRPr lang="en-US" altLang="zh-CN" dirty="0">
              <a:ea typeface="MS PGothic" pitchFamily="34" charset="-128"/>
            </a:endParaRPr>
          </a:p>
          <a:p>
            <a:pPr algn="l">
              <a:lnSpc>
                <a:spcPct val="90000"/>
              </a:lnSpc>
              <a:spcBef>
                <a:spcPct val="30000"/>
              </a:spcBef>
              <a:buSzPct val="100000"/>
              <a:buFontTx/>
              <a:buChar char="•"/>
            </a:pPr>
            <a:r>
              <a:rPr lang="en-US" altLang="zh-CN" sz="2400" dirty="0">
                <a:solidFill>
                  <a:schemeClr val="tx1"/>
                </a:solidFill>
                <a:ea typeface="MS PGothic" pitchFamily="34" charset="-128"/>
              </a:rPr>
              <a:t>How are these illusion</a:t>
            </a:r>
            <a:r>
              <a:rPr lang="zh-CN" altLang="en-US" sz="2400" dirty="0">
                <a:solidFill>
                  <a:srgbClr val="0332B7"/>
                </a:solidFill>
                <a:ea typeface="MS PGothic" pitchFamily="34" charset="-128"/>
              </a:rPr>
              <a:t>错觉</a:t>
            </a:r>
            <a:r>
              <a:rPr lang="en-US" altLang="zh-CN" sz="2400" dirty="0">
                <a:solidFill>
                  <a:schemeClr val="tx1"/>
                </a:solidFill>
                <a:ea typeface="MS PGothic" pitchFamily="34" charset="-128"/>
              </a:rPr>
              <a:t>maintained?</a:t>
            </a:r>
          </a:p>
          <a:p>
            <a:pPr lvl="1" algn="l">
              <a:lnSpc>
                <a:spcPct val="90000"/>
              </a:lnSpc>
              <a:spcBef>
                <a:spcPct val="30000"/>
              </a:spcBef>
              <a:buSzPct val="100000"/>
              <a:buFontTx/>
              <a:buChar char="–"/>
            </a:pPr>
            <a:r>
              <a:rPr lang="en-US" altLang="zh-CN" sz="2000" b="1" dirty="0">
                <a:solidFill>
                  <a:srgbClr val="0332B7"/>
                </a:solidFill>
                <a:ea typeface="MS PGothic" pitchFamily="34" charset="-128"/>
              </a:rPr>
              <a:t>Process execution is </a:t>
            </a:r>
            <a:r>
              <a:rPr lang="en-US" altLang="zh-CN" sz="2000" b="1" i="1" u="sng" dirty="0">
                <a:solidFill>
                  <a:srgbClr val="0332B7"/>
                </a:solidFill>
                <a:ea typeface="MS PGothic" pitchFamily="34" charset="-128"/>
              </a:rPr>
              <a:t>interleaved</a:t>
            </a:r>
            <a:r>
              <a:rPr lang="zh-CN" altLang="en-US" sz="2000" b="1" i="1" u="sng" dirty="0">
                <a:solidFill>
                  <a:srgbClr val="0332B7"/>
                </a:solidFill>
                <a:ea typeface="MS PGothic" pitchFamily="34" charset="-128"/>
              </a:rPr>
              <a:t>分时</a:t>
            </a:r>
            <a:r>
              <a:rPr lang="zh-CN" altLang="en-US" sz="2000" b="1" dirty="0">
                <a:solidFill>
                  <a:srgbClr val="0332B7"/>
                </a:solidFill>
                <a:ea typeface="MS PGothic" pitchFamily="34" charset="-128"/>
              </a:rPr>
              <a:t>交错</a:t>
            </a:r>
            <a:r>
              <a:rPr lang="en-US" altLang="zh-CN" sz="2000" b="1" dirty="0">
                <a:solidFill>
                  <a:srgbClr val="0332B7"/>
                </a:solidFill>
                <a:ea typeface="MS PGothic" pitchFamily="34" charset="-128"/>
              </a:rPr>
              <a:t> (multitasking)</a:t>
            </a:r>
          </a:p>
          <a:p>
            <a:pPr lvl="2" algn="l">
              <a:lnSpc>
                <a:spcPct val="90000"/>
              </a:lnSpc>
              <a:spcBef>
                <a:spcPct val="30000"/>
              </a:spcBef>
              <a:buSzPct val="100000"/>
              <a:buFontTx/>
              <a:buChar char="•"/>
            </a:pPr>
            <a:r>
              <a:rPr lang="en-US" altLang="zh-CN" dirty="0">
                <a:solidFill>
                  <a:schemeClr val="tx1"/>
                </a:solidFill>
                <a:ea typeface="MS PGothic" pitchFamily="34" charset="-128"/>
              </a:rPr>
              <a:t>On available processors</a:t>
            </a:r>
          </a:p>
          <a:p>
            <a:pPr lvl="1" algn="l">
              <a:lnSpc>
                <a:spcPct val="90000"/>
              </a:lnSpc>
              <a:spcBef>
                <a:spcPct val="30000"/>
              </a:spcBef>
              <a:buSzPct val="100000"/>
              <a:buFontTx/>
              <a:buChar char="–"/>
            </a:pPr>
            <a:r>
              <a:rPr lang="en-US" altLang="zh-CN" sz="2000" b="1" dirty="0">
                <a:solidFill>
                  <a:srgbClr val="0332B7"/>
                </a:solidFill>
                <a:ea typeface="MS PGothic" pitchFamily="34" charset="-128"/>
              </a:rPr>
              <a:t>Address space is managed by </a:t>
            </a:r>
            <a:r>
              <a:rPr lang="en-US" altLang="zh-CN" sz="2000" b="1" i="1" u="sng" dirty="0">
                <a:solidFill>
                  <a:srgbClr val="0332B7"/>
                </a:solidFill>
                <a:ea typeface="MS PGothic" pitchFamily="34" charset="-128"/>
              </a:rPr>
              <a:t>virtual memory </a:t>
            </a:r>
            <a:r>
              <a:rPr lang="en-US" altLang="zh-CN" sz="2000" b="1" dirty="0">
                <a:solidFill>
                  <a:srgbClr val="0332B7"/>
                </a:solidFill>
                <a:ea typeface="MS PGothic" pitchFamily="34" charset="-128"/>
              </a:rPr>
              <a:t>system</a:t>
            </a:r>
          </a:p>
        </p:txBody>
      </p:sp>
      <p:sp>
        <p:nvSpPr>
          <p:cNvPr id="15363" name="标题 1"/>
          <p:cNvSpPr>
            <a:spLocks noGrp="1"/>
          </p:cNvSpPr>
          <p:nvPr>
            <p:ph type="title" idx="4294967295"/>
          </p:nvPr>
        </p:nvSpPr>
        <p:spPr/>
        <p:txBody>
          <a:bodyPr/>
          <a:lstStyle/>
          <a:p>
            <a:r>
              <a:rPr lang="en-US" altLang="zh-CN" smtClean="0"/>
              <a:t>Processes</a:t>
            </a:r>
            <a:r>
              <a:rPr lang="zh-CN" altLang="en-US" smtClean="0"/>
              <a:t>进程</a:t>
            </a:r>
          </a:p>
        </p:txBody>
      </p:sp>
      <p:sp>
        <p:nvSpPr>
          <p:cNvPr id="15364" name="灯片编号占位符 5"/>
          <p:cNvSpPr txBox="1">
            <a:spLocks noGrp="1" noChangeArrowheads="1"/>
          </p:cNvSpPr>
          <p:nvPr/>
        </p:nvSpPr>
        <p:spPr bwMode="auto">
          <a:xfrm>
            <a:off x="67056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algn="r"/>
            <a:fld id="{0E2816CB-AAE4-4DC5-A476-A3733F6EF71A}" type="slidenum">
              <a:rPr lang="en-US" altLang="zh-CN" sz="1400" b="1">
                <a:solidFill>
                  <a:srgbClr val="0332B7"/>
                </a:solidFill>
                <a:latin typeface="Times New Roman" pitchFamily="18" charset="0"/>
              </a:rPr>
              <a:pPr algn="r"/>
              <a:t>150</a:t>
            </a:fld>
            <a:endParaRPr lang="en-US" altLang="zh-CN" sz="1400">
              <a:solidFill>
                <a:srgbClr val="0332B7"/>
              </a:solidFill>
              <a:latin typeface="Times New Roman" pitchFamily="18" charset="0"/>
            </a:endParaRPr>
          </a:p>
        </p:txBody>
      </p:sp>
      <p:sp>
        <p:nvSpPr>
          <p:cNvPr id="15365" name="矩形 6"/>
          <p:cNvSpPr>
            <a:spLocks noChangeArrowheads="1"/>
          </p:cNvSpPr>
          <p:nvPr/>
        </p:nvSpPr>
        <p:spPr bwMode="auto">
          <a:xfrm>
            <a:off x="1981200" y="4038600"/>
            <a:ext cx="1219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rgbClr val="0332B7"/>
                </a:solidFill>
              </a:rPr>
              <a:t>专用的错觉</a:t>
            </a:r>
          </a:p>
        </p:txBody>
      </p:sp>
    </p:spTree>
    <p:extLst>
      <p:ext uri="{BB962C8B-B14F-4D97-AF65-F5344CB8AC3E}">
        <p14:creationId xmlns:p14="http://schemas.microsoft.com/office/powerpoint/2010/main" val="568767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idx="4294967295"/>
          </p:nvPr>
        </p:nvSpPr>
        <p:spPr>
          <a:xfrm>
            <a:off x="304800" y="330200"/>
            <a:ext cx="8534400" cy="736600"/>
          </a:xfrm>
        </p:spPr>
        <p:txBody>
          <a:bodyPr/>
          <a:lstStyle/>
          <a:p>
            <a:r>
              <a:rPr lang="en-US" altLang="zh-CN" smtClean="0"/>
              <a:t>Supporting Concurrent Processes through Context Switching</a:t>
            </a:r>
            <a:r>
              <a:rPr lang="zh-CN" altLang="en-US" smtClean="0"/>
              <a:t>上下文切换</a:t>
            </a:r>
          </a:p>
        </p:txBody>
      </p:sp>
      <p:sp>
        <p:nvSpPr>
          <p:cNvPr id="18435" name="灯片编号占位符 3"/>
          <p:cNvSpPr txBox="1">
            <a:spLocks noGrp="1" noChangeArrowheads="1"/>
          </p:cNvSpPr>
          <p:nvPr/>
        </p:nvSpPr>
        <p:spPr bwMode="auto">
          <a:xfrm>
            <a:off x="67056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algn="r"/>
            <a:fld id="{2EDE7102-981C-416D-A57E-5F15177D98EE}" type="slidenum">
              <a:rPr lang="en-US" altLang="zh-CN" sz="1400" b="1">
                <a:solidFill>
                  <a:schemeClr val="tx1"/>
                </a:solidFill>
                <a:latin typeface="Times New Roman" pitchFamily="18" charset="0"/>
              </a:rPr>
              <a:pPr algn="r"/>
              <a:t>151</a:t>
            </a:fld>
            <a:endParaRPr lang="en-US" altLang="zh-CN" sz="1400">
              <a:solidFill>
                <a:schemeClr val="tx1"/>
              </a:solidFill>
              <a:latin typeface="Times New Roman" pitchFamily="18" charset="0"/>
            </a:endParaRPr>
          </a:p>
        </p:txBody>
      </p:sp>
      <p:grpSp>
        <p:nvGrpSpPr>
          <p:cNvPr id="18436" name="Group 4"/>
          <p:cNvGrpSpPr>
            <a:grpSpLocks noChangeAspect="1"/>
          </p:cNvGrpSpPr>
          <p:nvPr/>
        </p:nvGrpSpPr>
        <p:grpSpPr bwMode="auto">
          <a:xfrm>
            <a:off x="409575" y="1576388"/>
            <a:ext cx="8221663" cy="4576762"/>
            <a:chOff x="0" y="0"/>
            <a:chExt cx="4840" cy="2694"/>
          </a:xfrm>
        </p:grpSpPr>
        <p:sp>
          <p:nvSpPr>
            <p:cNvPr id="18444" name="AutoShape 4"/>
            <p:cNvSpPr>
              <a:spLocks noChangeAspect="1" noChangeArrowheads="1" noTextEdit="1"/>
            </p:cNvSpPr>
            <p:nvPr/>
          </p:nvSpPr>
          <p:spPr bwMode="auto">
            <a:xfrm>
              <a:off x="0" y="0"/>
              <a:ext cx="4840" cy="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1844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47" cy="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37" name="矩形 6"/>
          <p:cNvSpPr>
            <a:spLocks noChangeArrowheads="1"/>
          </p:cNvSpPr>
          <p:nvPr/>
        </p:nvSpPr>
        <p:spPr bwMode="auto">
          <a:xfrm>
            <a:off x="3708400" y="2806700"/>
            <a:ext cx="1020763" cy="304800"/>
          </a:xfrm>
          <a:prstGeom prst="rect">
            <a:avLst/>
          </a:prstGeom>
          <a:solidFill>
            <a:srgbClr val="C00000">
              <a:alpha val="38039"/>
            </a:srgbClr>
          </a:solidFill>
          <a:ln w="9525">
            <a:solidFill>
              <a:schemeClr val="tx1"/>
            </a:solidFill>
            <a:miter lim="800000"/>
            <a:headEnd/>
            <a:tailEnd/>
          </a:ln>
        </p:spPr>
        <p:txBody>
          <a:bodyPr/>
          <a:lstStyle/>
          <a:p>
            <a:endParaRPr lang="zh-CN" altLang="en-US"/>
          </a:p>
        </p:txBody>
      </p:sp>
      <p:sp>
        <p:nvSpPr>
          <p:cNvPr id="18438" name="矩形 7"/>
          <p:cNvSpPr>
            <a:spLocks noChangeArrowheads="1"/>
          </p:cNvSpPr>
          <p:nvPr/>
        </p:nvSpPr>
        <p:spPr bwMode="auto">
          <a:xfrm>
            <a:off x="3124200" y="40386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t>1</a:t>
            </a:r>
            <a:endParaRPr lang="zh-CN" altLang="en-US" b="1"/>
          </a:p>
        </p:txBody>
      </p:sp>
      <p:sp>
        <p:nvSpPr>
          <p:cNvPr id="18439" name="矩形 8"/>
          <p:cNvSpPr>
            <a:spLocks noChangeArrowheads="1"/>
          </p:cNvSpPr>
          <p:nvPr/>
        </p:nvSpPr>
        <p:spPr bwMode="auto">
          <a:xfrm>
            <a:off x="3660775" y="44958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t>2</a:t>
            </a:r>
            <a:endParaRPr lang="zh-CN" altLang="en-US" b="1"/>
          </a:p>
        </p:txBody>
      </p:sp>
      <p:sp>
        <p:nvSpPr>
          <p:cNvPr id="18440" name="矩形 9"/>
          <p:cNvSpPr>
            <a:spLocks noChangeArrowheads="1"/>
          </p:cNvSpPr>
          <p:nvPr/>
        </p:nvSpPr>
        <p:spPr bwMode="auto">
          <a:xfrm>
            <a:off x="4502150" y="4833938"/>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t>3</a:t>
            </a:r>
            <a:endParaRPr lang="zh-CN" altLang="en-US" b="1"/>
          </a:p>
        </p:txBody>
      </p:sp>
      <p:sp>
        <p:nvSpPr>
          <p:cNvPr id="18441" name="矩形 10"/>
          <p:cNvSpPr>
            <a:spLocks noChangeArrowheads="1"/>
          </p:cNvSpPr>
          <p:nvPr/>
        </p:nvSpPr>
        <p:spPr bwMode="auto">
          <a:xfrm>
            <a:off x="3630613" y="534193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t>4</a:t>
            </a:r>
            <a:endParaRPr lang="zh-CN" altLang="en-US" b="1"/>
          </a:p>
        </p:txBody>
      </p:sp>
      <p:sp>
        <p:nvSpPr>
          <p:cNvPr id="18442" name="矩形 11"/>
          <p:cNvSpPr>
            <a:spLocks noChangeArrowheads="1"/>
          </p:cNvSpPr>
          <p:nvPr/>
        </p:nvSpPr>
        <p:spPr bwMode="auto">
          <a:xfrm>
            <a:off x="3076575" y="5680075"/>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t>5</a:t>
            </a:r>
            <a:endParaRPr lang="zh-CN" altLang="en-US" b="1"/>
          </a:p>
        </p:txBody>
      </p:sp>
      <p:cxnSp>
        <p:nvCxnSpPr>
          <p:cNvPr id="18443" name="直接连接符 2"/>
          <p:cNvCxnSpPr>
            <a:cxnSpLocks noChangeShapeType="1"/>
          </p:cNvCxnSpPr>
          <p:nvPr/>
        </p:nvCxnSpPr>
        <p:spPr bwMode="auto">
          <a:xfrm>
            <a:off x="2759075" y="1828800"/>
            <a:ext cx="871538" cy="0"/>
          </a:xfrm>
          <a:prstGeom prst="line">
            <a:avLst/>
          </a:prstGeom>
          <a:noFill/>
          <a:ln w="22225" algn="ctr">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63730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idx="4294967295"/>
          </p:nvPr>
        </p:nvSpPr>
        <p:spPr/>
        <p:txBody>
          <a:bodyPr/>
          <a:lstStyle/>
          <a:p>
            <a:r>
              <a:rPr lang="en-US" altLang="zh-CN" smtClean="0"/>
              <a:t>HW Support for the OS</a:t>
            </a:r>
            <a:endParaRPr lang="zh-CN" altLang="en-US" smtClean="0"/>
          </a:p>
        </p:txBody>
      </p:sp>
      <p:sp>
        <p:nvSpPr>
          <p:cNvPr id="19459" name="灯片编号占位符 3"/>
          <p:cNvSpPr txBox="1">
            <a:spLocks noGrp="1" noChangeArrowheads="1"/>
          </p:cNvSpPr>
          <p:nvPr/>
        </p:nvSpPr>
        <p:spPr bwMode="auto">
          <a:xfrm>
            <a:off x="67056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algn="r"/>
            <a:fld id="{7D5E013D-7B5E-416D-9C4A-6E3041E30C44}" type="slidenum">
              <a:rPr lang="en-US" altLang="zh-CN" sz="1400" b="1">
                <a:solidFill>
                  <a:schemeClr val="tx1"/>
                </a:solidFill>
                <a:latin typeface="Times New Roman" pitchFamily="18" charset="0"/>
              </a:rPr>
              <a:pPr algn="r"/>
              <a:t>152</a:t>
            </a:fld>
            <a:endParaRPr lang="en-US" altLang="zh-CN" sz="1400">
              <a:solidFill>
                <a:schemeClr val="tx1"/>
              </a:solidFill>
              <a:latin typeface="Times New Roman" pitchFamily="18" charset="0"/>
            </a:endParaRPr>
          </a:p>
        </p:txBody>
      </p:sp>
      <p:sp>
        <p:nvSpPr>
          <p:cNvPr id="12292" name="Rectangle 3"/>
          <p:cNvSpPr txBox="1">
            <a:spLocks noChangeArrowheads="1"/>
          </p:cNvSpPr>
          <p:nvPr/>
        </p:nvSpPr>
        <p:spPr bwMode="auto">
          <a:xfrm>
            <a:off x="457200" y="1193800"/>
            <a:ext cx="86868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eaLnBrk="0" hangingPunct="0">
              <a:defRPr sz="1600">
                <a:solidFill>
                  <a:schemeClr val="hlink"/>
                </a:solidFill>
                <a:latin typeface="Arial" pitchFamily="34" charset="0"/>
                <a:ea typeface="宋体" pitchFamily="2" charset="-122"/>
              </a:defRPr>
            </a:lvl1pPr>
            <a:lvl2pPr marL="685800" indent="-22860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l">
              <a:lnSpc>
                <a:spcPct val="90000"/>
              </a:lnSpc>
              <a:spcBef>
                <a:spcPct val="30000"/>
              </a:spcBef>
              <a:buSzPct val="100000"/>
              <a:buFontTx/>
              <a:buChar char="•"/>
              <a:defRPr/>
            </a:pPr>
            <a:r>
              <a:rPr lang="en-US" altLang="zh-CN" sz="2400" dirty="0" smtClean="0">
                <a:solidFill>
                  <a:schemeClr val="tx1"/>
                </a:solidFill>
                <a:ea typeface="MS PGothic" pitchFamily="34" charset="-128"/>
              </a:rPr>
              <a:t>Mechanisms</a:t>
            </a:r>
            <a:r>
              <a:rPr lang="zh-CN" altLang="en-US" sz="2400" dirty="0" smtClean="0">
                <a:solidFill>
                  <a:srgbClr val="0332B7"/>
                </a:solidFill>
                <a:ea typeface="MS PGothic" pitchFamily="34" charset="-128"/>
              </a:rPr>
              <a:t>机制</a:t>
            </a:r>
            <a:r>
              <a:rPr lang="en-US" altLang="zh-CN" sz="2400" dirty="0" smtClean="0">
                <a:solidFill>
                  <a:schemeClr val="tx1"/>
                </a:solidFill>
                <a:ea typeface="MS PGothic" pitchFamily="34" charset="-128"/>
              </a:rPr>
              <a:t> to </a:t>
            </a:r>
            <a:r>
              <a:rPr lang="en-US" altLang="zh-CN" sz="2400" u="sng" dirty="0" smtClean="0">
                <a:solidFill>
                  <a:schemeClr val="tx1"/>
                </a:solidFill>
                <a:effectLst>
                  <a:outerShdw blurRad="38100" dist="38100" dir="2700000" algn="tl">
                    <a:srgbClr val="000000">
                      <a:alpha val="43137"/>
                    </a:srgbClr>
                  </a:outerShdw>
                </a:effectLst>
                <a:ea typeface="MS PGothic" pitchFamily="34" charset="-128"/>
              </a:rPr>
              <a:t>protect OS </a:t>
            </a:r>
            <a:r>
              <a:rPr lang="en-US" altLang="zh-CN" sz="2400" dirty="0" smtClean="0">
                <a:solidFill>
                  <a:schemeClr val="tx1"/>
                </a:solidFill>
                <a:ea typeface="MS PGothic" pitchFamily="34" charset="-128"/>
              </a:rPr>
              <a:t>from processes</a:t>
            </a:r>
          </a:p>
          <a:p>
            <a:pPr lvl="1" algn="l">
              <a:lnSpc>
                <a:spcPct val="90000"/>
              </a:lnSpc>
              <a:spcBef>
                <a:spcPct val="30000"/>
              </a:spcBef>
              <a:buSzPct val="100000"/>
              <a:buFontTx/>
              <a:buChar char="–"/>
              <a:defRPr/>
            </a:pPr>
            <a:r>
              <a:rPr lang="en-US" altLang="zh-CN" sz="2000" b="1" dirty="0" smtClean="0">
                <a:solidFill>
                  <a:srgbClr val="0332B7"/>
                </a:solidFill>
                <a:ea typeface="MS PGothic" pitchFamily="34" charset="-128"/>
              </a:rPr>
              <a:t>Modes + virtual memory</a:t>
            </a:r>
          </a:p>
          <a:p>
            <a:pPr lvl="1" algn="l">
              <a:lnSpc>
                <a:spcPct val="90000"/>
              </a:lnSpc>
              <a:spcBef>
                <a:spcPct val="30000"/>
              </a:spcBef>
              <a:buSzPct val="100000"/>
              <a:buFontTx/>
              <a:buChar char="–"/>
              <a:defRPr/>
            </a:pPr>
            <a:endParaRPr lang="en-US" altLang="zh-CN" sz="2000" b="1" dirty="0" smtClean="0">
              <a:solidFill>
                <a:srgbClr val="0332B7"/>
              </a:solidFill>
              <a:ea typeface="MS PGothic" pitchFamily="34" charset="-128"/>
            </a:endParaRPr>
          </a:p>
          <a:p>
            <a:pPr algn="l">
              <a:lnSpc>
                <a:spcPct val="90000"/>
              </a:lnSpc>
              <a:spcBef>
                <a:spcPct val="30000"/>
              </a:spcBef>
              <a:buSzPct val="100000"/>
              <a:buFontTx/>
              <a:buChar char="•"/>
              <a:defRPr/>
            </a:pPr>
            <a:r>
              <a:rPr lang="en-US" altLang="zh-CN" sz="2400" dirty="0" smtClean="0">
                <a:solidFill>
                  <a:schemeClr val="tx1"/>
                </a:solidFill>
                <a:ea typeface="MS PGothic" pitchFamily="34" charset="-128"/>
              </a:rPr>
              <a:t>Mechanisms to </a:t>
            </a:r>
            <a:r>
              <a:rPr lang="en-US" altLang="zh-CN" sz="2400" u="sng" dirty="0" smtClean="0">
                <a:solidFill>
                  <a:schemeClr val="tx1"/>
                </a:solidFill>
                <a:effectLst>
                  <a:outerShdw blurRad="38100" dist="38100" dir="2700000" algn="tl">
                    <a:srgbClr val="000000">
                      <a:alpha val="43137"/>
                    </a:srgbClr>
                  </a:outerShdw>
                </a:effectLst>
                <a:ea typeface="MS PGothic" pitchFamily="34" charset="-128"/>
              </a:rPr>
              <a:t>switch</a:t>
            </a:r>
            <a:r>
              <a:rPr lang="en-US" altLang="zh-CN" sz="2400" dirty="0" smtClean="0">
                <a:solidFill>
                  <a:schemeClr val="tx1"/>
                </a:solidFill>
                <a:ea typeface="MS PGothic" pitchFamily="34" charset="-128"/>
              </a:rPr>
              <a:t> control flow between OS – processes</a:t>
            </a:r>
          </a:p>
          <a:p>
            <a:pPr lvl="1" algn="l">
              <a:lnSpc>
                <a:spcPct val="90000"/>
              </a:lnSpc>
              <a:spcBef>
                <a:spcPct val="30000"/>
              </a:spcBef>
              <a:buSzPct val="100000"/>
              <a:buFontTx/>
              <a:buChar char="–"/>
              <a:defRPr/>
            </a:pPr>
            <a:r>
              <a:rPr lang="en-US" altLang="zh-CN" sz="2000" b="1" dirty="0" smtClean="0">
                <a:solidFill>
                  <a:srgbClr val="0332B7"/>
                </a:solidFill>
                <a:ea typeface="MS PGothic" pitchFamily="34" charset="-128"/>
              </a:rPr>
              <a:t>System calls + exceptions</a:t>
            </a:r>
          </a:p>
          <a:p>
            <a:pPr lvl="1" algn="l">
              <a:lnSpc>
                <a:spcPct val="90000"/>
              </a:lnSpc>
              <a:spcBef>
                <a:spcPct val="30000"/>
              </a:spcBef>
              <a:buSzPct val="100000"/>
              <a:buFontTx/>
              <a:buChar char="–"/>
              <a:defRPr/>
            </a:pPr>
            <a:endParaRPr lang="en-US" altLang="zh-CN" sz="2000" b="1" dirty="0" smtClean="0">
              <a:solidFill>
                <a:srgbClr val="0332B7"/>
              </a:solidFill>
              <a:ea typeface="MS PGothic" pitchFamily="34" charset="-128"/>
            </a:endParaRPr>
          </a:p>
          <a:p>
            <a:pPr algn="l">
              <a:lnSpc>
                <a:spcPct val="90000"/>
              </a:lnSpc>
              <a:spcBef>
                <a:spcPct val="30000"/>
              </a:spcBef>
              <a:buSzPct val="100000"/>
              <a:buFontTx/>
              <a:buChar char="•"/>
              <a:defRPr/>
            </a:pPr>
            <a:r>
              <a:rPr lang="en-US" altLang="zh-CN" sz="2400" dirty="0" smtClean="0">
                <a:solidFill>
                  <a:schemeClr val="tx1"/>
                </a:solidFill>
                <a:ea typeface="MS PGothic" pitchFamily="34" charset="-128"/>
              </a:rPr>
              <a:t>Mechanisms to </a:t>
            </a:r>
            <a:r>
              <a:rPr lang="en-US" altLang="zh-CN" sz="2400" u="sng" dirty="0" smtClean="0">
                <a:solidFill>
                  <a:schemeClr val="tx1"/>
                </a:solidFill>
                <a:effectLst>
                  <a:outerShdw blurRad="38100" dist="38100" dir="2700000" algn="tl">
                    <a:srgbClr val="000000">
                      <a:alpha val="43137"/>
                    </a:srgbClr>
                  </a:outerShdw>
                </a:effectLst>
                <a:ea typeface="MS PGothic" pitchFamily="34" charset="-128"/>
              </a:rPr>
              <a:t>protect processes </a:t>
            </a:r>
            <a:r>
              <a:rPr lang="en-US" altLang="zh-CN" sz="2400" dirty="0" smtClean="0">
                <a:solidFill>
                  <a:schemeClr val="tx1"/>
                </a:solidFill>
                <a:ea typeface="MS PGothic" pitchFamily="34" charset="-128"/>
              </a:rPr>
              <a:t>from each other</a:t>
            </a:r>
          </a:p>
          <a:p>
            <a:pPr lvl="1" algn="l">
              <a:lnSpc>
                <a:spcPct val="90000"/>
              </a:lnSpc>
              <a:spcBef>
                <a:spcPct val="30000"/>
              </a:spcBef>
              <a:buSzPct val="100000"/>
              <a:buFontTx/>
              <a:buChar char="–"/>
              <a:defRPr/>
            </a:pPr>
            <a:r>
              <a:rPr lang="en-US" altLang="zh-CN" sz="2000" b="1" dirty="0" smtClean="0">
                <a:solidFill>
                  <a:srgbClr val="0332B7"/>
                </a:solidFill>
                <a:ea typeface="MS PGothic" pitchFamily="34" charset="-128"/>
              </a:rPr>
              <a:t>Virtual memory</a:t>
            </a:r>
          </a:p>
          <a:p>
            <a:pPr lvl="1" algn="l">
              <a:lnSpc>
                <a:spcPct val="90000"/>
              </a:lnSpc>
              <a:spcBef>
                <a:spcPct val="30000"/>
              </a:spcBef>
              <a:buSzPct val="100000"/>
              <a:buFontTx/>
              <a:buChar char="–"/>
              <a:defRPr/>
            </a:pPr>
            <a:endParaRPr lang="en-US" altLang="zh-CN" sz="2000" b="1" dirty="0" smtClean="0">
              <a:solidFill>
                <a:srgbClr val="0332B7"/>
              </a:solidFill>
              <a:ea typeface="MS PGothic" pitchFamily="34" charset="-128"/>
            </a:endParaRPr>
          </a:p>
          <a:p>
            <a:pPr algn="l">
              <a:lnSpc>
                <a:spcPct val="90000"/>
              </a:lnSpc>
              <a:spcBef>
                <a:spcPct val="30000"/>
              </a:spcBef>
              <a:buSzPct val="100000"/>
              <a:buFontTx/>
              <a:buChar char="•"/>
              <a:defRPr/>
            </a:pPr>
            <a:r>
              <a:rPr lang="en-US" altLang="zh-CN" sz="2400" dirty="0" smtClean="0">
                <a:solidFill>
                  <a:schemeClr val="tx1"/>
                </a:solidFill>
                <a:ea typeface="MS PGothic" pitchFamily="34" charset="-128"/>
              </a:rPr>
              <a:t>Mechanisms to </a:t>
            </a:r>
            <a:r>
              <a:rPr lang="en-US" altLang="zh-CN" sz="2400" u="sng" dirty="0" smtClean="0">
                <a:solidFill>
                  <a:schemeClr val="tx1"/>
                </a:solidFill>
                <a:effectLst>
                  <a:outerShdw blurRad="38100" dist="38100" dir="2700000" algn="tl">
                    <a:srgbClr val="000000">
                      <a:alpha val="43137"/>
                    </a:srgbClr>
                  </a:outerShdw>
                </a:effectLst>
                <a:ea typeface="MS PGothic" pitchFamily="34" charset="-128"/>
              </a:rPr>
              <a:t>interact</a:t>
            </a:r>
            <a:r>
              <a:rPr lang="en-US" altLang="zh-CN" sz="2400" dirty="0" smtClean="0">
                <a:solidFill>
                  <a:schemeClr val="tx1"/>
                </a:solidFill>
                <a:ea typeface="MS PGothic" pitchFamily="34" charset="-128"/>
              </a:rPr>
              <a:t> with I/O devices</a:t>
            </a:r>
          </a:p>
          <a:p>
            <a:pPr lvl="1" algn="l">
              <a:lnSpc>
                <a:spcPct val="90000"/>
              </a:lnSpc>
              <a:spcBef>
                <a:spcPct val="30000"/>
              </a:spcBef>
              <a:buSzPct val="100000"/>
              <a:buFontTx/>
              <a:buChar char="–"/>
              <a:defRPr/>
            </a:pPr>
            <a:r>
              <a:rPr lang="en-US" altLang="zh-CN" sz="2000" b="1" dirty="0" smtClean="0">
                <a:solidFill>
                  <a:srgbClr val="0332B7"/>
                </a:solidFill>
                <a:ea typeface="MS PGothic" pitchFamily="34" charset="-128"/>
              </a:rPr>
              <a:t>Primarily memory-mapped I/O</a:t>
            </a:r>
          </a:p>
        </p:txBody>
      </p:sp>
    </p:spTree>
    <p:extLst>
      <p:ext uri="{BB962C8B-B14F-4D97-AF65-F5344CB8AC3E}">
        <p14:creationId xmlns:p14="http://schemas.microsoft.com/office/powerpoint/2010/main" val="3601362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txBox="1">
            <a:spLocks noChangeArrowheads="1"/>
          </p:cNvSpPr>
          <p:nvPr/>
        </p:nvSpPr>
        <p:spPr bwMode="auto">
          <a:xfrm>
            <a:off x="457200" y="1371600"/>
            <a:ext cx="8305800"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eaLnBrk="0" hangingPunct="0">
              <a:defRPr sz="1600">
                <a:solidFill>
                  <a:schemeClr val="hlink"/>
                </a:solidFill>
                <a:latin typeface="Arial" charset="0"/>
                <a:ea typeface="宋体" pitchFamily="2" charset="-122"/>
              </a:defRPr>
            </a:lvl1pPr>
            <a:lvl2pPr marL="685800" indent="-22860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algn="l">
              <a:lnSpc>
                <a:spcPct val="90000"/>
              </a:lnSpc>
              <a:spcBef>
                <a:spcPct val="30000"/>
              </a:spcBef>
              <a:buSzPct val="100000"/>
              <a:buFontTx/>
              <a:buChar char="•"/>
            </a:pPr>
            <a:r>
              <a:rPr lang="en-US" altLang="zh-CN" sz="2000" dirty="0" smtClean="0">
                <a:solidFill>
                  <a:schemeClr val="tx1"/>
                </a:solidFill>
                <a:ea typeface="MS PGothic" pitchFamily="34" charset="-128"/>
              </a:rPr>
              <a:t>So far, we have branches and jumps</a:t>
            </a:r>
          </a:p>
          <a:p>
            <a:pPr lvl="1" algn="l">
              <a:lnSpc>
                <a:spcPct val="90000"/>
              </a:lnSpc>
              <a:spcBef>
                <a:spcPct val="30000"/>
              </a:spcBef>
              <a:buSzPct val="100000"/>
              <a:buFontTx/>
              <a:buChar char="–"/>
            </a:pPr>
            <a:r>
              <a:rPr lang="en-US" altLang="zh-CN" sz="2000" b="1" dirty="0" smtClean="0">
                <a:solidFill>
                  <a:srgbClr val="0332B7"/>
                </a:solidFill>
                <a:ea typeface="MS PGothic" pitchFamily="34" charset="-128"/>
              </a:rPr>
              <a:t>They implement control flows within a program</a:t>
            </a:r>
          </a:p>
          <a:p>
            <a:pPr lvl="1" algn="l">
              <a:lnSpc>
                <a:spcPct val="90000"/>
              </a:lnSpc>
              <a:spcBef>
                <a:spcPct val="30000"/>
              </a:spcBef>
              <a:buSzPct val="100000"/>
              <a:buFontTx/>
              <a:buChar char="–"/>
            </a:pPr>
            <a:endParaRPr lang="en-US" altLang="zh-CN" sz="2000" b="1" dirty="0" smtClean="0">
              <a:solidFill>
                <a:srgbClr val="0332B7"/>
              </a:solidFill>
              <a:ea typeface="MS PGothic" pitchFamily="34" charset="-128"/>
            </a:endParaRPr>
          </a:p>
          <a:p>
            <a:pPr algn="l">
              <a:lnSpc>
                <a:spcPct val="90000"/>
              </a:lnSpc>
              <a:spcBef>
                <a:spcPct val="30000"/>
              </a:spcBef>
              <a:buSzPct val="100000"/>
              <a:buFontTx/>
              <a:buChar char="•"/>
            </a:pPr>
            <a:r>
              <a:rPr lang="en-US" altLang="zh-CN" sz="2000" b="1" dirty="0" smtClean="0">
                <a:solidFill>
                  <a:schemeClr val="tx1"/>
                </a:solidFill>
                <a:ea typeface="MS PGothic" pitchFamily="34" charset="-128"/>
              </a:rPr>
              <a:t>Expected switch to the OS</a:t>
            </a:r>
            <a:r>
              <a:rPr lang="en-US" altLang="zh-CN" sz="2000" dirty="0" smtClean="0">
                <a:solidFill>
                  <a:schemeClr val="tx1"/>
                </a:solidFill>
                <a:ea typeface="MS PGothic" pitchFamily="34" charset="-128"/>
              </a:rPr>
              <a:t>: </a:t>
            </a:r>
            <a:r>
              <a:rPr lang="en-US" altLang="zh-CN" sz="2000" u="sng" dirty="0" smtClean="0">
                <a:solidFill>
                  <a:srgbClr val="7B00E4"/>
                </a:solidFill>
                <a:ea typeface="MS PGothic" pitchFamily="34" charset="-128"/>
              </a:rPr>
              <a:t>system call instruction </a:t>
            </a:r>
            <a:r>
              <a:rPr lang="en-US" altLang="zh-CN" sz="2000" dirty="0" smtClean="0">
                <a:solidFill>
                  <a:schemeClr val="tx1"/>
                </a:solidFill>
                <a:ea typeface="MS PGothic" pitchFamily="34" charset="-128"/>
              </a:rPr>
              <a:t>(</a:t>
            </a:r>
            <a:r>
              <a:rPr lang="en-US" altLang="zh-CN" sz="2000" dirty="0" err="1" smtClean="0">
                <a:solidFill>
                  <a:schemeClr val="tx1"/>
                </a:solidFill>
                <a:ea typeface="MS PGothic" pitchFamily="34" charset="-128"/>
              </a:rPr>
              <a:t>syscall</a:t>
            </a:r>
            <a:r>
              <a:rPr lang="en-US" altLang="zh-CN" sz="2000" dirty="0" smtClean="0">
                <a:solidFill>
                  <a:schemeClr val="tx1"/>
                </a:solidFill>
                <a:ea typeface="MS PGothic" pitchFamily="34" charset="-128"/>
              </a:rPr>
              <a:t>)</a:t>
            </a:r>
          </a:p>
          <a:p>
            <a:pPr lvl="1" algn="l">
              <a:lnSpc>
                <a:spcPct val="90000"/>
              </a:lnSpc>
              <a:spcBef>
                <a:spcPct val="30000"/>
              </a:spcBef>
              <a:buSzPct val="100000"/>
              <a:buFontTx/>
              <a:buChar char="–"/>
            </a:pPr>
            <a:r>
              <a:rPr lang="en-US" altLang="zh-CN" sz="2000" b="1" dirty="0" smtClean="0">
                <a:solidFill>
                  <a:srgbClr val="0332B7"/>
                </a:solidFill>
                <a:ea typeface="MS PGothic" pitchFamily="34" charset="-128"/>
              </a:rPr>
              <a:t>A jump (or function call) to </a:t>
            </a:r>
            <a:r>
              <a:rPr lang="en-US" altLang="zh-CN" sz="2000" b="1" u="sng" dirty="0" smtClean="0">
                <a:solidFill>
                  <a:srgbClr val="0332B7"/>
                </a:solidFill>
                <a:ea typeface="MS PGothic" pitchFamily="34" charset="-128"/>
              </a:rPr>
              <a:t>OS</a:t>
            </a:r>
            <a:r>
              <a:rPr lang="en-US" altLang="zh-CN" sz="2000" b="1" dirty="0" smtClean="0">
                <a:solidFill>
                  <a:srgbClr val="0332B7"/>
                </a:solidFill>
                <a:ea typeface="MS PGothic" pitchFamily="34" charset="-128"/>
              </a:rPr>
              <a:t> code</a:t>
            </a:r>
          </a:p>
          <a:p>
            <a:pPr lvl="2" algn="l">
              <a:lnSpc>
                <a:spcPct val="90000"/>
              </a:lnSpc>
              <a:spcBef>
                <a:spcPct val="30000"/>
              </a:spcBef>
              <a:buSzPct val="100000"/>
              <a:buFontTx/>
              <a:buChar char="•"/>
            </a:pPr>
            <a:r>
              <a:rPr lang="en-US" altLang="zh-CN" dirty="0" smtClean="0">
                <a:solidFill>
                  <a:schemeClr val="tx1"/>
                </a:solidFill>
                <a:ea typeface="MS PGothic" pitchFamily="34" charset="-128"/>
              </a:rPr>
              <a:t>E.g., in order to perform a disk access</a:t>
            </a:r>
          </a:p>
          <a:p>
            <a:pPr lvl="2" algn="l">
              <a:lnSpc>
                <a:spcPct val="90000"/>
              </a:lnSpc>
              <a:spcBef>
                <a:spcPct val="30000"/>
              </a:spcBef>
              <a:buSzPct val="100000"/>
              <a:buFontTx/>
              <a:buChar char="•"/>
            </a:pPr>
            <a:r>
              <a:rPr lang="en-US" altLang="zh-CN" dirty="0" smtClean="0">
                <a:solidFill>
                  <a:schemeClr val="tx1"/>
                </a:solidFill>
                <a:ea typeface="MS PGothic" pitchFamily="34" charset="-128"/>
              </a:rPr>
              <a:t>Also similar to a program-initiated exception</a:t>
            </a:r>
          </a:p>
          <a:p>
            <a:pPr lvl="1" algn="l">
              <a:lnSpc>
                <a:spcPct val="90000"/>
              </a:lnSpc>
              <a:spcBef>
                <a:spcPct val="30000"/>
              </a:spcBef>
              <a:buSzPct val="100000"/>
              <a:buFontTx/>
              <a:buChar char="–"/>
            </a:pPr>
            <a:r>
              <a:rPr lang="en-US" altLang="zh-CN" sz="2000" b="1" dirty="0" smtClean="0">
                <a:solidFill>
                  <a:srgbClr val="0332B7"/>
                </a:solidFill>
                <a:ea typeface="MS PGothic" pitchFamily="34" charset="-128"/>
              </a:rPr>
              <a:t>Switches processor to kernel mode &amp; disables interrupts</a:t>
            </a:r>
          </a:p>
          <a:p>
            <a:pPr lvl="1" algn="l">
              <a:lnSpc>
                <a:spcPct val="90000"/>
              </a:lnSpc>
              <a:spcBef>
                <a:spcPct val="30000"/>
              </a:spcBef>
              <a:buSzPct val="100000"/>
              <a:buFontTx/>
              <a:buChar char="–"/>
            </a:pPr>
            <a:r>
              <a:rPr lang="en-US" altLang="zh-CN" sz="2000" b="1" dirty="0" smtClean="0">
                <a:solidFill>
                  <a:srgbClr val="0332B7"/>
                </a:solidFill>
                <a:ea typeface="MS PGothic" pitchFamily="34" charset="-128"/>
              </a:rPr>
              <a:t>Jump to a pre-defined place in the kernel</a:t>
            </a:r>
          </a:p>
          <a:p>
            <a:pPr lvl="1" algn="l">
              <a:lnSpc>
                <a:spcPct val="90000"/>
              </a:lnSpc>
              <a:spcBef>
                <a:spcPct val="30000"/>
              </a:spcBef>
              <a:buSzPct val="100000"/>
              <a:buFontTx/>
              <a:buChar char="–"/>
            </a:pPr>
            <a:endParaRPr lang="en-US" altLang="zh-CN" sz="2000" b="1" dirty="0" smtClean="0">
              <a:solidFill>
                <a:srgbClr val="0332B7"/>
              </a:solidFill>
              <a:ea typeface="MS PGothic" pitchFamily="34" charset="-128"/>
            </a:endParaRPr>
          </a:p>
          <a:p>
            <a:pPr algn="l">
              <a:lnSpc>
                <a:spcPct val="90000"/>
              </a:lnSpc>
              <a:spcBef>
                <a:spcPct val="30000"/>
              </a:spcBef>
              <a:buSzPct val="100000"/>
              <a:buFontTx/>
              <a:buChar char="•"/>
            </a:pPr>
            <a:r>
              <a:rPr lang="en-US" altLang="zh-CN" sz="2000" b="1" dirty="0" smtClean="0">
                <a:solidFill>
                  <a:schemeClr val="tx1"/>
                </a:solidFill>
                <a:ea typeface="MS PGothic" pitchFamily="34" charset="-128"/>
              </a:rPr>
              <a:t>Returning from a </a:t>
            </a:r>
            <a:r>
              <a:rPr lang="en-US" altLang="zh-CN" sz="2000" b="1" dirty="0" err="1" smtClean="0">
                <a:solidFill>
                  <a:schemeClr val="tx1"/>
                </a:solidFill>
                <a:ea typeface="MS PGothic" pitchFamily="34" charset="-128"/>
              </a:rPr>
              <a:t>syscall</a:t>
            </a:r>
            <a:r>
              <a:rPr lang="en-US" altLang="zh-CN" sz="2000" dirty="0" smtClean="0">
                <a:solidFill>
                  <a:schemeClr val="tx1"/>
                </a:solidFill>
                <a:ea typeface="MS PGothic" pitchFamily="34" charset="-128"/>
              </a:rPr>
              <a:t>: </a:t>
            </a:r>
            <a:r>
              <a:rPr lang="en-US" altLang="zh-CN" sz="2000" dirty="0" smtClean="0">
                <a:solidFill>
                  <a:srgbClr val="7B00E4"/>
                </a:solidFill>
                <a:ea typeface="MS PGothic" pitchFamily="34" charset="-128"/>
              </a:rPr>
              <a:t>use the </a:t>
            </a:r>
            <a:r>
              <a:rPr lang="en-US" altLang="zh-CN" sz="2000" i="1" u="sng" dirty="0" err="1" smtClean="0">
                <a:solidFill>
                  <a:srgbClr val="7B00E4"/>
                </a:solidFill>
                <a:ea typeface="MS PGothic" pitchFamily="34" charset="-128"/>
              </a:rPr>
              <a:t>eret</a:t>
            </a:r>
            <a:r>
              <a:rPr lang="en-US" altLang="zh-CN" sz="2000" dirty="0" smtClean="0">
                <a:solidFill>
                  <a:srgbClr val="7B00E4"/>
                </a:solidFill>
                <a:ea typeface="MS PGothic" pitchFamily="34" charset="-128"/>
              </a:rPr>
              <a:t> instruction </a:t>
            </a:r>
            <a:r>
              <a:rPr lang="en-US" altLang="zh-CN" sz="2000" dirty="0" smtClean="0">
                <a:solidFill>
                  <a:schemeClr val="tx1"/>
                </a:solidFill>
                <a:ea typeface="MS PGothic" pitchFamily="34" charset="-128"/>
              </a:rPr>
              <a:t>(privileged</a:t>
            </a:r>
            <a:r>
              <a:rPr lang="zh-CN" altLang="en-US" sz="2000" dirty="0" smtClean="0">
                <a:solidFill>
                  <a:srgbClr val="0332B7"/>
                </a:solidFill>
                <a:ea typeface="MS PGothic" pitchFamily="34" charset="-128"/>
              </a:rPr>
              <a:t>特殊的</a:t>
            </a:r>
            <a:r>
              <a:rPr lang="en-US" altLang="zh-CN" sz="2000" dirty="0" smtClean="0">
                <a:solidFill>
                  <a:schemeClr val="tx1"/>
                </a:solidFill>
                <a:ea typeface="MS PGothic" pitchFamily="34" charset="-128"/>
              </a:rPr>
              <a:t>)</a:t>
            </a:r>
            <a:endParaRPr lang="en-US" altLang="zh-CN" sz="2000" dirty="0">
              <a:solidFill>
                <a:schemeClr val="tx1"/>
              </a:solidFill>
              <a:ea typeface="MS PGothic" pitchFamily="34" charset="-128"/>
            </a:endParaRPr>
          </a:p>
          <a:p>
            <a:pPr lvl="1" algn="l">
              <a:lnSpc>
                <a:spcPct val="90000"/>
              </a:lnSpc>
              <a:spcBef>
                <a:spcPct val="30000"/>
              </a:spcBef>
              <a:buSzPct val="100000"/>
              <a:buFontTx/>
              <a:buChar char="–"/>
            </a:pPr>
            <a:r>
              <a:rPr lang="en-US" altLang="zh-CN" sz="2000" b="1" dirty="0">
                <a:solidFill>
                  <a:srgbClr val="0332B7"/>
                </a:solidFill>
                <a:ea typeface="MS PGothic" pitchFamily="34" charset="-128"/>
              </a:rPr>
              <a:t>Switch to user mode &amp; enable interrupts</a:t>
            </a:r>
          </a:p>
          <a:p>
            <a:pPr lvl="1" algn="l">
              <a:lnSpc>
                <a:spcPct val="90000"/>
              </a:lnSpc>
              <a:spcBef>
                <a:spcPct val="30000"/>
              </a:spcBef>
              <a:buSzPct val="100000"/>
              <a:buFontTx/>
              <a:buChar char="–"/>
            </a:pPr>
            <a:r>
              <a:rPr lang="en-US" altLang="zh-CN" sz="2000" b="1" dirty="0">
                <a:solidFill>
                  <a:srgbClr val="0332B7"/>
                </a:solidFill>
                <a:ea typeface="MS PGothic" pitchFamily="34" charset="-128"/>
              </a:rPr>
              <a:t>Jump to program counter indicated by EPC</a:t>
            </a:r>
          </a:p>
        </p:txBody>
      </p:sp>
      <p:sp>
        <p:nvSpPr>
          <p:cNvPr id="21507" name="标题 1"/>
          <p:cNvSpPr>
            <a:spLocks noGrp="1"/>
          </p:cNvSpPr>
          <p:nvPr>
            <p:ph type="title" idx="4294967295"/>
          </p:nvPr>
        </p:nvSpPr>
        <p:spPr>
          <a:xfrm>
            <a:off x="304800" y="330200"/>
            <a:ext cx="8534400" cy="736600"/>
          </a:xfrm>
        </p:spPr>
        <p:txBody>
          <a:bodyPr/>
          <a:lstStyle/>
          <a:p>
            <a:r>
              <a:rPr lang="en-US" altLang="zh-CN" dirty="0" smtClean="0"/>
              <a:t>Altering the Control Flow: </a:t>
            </a:r>
            <a:r>
              <a:rPr lang="en-US" altLang="zh-CN" sz="2800" i="1" u="sng" dirty="0" smtClean="0"/>
              <a:t>System Calls</a:t>
            </a:r>
            <a:endParaRPr lang="zh-CN" altLang="en-US" sz="2800" i="1" u="sng" dirty="0" smtClean="0"/>
          </a:p>
        </p:txBody>
      </p:sp>
      <p:sp>
        <p:nvSpPr>
          <p:cNvPr id="21508" name="灯片编号占位符 3"/>
          <p:cNvSpPr txBox="1">
            <a:spLocks noGrp="1" noChangeArrowheads="1"/>
          </p:cNvSpPr>
          <p:nvPr/>
        </p:nvSpPr>
        <p:spPr bwMode="auto">
          <a:xfrm>
            <a:off x="67056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algn="r"/>
            <a:fld id="{5C33B1CC-328B-4F73-9148-8298D69FF14C}" type="slidenum">
              <a:rPr lang="en-US" altLang="zh-CN" sz="1400" b="1">
                <a:solidFill>
                  <a:schemeClr val="tx1"/>
                </a:solidFill>
                <a:latin typeface="Times New Roman" pitchFamily="18" charset="0"/>
              </a:rPr>
              <a:pPr algn="r"/>
              <a:t>153</a:t>
            </a:fld>
            <a:endParaRPr lang="en-US" altLang="zh-CN" sz="1400">
              <a:solidFill>
                <a:schemeClr val="tx1"/>
              </a:solidFill>
              <a:latin typeface="Times New Roman" pitchFamily="18" charset="0"/>
            </a:endParaRPr>
          </a:p>
        </p:txBody>
      </p:sp>
      <p:cxnSp>
        <p:nvCxnSpPr>
          <p:cNvPr id="21509" name="直接连接符 8"/>
          <p:cNvCxnSpPr>
            <a:cxnSpLocks noChangeShapeType="1"/>
          </p:cNvCxnSpPr>
          <p:nvPr/>
        </p:nvCxnSpPr>
        <p:spPr bwMode="auto">
          <a:xfrm>
            <a:off x="4800600" y="5181600"/>
            <a:ext cx="481013"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96440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idx="4294967295"/>
          </p:nvPr>
        </p:nvSpPr>
        <p:spPr>
          <a:xfrm>
            <a:off x="0" y="330200"/>
            <a:ext cx="9144001" cy="736600"/>
          </a:xfrm>
        </p:spPr>
        <p:txBody>
          <a:bodyPr/>
          <a:lstStyle/>
          <a:p>
            <a:r>
              <a:rPr lang="en-US" altLang="zh-CN" dirty="0" smtClean="0"/>
              <a:t>Altering the Control Flow: </a:t>
            </a:r>
            <a:r>
              <a:rPr lang="en-US" altLang="zh-CN" sz="2800" i="1" u="sng" dirty="0" smtClean="0"/>
              <a:t>Exception &amp; Interrupts</a:t>
            </a:r>
            <a:endParaRPr lang="zh-CN" altLang="en-US" sz="2800" i="1" u="sng" dirty="0" smtClean="0"/>
          </a:p>
        </p:txBody>
      </p:sp>
      <p:sp>
        <p:nvSpPr>
          <p:cNvPr id="22531" name="灯片编号占位符 3"/>
          <p:cNvSpPr txBox="1">
            <a:spLocks noGrp="1" noChangeArrowheads="1"/>
          </p:cNvSpPr>
          <p:nvPr/>
        </p:nvSpPr>
        <p:spPr bwMode="auto">
          <a:xfrm>
            <a:off x="67056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algn="r"/>
            <a:fld id="{7FBC7879-1E6C-4077-849B-6365CD4E93DF}" type="slidenum">
              <a:rPr lang="en-US" altLang="zh-CN" sz="1400" b="1">
                <a:solidFill>
                  <a:schemeClr val="tx1"/>
                </a:solidFill>
                <a:latin typeface="Times New Roman" pitchFamily="18" charset="0"/>
              </a:rPr>
              <a:pPr algn="r"/>
              <a:t>154</a:t>
            </a:fld>
            <a:endParaRPr lang="en-US" altLang="zh-CN" sz="1400">
              <a:solidFill>
                <a:schemeClr val="tx1"/>
              </a:solidFill>
              <a:latin typeface="Times New Roman" pitchFamily="18" charset="0"/>
            </a:endParaRPr>
          </a:p>
        </p:txBody>
      </p:sp>
      <p:sp>
        <p:nvSpPr>
          <p:cNvPr id="15364" name="Rectangle 3"/>
          <p:cNvSpPr txBox="1">
            <a:spLocks noChangeArrowheads="1"/>
          </p:cNvSpPr>
          <p:nvPr/>
        </p:nvSpPr>
        <p:spPr bwMode="auto">
          <a:xfrm>
            <a:off x="457200" y="1295400"/>
            <a:ext cx="86868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eaLnBrk="0" hangingPunct="0">
              <a:defRPr sz="1600">
                <a:solidFill>
                  <a:schemeClr val="hlink"/>
                </a:solidFill>
                <a:latin typeface="Arial" pitchFamily="34" charset="0"/>
                <a:ea typeface="宋体" pitchFamily="2" charset="-122"/>
              </a:defRPr>
            </a:lvl1pPr>
            <a:lvl2pPr marL="685800" indent="-22860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l">
              <a:lnSpc>
                <a:spcPct val="90000"/>
              </a:lnSpc>
              <a:spcBef>
                <a:spcPct val="30000"/>
              </a:spcBef>
              <a:buSzPct val="100000"/>
              <a:buFontTx/>
              <a:buChar char="•"/>
              <a:defRPr/>
            </a:pPr>
            <a:r>
              <a:rPr lang="en-US" altLang="zh-CN" sz="2400" dirty="0" smtClean="0">
                <a:solidFill>
                  <a:schemeClr val="tx1"/>
                </a:solidFill>
                <a:ea typeface="MS PGothic" pitchFamily="34" charset="-128"/>
              </a:rPr>
              <a:t>Exceptions &amp; interrupts implement </a:t>
            </a:r>
            <a:r>
              <a:rPr lang="en-US" altLang="zh-CN" sz="2400" i="1" u="sng" dirty="0" smtClean="0">
                <a:solidFill>
                  <a:schemeClr val="tx1"/>
                </a:solidFill>
                <a:effectLst>
                  <a:outerShdw blurRad="38100" dist="38100" dir="2700000" algn="tl">
                    <a:srgbClr val="000000">
                      <a:alpha val="43137"/>
                    </a:srgbClr>
                  </a:outerShdw>
                </a:effectLst>
                <a:ea typeface="MS PGothic" pitchFamily="34" charset="-128"/>
              </a:rPr>
              <a:t>unexpected</a:t>
            </a:r>
            <a:r>
              <a:rPr lang="en-US" altLang="zh-CN" sz="2400" dirty="0" smtClean="0">
                <a:solidFill>
                  <a:schemeClr val="tx1"/>
                </a:solidFill>
                <a:ea typeface="MS PGothic" pitchFamily="34" charset="-128"/>
              </a:rPr>
              <a:t> switch to OS</a:t>
            </a:r>
          </a:p>
          <a:p>
            <a:pPr lvl="1" algn="l">
              <a:lnSpc>
                <a:spcPct val="90000"/>
              </a:lnSpc>
              <a:spcBef>
                <a:spcPct val="30000"/>
              </a:spcBef>
              <a:buSzPct val="100000"/>
              <a:buFontTx/>
              <a:buChar char="–"/>
              <a:defRPr/>
            </a:pPr>
            <a:r>
              <a:rPr lang="en-US" altLang="zh-CN" sz="2000" b="1" dirty="0" smtClean="0">
                <a:solidFill>
                  <a:srgbClr val="0332B7"/>
                </a:solidFill>
                <a:ea typeface="MS PGothic" pitchFamily="34" charset="-128"/>
              </a:rPr>
              <a:t>Exceptions: </a:t>
            </a:r>
            <a:r>
              <a:rPr lang="en-US" altLang="zh-CN" sz="2000" dirty="0" smtClean="0">
                <a:solidFill>
                  <a:srgbClr val="0332B7"/>
                </a:solidFill>
                <a:ea typeface="MS PGothic" pitchFamily="34" charset="-128"/>
              </a:rPr>
              <a:t>due to a problem in the program</a:t>
            </a:r>
          </a:p>
          <a:p>
            <a:pPr lvl="2" algn="l">
              <a:lnSpc>
                <a:spcPct val="90000"/>
              </a:lnSpc>
              <a:spcBef>
                <a:spcPct val="30000"/>
              </a:spcBef>
              <a:buSzPct val="100000"/>
              <a:buFontTx/>
              <a:buChar char="•"/>
              <a:defRPr/>
            </a:pPr>
            <a:r>
              <a:rPr lang="en-US" altLang="zh-CN" dirty="0" smtClean="0">
                <a:solidFill>
                  <a:schemeClr val="tx1"/>
                </a:solidFill>
                <a:ea typeface="MS PGothic" pitchFamily="34" charset="-128"/>
              </a:rPr>
              <a:t>E.g., divide by zero, illegal instructions, page fault</a:t>
            </a:r>
          </a:p>
          <a:p>
            <a:pPr lvl="1" algn="l">
              <a:lnSpc>
                <a:spcPct val="90000"/>
              </a:lnSpc>
              <a:spcBef>
                <a:spcPct val="30000"/>
              </a:spcBef>
              <a:buSzPct val="100000"/>
              <a:buFontTx/>
              <a:buChar char="–"/>
              <a:defRPr/>
            </a:pPr>
            <a:r>
              <a:rPr lang="en-US" altLang="zh-CN" sz="2000" b="1" dirty="0" smtClean="0">
                <a:solidFill>
                  <a:srgbClr val="0332B7"/>
                </a:solidFill>
                <a:ea typeface="MS PGothic" pitchFamily="34" charset="-128"/>
              </a:rPr>
              <a:t>Interrupts: </a:t>
            </a:r>
            <a:r>
              <a:rPr lang="en-US" altLang="zh-CN" sz="2000" dirty="0" smtClean="0">
                <a:solidFill>
                  <a:srgbClr val="0332B7"/>
                </a:solidFill>
                <a:ea typeface="MS PGothic" pitchFamily="34" charset="-128"/>
              </a:rPr>
              <a:t>due to an external event</a:t>
            </a:r>
          </a:p>
          <a:p>
            <a:pPr lvl="2" algn="l">
              <a:lnSpc>
                <a:spcPct val="90000"/>
              </a:lnSpc>
              <a:spcBef>
                <a:spcPct val="30000"/>
              </a:spcBef>
              <a:buSzPct val="100000"/>
              <a:buFontTx/>
              <a:buChar char="•"/>
              <a:defRPr/>
            </a:pPr>
            <a:r>
              <a:rPr lang="en-US" altLang="zh-CN" dirty="0" smtClean="0">
                <a:solidFill>
                  <a:schemeClr val="tx1"/>
                </a:solidFill>
                <a:ea typeface="MS PGothic" pitchFamily="34" charset="-128"/>
              </a:rPr>
              <a:t>I/O event, hitting </a:t>
            </a:r>
            <a:r>
              <a:rPr lang="en-US" altLang="zh-CN" dirty="0" err="1" smtClean="0">
                <a:solidFill>
                  <a:schemeClr val="tx1"/>
                </a:solidFill>
                <a:ea typeface="MS PGothic" pitchFamily="34" charset="-128"/>
              </a:rPr>
              <a:t>clt+c</a:t>
            </a:r>
            <a:r>
              <a:rPr lang="en-US" altLang="zh-CN" dirty="0" smtClean="0">
                <a:solidFill>
                  <a:schemeClr val="tx1"/>
                </a:solidFill>
                <a:ea typeface="MS PGothic" pitchFamily="34" charset="-128"/>
              </a:rPr>
              <a:t>, periodic timer interrupt</a:t>
            </a:r>
          </a:p>
          <a:p>
            <a:pPr lvl="2" algn="l">
              <a:lnSpc>
                <a:spcPct val="90000"/>
              </a:lnSpc>
              <a:spcBef>
                <a:spcPct val="30000"/>
              </a:spcBef>
              <a:buSzPct val="100000"/>
              <a:buFontTx/>
              <a:buChar char="•"/>
              <a:defRPr/>
            </a:pPr>
            <a:endParaRPr lang="en-US" altLang="zh-CN" dirty="0" smtClean="0">
              <a:ea typeface="MS PGothic" pitchFamily="34" charset="-128"/>
            </a:endParaRPr>
          </a:p>
          <a:p>
            <a:pPr algn="l">
              <a:lnSpc>
                <a:spcPct val="90000"/>
              </a:lnSpc>
              <a:spcBef>
                <a:spcPct val="30000"/>
              </a:spcBef>
              <a:buSzPct val="100000"/>
              <a:buFontTx/>
              <a:buChar char="•"/>
              <a:defRPr/>
            </a:pPr>
            <a:r>
              <a:rPr lang="en-US" altLang="zh-CN" sz="2400" dirty="0" smtClean="0">
                <a:solidFill>
                  <a:schemeClr val="tx1"/>
                </a:solidFill>
                <a:ea typeface="MS PGothic" pitchFamily="34" charset="-128"/>
              </a:rPr>
              <a:t>Exceptions &amp; interrupts operate </a:t>
            </a:r>
            <a:r>
              <a:rPr lang="en-US" altLang="zh-CN" sz="2400" i="1" u="sng" dirty="0" smtClean="0">
                <a:solidFill>
                  <a:schemeClr val="tx1"/>
                </a:solidFill>
                <a:effectLst>
                  <a:outerShdw blurRad="38100" dist="38100" dir="2700000" algn="tl">
                    <a:srgbClr val="000000">
                      <a:alpha val="43137"/>
                    </a:srgbClr>
                  </a:outerShdw>
                </a:effectLst>
                <a:ea typeface="MS PGothic" pitchFamily="34" charset="-128"/>
              </a:rPr>
              <a:t>similar  </a:t>
            </a:r>
            <a:r>
              <a:rPr lang="en-US" altLang="zh-CN" sz="2400" dirty="0" smtClean="0">
                <a:solidFill>
                  <a:schemeClr val="tx1"/>
                </a:solidFill>
                <a:ea typeface="MS PGothic" pitchFamily="34" charset="-128"/>
              </a:rPr>
              <a:t>to system calls</a:t>
            </a:r>
          </a:p>
          <a:p>
            <a:pPr lvl="1" algn="l">
              <a:lnSpc>
                <a:spcPct val="90000"/>
              </a:lnSpc>
              <a:spcBef>
                <a:spcPct val="30000"/>
              </a:spcBef>
              <a:buSzPct val="100000"/>
              <a:buFontTx/>
              <a:buChar char="–"/>
              <a:defRPr/>
            </a:pPr>
            <a:r>
              <a:rPr lang="en-US" altLang="zh-CN" sz="2000" b="1" dirty="0" smtClean="0">
                <a:solidFill>
                  <a:srgbClr val="0332B7"/>
                </a:solidFill>
                <a:ea typeface="MS PGothic" pitchFamily="34" charset="-128"/>
              </a:rPr>
              <a:t>Set EPC &amp; Cause registers</a:t>
            </a:r>
          </a:p>
          <a:p>
            <a:pPr lvl="1" algn="l">
              <a:lnSpc>
                <a:spcPct val="90000"/>
              </a:lnSpc>
              <a:spcBef>
                <a:spcPct val="30000"/>
              </a:spcBef>
              <a:buSzPct val="100000"/>
              <a:buFontTx/>
              <a:buChar char="–"/>
              <a:defRPr/>
            </a:pPr>
            <a:r>
              <a:rPr lang="en-US" altLang="zh-CN" sz="2000" b="1" dirty="0" smtClean="0">
                <a:solidFill>
                  <a:srgbClr val="0332B7"/>
                </a:solidFill>
                <a:ea typeface="MS PGothic" pitchFamily="34" charset="-128"/>
              </a:rPr>
              <a:t>Switch to kernel mode, turn off interrupts</a:t>
            </a:r>
          </a:p>
          <a:p>
            <a:pPr lvl="1" algn="l">
              <a:lnSpc>
                <a:spcPct val="90000"/>
              </a:lnSpc>
              <a:spcBef>
                <a:spcPct val="30000"/>
              </a:spcBef>
              <a:buSzPct val="100000"/>
              <a:buFontTx/>
              <a:buChar char="–"/>
              <a:defRPr/>
            </a:pPr>
            <a:r>
              <a:rPr lang="en-US" altLang="zh-CN" sz="2000" b="1" dirty="0" smtClean="0">
                <a:solidFill>
                  <a:srgbClr val="0332B7"/>
                </a:solidFill>
                <a:ea typeface="MS PGothic" pitchFamily="34" charset="-128"/>
              </a:rPr>
              <a:t>Jump to predefined part of the OS</a:t>
            </a:r>
          </a:p>
          <a:p>
            <a:pPr lvl="1" algn="l">
              <a:lnSpc>
                <a:spcPct val="90000"/>
              </a:lnSpc>
              <a:spcBef>
                <a:spcPct val="30000"/>
              </a:spcBef>
              <a:buSzPct val="100000"/>
              <a:buFontTx/>
              <a:buChar char="–"/>
              <a:defRPr/>
            </a:pPr>
            <a:r>
              <a:rPr lang="en-US" altLang="zh-CN" sz="2000" b="1" dirty="0" smtClean="0">
                <a:solidFill>
                  <a:srgbClr val="0332B7"/>
                </a:solidFill>
                <a:ea typeface="MS PGothic" pitchFamily="34" charset="-128"/>
              </a:rPr>
              <a:t>Return to user program using </a:t>
            </a:r>
            <a:r>
              <a:rPr lang="en-US" altLang="zh-CN" sz="2000" b="1" u="sng" dirty="0" err="1" smtClean="0">
                <a:solidFill>
                  <a:srgbClr val="0332B7"/>
                </a:solidFill>
                <a:ea typeface="MS PGothic" pitchFamily="34" charset="-128"/>
              </a:rPr>
              <a:t>eret</a:t>
            </a:r>
            <a:r>
              <a:rPr lang="en-US" altLang="zh-CN" sz="2000" b="1" dirty="0" smtClean="0">
                <a:solidFill>
                  <a:srgbClr val="0332B7"/>
                </a:solidFill>
                <a:ea typeface="MS PGothic" pitchFamily="34" charset="-128"/>
              </a:rPr>
              <a:t> instruction</a:t>
            </a:r>
          </a:p>
        </p:txBody>
      </p:sp>
    </p:spTree>
    <p:extLst>
      <p:ext uri="{BB962C8B-B14F-4D97-AF65-F5344CB8AC3E}">
        <p14:creationId xmlns:p14="http://schemas.microsoft.com/office/powerpoint/2010/main" val="1336001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txBox="1">
            <a:spLocks noChangeArrowheads="1"/>
          </p:cNvSpPr>
          <p:nvPr/>
        </p:nvSpPr>
        <p:spPr bwMode="auto">
          <a:xfrm>
            <a:off x="457200" y="1524000"/>
            <a:ext cx="85344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eaLnBrk="0" hangingPunct="0">
              <a:defRPr sz="1600">
                <a:solidFill>
                  <a:schemeClr val="hlink"/>
                </a:solidFill>
                <a:latin typeface="Arial" charset="0"/>
                <a:ea typeface="宋体" pitchFamily="2" charset="-122"/>
              </a:defRPr>
            </a:lvl1pPr>
            <a:lvl2pPr marL="685800" indent="-22860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algn="l">
              <a:lnSpc>
                <a:spcPct val="80000"/>
              </a:lnSpc>
              <a:spcBef>
                <a:spcPct val="30000"/>
              </a:spcBef>
              <a:buSzPct val="100000"/>
              <a:buFontTx/>
              <a:buChar char="•"/>
            </a:pPr>
            <a:r>
              <a:rPr lang="en-US" altLang="zh-CN" sz="2400" b="1" dirty="0">
                <a:solidFill>
                  <a:schemeClr val="tx1"/>
                </a:solidFill>
                <a:ea typeface="MS PGothic" pitchFamily="34" charset="-128"/>
              </a:rPr>
              <a:t>Example</a:t>
            </a:r>
            <a:r>
              <a:rPr lang="en-US" altLang="zh-CN" sz="2400" dirty="0">
                <a:solidFill>
                  <a:schemeClr val="tx1"/>
                </a:solidFill>
                <a:ea typeface="MS PGothic" pitchFamily="34" charset="-128"/>
              </a:rPr>
              <a:t>: Unix fork() system call</a:t>
            </a:r>
          </a:p>
          <a:p>
            <a:pPr lvl="1" algn="l">
              <a:lnSpc>
                <a:spcPct val="80000"/>
              </a:lnSpc>
              <a:spcBef>
                <a:spcPct val="30000"/>
              </a:spcBef>
              <a:buSzPct val="100000"/>
              <a:buFontTx/>
              <a:buChar char="–"/>
            </a:pPr>
            <a:r>
              <a:rPr lang="en-US" altLang="zh-CN" sz="2000" b="1" dirty="0">
                <a:solidFill>
                  <a:srgbClr val="0332B7"/>
                </a:solidFill>
                <a:ea typeface="MS PGothic" pitchFamily="34" charset="-128"/>
              </a:rPr>
              <a:t>Creates a 2nd process which is a clone of the current one</a:t>
            </a:r>
          </a:p>
          <a:p>
            <a:pPr lvl="1" algn="l">
              <a:lnSpc>
                <a:spcPct val="80000"/>
              </a:lnSpc>
              <a:spcBef>
                <a:spcPct val="30000"/>
              </a:spcBef>
              <a:buSzPct val="100000"/>
              <a:buFontTx/>
              <a:buChar char="–"/>
            </a:pPr>
            <a:r>
              <a:rPr lang="en-US" altLang="zh-CN" sz="2000" b="1" dirty="0">
                <a:solidFill>
                  <a:srgbClr val="0332B7"/>
                </a:solidFill>
                <a:ea typeface="MS PGothic" pitchFamily="34" charset="-128"/>
              </a:rPr>
              <a:t>How can we avoid copying all the address space</a:t>
            </a:r>
          </a:p>
          <a:p>
            <a:pPr lvl="2" algn="l">
              <a:lnSpc>
                <a:spcPct val="80000"/>
              </a:lnSpc>
              <a:spcBef>
                <a:spcPct val="30000"/>
              </a:spcBef>
              <a:buSzPct val="100000"/>
              <a:buFontTx/>
              <a:buChar char="•"/>
            </a:pPr>
            <a:r>
              <a:rPr lang="en-US" altLang="zh-CN" dirty="0">
                <a:solidFill>
                  <a:schemeClr val="tx1"/>
                </a:solidFill>
                <a:ea typeface="MS PGothic" pitchFamily="34" charset="-128"/>
              </a:rPr>
              <a:t>Expensive in time and space</a:t>
            </a:r>
          </a:p>
          <a:p>
            <a:pPr lvl="2" algn="l">
              <a:lnSpc>
                <a:spcPct val="80000"/>
              </a:lnSpc>
              <a:spcBef>
                <a:spcPct val="30000"/>
              </a:spcBef>
              <a:buSzPct val="100000"/>
              <a:buFontTx/>
              <a:buChar char="•"/>
            </a:pPr>
            <a:endParaRPr lang="en-US" altLang="zh-CN" dirty="0">
              <a:ea typeface="MS PGothic" pitchFamily="34" charset="-128"/>
            </a:endParaRPr>
          </a:p>
          <a:p>
            <a:pPr algn="l">
              <a:lnSpc>
                <a:spcPct val="80000"/>
              </a:lnSpc>
              <a:spcBef>
                <a:spcPct val="30000"/>
              </a:spcBef>
              <a:buSzPct val="100000"/>
              <a:buFontTx/>
              <a:buChar char="•"/>
            </a:pPr>
            <a:r>
              <a:rPr lang="en-US" altLang="zh-CN" sz="2400" b="1" dirty="0">
                <a:solidFill>
                  <a:schemeClr val="tx1"/>
                </a:solidFill>
                <a:ea typeface="MS PGothic" pitchFamily="34" charset="-128"/>
              </a:rPr>
              <a:t>Idea</a:t>
            </a:r>
            <a:r>
              <a:rPr lang="en-US" altLang="zh-CN" sz="2400" dirty="0">
                <a:solidFill>
                  <a:schemeClr val="tx1"/>
                </a:solidFill>
                <a:ea typeface="MS PGothic" pitchFamily="34" charset="-128"/>
              </a:rPr>
              <a:t>: share pages in physical memory</a:t>
            </a:r>
          </a:p>
          <a:p>
            <a:pPr lvl="1" algn="l">
              <a:lnSpc>
                <a:spcPct val="80000"/>
              </a:lnSpc>
              <a:spcBef>
                <a:spcPct val="30000"/>
              </a:spcBef>
              <a:buSzPct val="100000"/>
              <a:buFontTx/>
              <a:buChar char="–"/>
            </a:pPr>
            <a:r>
              <a:rPr lang="en-US" altLang="zh-CN" sz="2000" b="1" dirty="0">
                <a:solidFill>
                  <a:srgbClr val="0332B7"/>
                </a:solidFill>
                <a:ea typeface="MS PGothic" pitchFamily="34" charset="-128"/>
              </a:rPr>
              <a:t>Each process gets a separate page table (separate virtual space)</a:t>
            </a:r>
          </a:p>
          <a:p>
            <a:pPr lvl="1" algn="l">
              <a:lnSpc>
                <a:spcPct val="80000"/>
              </a:lnSpc>
              <a:spcBef>
                <a:spcPct val="30000"/>
              </a:spcBef>
              <a:buSzPct val="100000"/>
              <a:buFontTx/>
              <a:buChar char="–"/>
            </a:pPr>
            <a:r>
              <a:rPr lang="en-US" altLang="zh-CN" sz="2000" b="1" dirty="0">
                <a:solidFill>
                  <a:srgbClr val="0332B7"/>
                </a:solidFill>
                <a:ea typeface="MS PGothic" pitchFamily="34" charset="-128"/>
              </a:rPr>
              <a:t>But both PTs point to the same physical pages</a:t>
            </a:r>
          </a:p>
          <a:p>
            <a:pPr lvl="1" algn="l">
              <a:lnSpc>
                <a:spcPct val="80000"/>
              </a:lnSpc>
              <a:spcBef>
                <a:spcPct val="30000"/>
              </a:spcBef>
              <a:buSzPct val="100000"/>
              <a:buFontTx/>
              <a:buChar char="–"/>
            </a:pPr>
            <a:r>
              <a:rPr lang="en-US" altLang="zh-CN" sz="2000" b="1" dirty="0">
                <a:solidFill>
                  <a:srgbClr val="0332B7"/>
                </a:solidFill>
                <a:ea typeface="MS PGothic" pitchFamily="34" charset="-128"/>
              </a:rPr>
              <a:t>Saves time and space on fork()</a:t>
            </a:r>
          </a:p>
          <a:p>
            <a:pPr lvl="1" algn="l">
              <a:lnSpc>
                <a:spcPct val="80000"/>
              </a:lnSpc>
              <a:spcBef>
                <a:spcPct val="30000"/>
              </a:spcBef>
              <a:buSzPct val="100000"/>
              <a:buFontTx/>
              <a:buChar char="–"/>
            </a:pPr>
            <a:endParaRPr lang="en-US" altLang="zh-CN" sz="2000" b="1" dirty="0">
              <a:solidFill>
                <a:srgbClr val="0332B7"/>
              </a:solidFill>
              <a:ea typeface="MS PGothic" pitchFamily="34" charset="-128"/>
            </a:endParaRPr>
          </a:p>
          <a:p>
            <a:pPr algn="l">
              <a:lnSpc>
                <a:spcPct val="80000"/>
              </a:lnSpc>
              <a:spcBef>
                <a:spcPct val="30000"/>
              </a:spcBef>
              <a:buSzPct val="100000"/>
              <a:buFontTx/>
              <a:buChar char="•"/>
            </a:pPr>
            <a:r>
              <a:rPr lang="en-US" altLang="zh-CN" sz="2400" dirty="0">
                <a:solidFill>
                  <a:schemeClr val="tx1"/>
                </a:solidFill>
                <a:ea typeface="MS PGothic" pitchFamily="34" charset="-128"/>
              </a:rPr>
              <a:t>Same approach to support any type of sharing</a:t>
            </a:r>
          </a:p>
          <a:p>
            <a:pPr lvl="1" algn="l">
              <a:lnSpc>
                <a:spcPct val="80000"/>
              </a:lnSpc>
              <a:spcBef>
                <a:spcPct val="30000"/>
              </a:spcBef>
              <a:buSzPct val="100000"/>
              <a:buFontTx/>
              <a:buChar char="–"/>
            </a:pPr>
            <a:r>
              <a:rPr lang="en-US" altLang="zh-CN" sz="2000" b="1" dirty="0">
                <a:solidFill>
                  <a:srgbClr val="0332B7"/>
                </a:solidFill>
                <a:ea typeface="MS PGothic" pitchFamily="34" charset="-128"/>
              </a:rPr>
              <a:t>Two processes running same program </a:t>
            </a:r>
          </a:p>
          <a:p>
            <a:pPr lvl="1" algn="l">
              <a:lnSpc>
                <a:spcPct val="80000"/>
              </a:lnSpc>
              <a:spcBef>
                <a:spcPct val="30000"/>
              </a:spcBef>
              <a:buSzPct val="100000"/>
              <a:buFontTx/>
              <a:buChar char="–"/>
            </a:pPr>
            <a:r>
              <a:rPr lang="en-US" altLang="zh-CN" sz="2000" b="1" dirty="0">
                <a:solidFill>
                  <a:srgbClr val="0332B7"/>
                </a:solidFill>
                <a:ea typeface="MS PGothic" pitchFamily="34" charset="-128"/>
              </a:rPr>
              <a:t>Two processes that share data</a:t>
            </a:r>
          </a:p>
        </p:txBody>
      </p:sp>
      <p:sp>
        <p:nvSpPr>
          <p:cNvPr id="27651" name="标题 1"/>
          <p:cNvSpPr>
            <a:spLocks noGrp="1"/>
          </p:cNvSpPr>
          <p:nvPr>
            <p:ph type="title" idx="4294967295"/>
          </p:nvPr>
        </p:nvSpPr>
        <p:spPr/>
        <p:txBody>
          <a:bodyPr/>
          <a:lstStyle/>
          <a:p>
            <a:r>
              <a:rPr lang="en-US" altLang="zh-CN" smtClean="0"/>
              <a:t>Using Virtual Memory &amp; Exceptions: </a:t>
            </a:r>
            <a:r>
              <a:rPr lang="en-US" altLang="zh-CN" i="1" u="sng" smtClean="0"/>
              <a:t>Page Sharing</a:t>
            </a:r>
            <a:endParaRPr lang="zh-CN" altLang="en-US" i="1" u="sng" smtClean="0"/>
          </a:p>
        </p:txBody>
      </p:sp>
      <p:sp>
        <p:nvSpPr>
          <p:cNvPr id="27652" name="灯片编号占位符 3"/>
          <p:cNvSpPr txBox="1">
            <a:spLocks noGrp="1" noChangeArrowheads="1"/>
          </p:cNvSpPr>
          <p:nvPr/>
        </p:nvSpPr>
        <p:spPr bwMode="auto">
          <a:xfrm>
            <a:off x="67056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algn="r"/>
            <a:fld id="{51CE4AC8-8CA7-4624-A462-D7C827FAE069}" type="slidenum">
              <a:rPr lang="en-US" altLang="zh-CN" sz="1400" b="1">
                <a:solidFill>
                  <a:schemeClr val="tx1"/>
                </a:solidFill>
                <a:latin typeface="Times New Roman" pitchFamily="18" charset="0"/>
              </a:rPr>
              <a:pPr algn="r"/>
              <a:t>155</a:t>
            </a:fld>
            <a:endParaRPr lang="en-US" altLang="zh-CN" sz="1400">
              <a:solidFill>
                <a:schemeClr val="tx1"/>
              </a:solidFill>
              <a:latin typeface="Times New Roman" pitchFamily="18" charset="0"/>
            </a:endParaRPr>
          </a:p>
        </p:txBody>
      </p:sp>
      <p:cxnSp>
        <p:nvCxnSpPr>
          <p:cNvPr id="27653" name="直接连接符 7"/>
          <p:cNvCxnSpPr>
            <a:cxnSpLocks noChangeShapeType="1"/>
          </p:cNvCxnSpPr>
          <p:nvPr/>
        </p:nvCxnSpPr>
        <p:spPr bwMode="auto">
          <a:xfrm>
            <a:off x="4343400" y="4419600"/>
            <a:ext cx="2514600" cy="0"/>
          </a:xfrm>
          <a:prstGeom prst="line">
            <a:avLst/>
          </a:prstGeom>
          <a:noFill/>
          <a:ln w="254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54" name="Text Box 8"/>
          <p:cNvSpPr txBox="1">
            <a:spLocks noChangeArrowheads="1"/>
          </p:cNvSpPr>
          <p:nvPr/>
        </p:nvSpPr>
        <p:spPr bwMode="auto">
          <a:xfrm>
            <a:off x="2438400" y="4724400"/>
            <a:ext cx="5251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eaLnBrk="1" hangingPunct="1"/>
            <a:r>
              <a:rPr lang="en-US" altLang="zh-CN"/>
              <a:t>creates a new process by duplicating the calling process</a:t>
            </a:r>
          </a:p>
        </p:txBody>
      </p:sp>
    </p:spTree>
    <p:extLst>
      <p:ext uri="{BB962C8B-B14F-4D97-AF65-F5344CB8AC3E}">
        <p14:creationId xmlns:p14="http://schemas.microsoft.com/office/powerpoint/2010/main" val="1227117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ctrTitle" idx="4294967295"/>
          </p:nvPr>
        </p:nvSpPr>
        <p:spPr>
          <a:xfrm>
            <a:off x="422275" y="1676400"/>
            <a:ext cx="8369300" cy="1927225"/>
          </a:xfrm>
        </p:spPr>
        <p:txBody>
          <a:bodyPr/>
          <a:lstStyle/>
          <a:p>
            <a:pPr algn="ctr"/>
            <a:r>
              <a:rPr lang="en-US" altLang="zh-CN" dirty="0" smtClean="0"/>
              <a:t>Lecture 11.2</a:t>
            </a:r>
            <a:br>
              <a:rPr lang="en-US" altLang="zh-CN" dirty="0" smtClean="0"/>
            </a:br>
            <a:r>
              <a:rPr lang="en-US" altLang="zh-CN" dirty="0">
                <a:ea typeface="MS PGothic" charset="-128"/>
              </a:rPr>
              <a:t>SIMD-Parallel Data</a:t>
            </a:r>
          </a:p>
        </p:txBody>
      </p:sp>
      <p:sp>
        <p:nvSpPr>
          <p:cNvPr id="19459" name="Rectangle 5"/>
          <p:cNvSpPr>
            <a:spLocks noGrp="1" noChangeArrowheads="1"/>
          </p:cNvSpPr>
          <p:nvPr>
            <p:ph type="subTitle" idx="4294967295"/>
          </p:nvPr>
        </p:nvSpPr>
        <p:spPr>
          <a:xfrm>
            <a:off x="1447800" y="3581400"/>
            <a:ext cx="6400800" cy="685800"/>
          </a:xfrm>
        </p:spPr>
        <p:txBody>
          <a:bodyPr/>
          <a:lstStyle/>
          <a:p>
            <a:pPr marL="0" indent="0" algn="ctr">
              <a:buFontTx/>
              <a:buNone/>
            </a:pPr>
            <a:endParaRPr lang="zh-CN" altLang="en-US" sz="3200" b="1" dirty="0" smtClean="0">
              <a:solidFill>
                <a:srgbClr val="0332B7"/>
              </a:solidFill>
            </a:endParaRPr>
          </a:p>
        </p:txBody>
      </p:sp>
      <p:sp>
        <p:nvSpPr>
          <p:cNvPr id="1946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algn="ctr" eaLnBrk="0" fontAlgn="base" hangingPunct="0">
              <a:spcBef>
                <a:spcPct val="0"/>
              </a:spcBef>
              <a:spcAft>
                <a:spcPct val="0"/>
              </a:spcAft>
              <a:defRPr sz="1600">
                <a:solidFill>
                  <a:schemeClr val="hlink"/>
                </a:solidFill>
                <a:latin typeface="Arial" charset="0"/>
                <a:ea typeface="宋体" pitchFamily="2" charset="-122"/>
              </a:defRPr>
            </a:lvl6pPr>
            <a:lvl7pPr marL="2971800" indent="-228600" algn="ctr" eaLnBrk="0" fontAlgn="base" hangingPunct="0">
              <a:spcBef>
                <a:spcPct val="0"/>
              </a:spcBef>
              <a:spcAft>
                <a:spcPct val="0"/>
              </a:spcAft>
              <a:defRPr sz="1600">
                <a:solidFill>
                  <a:schemeClr val="hlink"/>
                </a:solidFill>
                <a:latin typeface="Arial" charset="0"/>
                <a:ea typeface="宋体" pitchFamily="2" charset="-122"/>
              </a:defRPr>
            </a:lvl7pPr>
            <a:lvl8pPr marL="3429000" indent="-228600" algn="ctr" eaLnBrk="0" fontAlgn="base" hangingPunct="0">
              <a:spcBef>
                <a:spcPct val="0"/>
              </a:spcBef>
              <a:spcAft>
                <a:spcPct val="0"/>
              </a:spcAft>
              <a:defRPr sz="1600">
                <a:solidFill>
                  <a:schemeClr val="hlink"/>
                </a:solidFill>
                <a:latin typeface="Arial" charset="0"/>
                <a:ea typeface="宋体" pitchFamily="2" charset="-122"/>
              </a:defRPr>
            </a:lvl8pPr>
            <a:lvl9pPr marL="3886200" indent="-228600" algn="ctr" eaLnBrk="0" fontAlgn="base" hangingPunct="0">
              <a:spcBef>
                <a:spcPct val="0"/>
              </a:spcBef>
              <a:spcAft>
                <a:spcPct val="0"/>
              </a:spcAft>
              <a:defRPr sz="1600">
                <a:solidFill>
                  <a:schemeClr val="hlink"/>
                </a:solidFill>
                <a:latin typeface="Arial" charset="0"/>
                <a:ea typeface="宋体" pitchFamily="2" charset="-122"/>
              </a:defRPr>
            </a:lvl9pPr>
          </a:lstStyle>
          <a:p>
            <a:fld id="{BC95AEBA-FD89-4520-8B59-B616293CD7AA}" type="slidenum">
              <a:rPr lang="en-US" altLang="zh-CN" sz="1400" smtClean="0">
                <a:solidFill>
                  <a:schemeClr val="accent2"/>
                </a:solidFill>
                <a:latin typeface="Times New Roman" pitchFamily="18" charset="0"/>
              </a:rPr>
              <a:pPr/>
              <a:t>156</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4214664508"/>
      </p:ext>
    </p:extLst>
  </p:cSld>
  <p:clrMapOvr>
    <a:masterClrMapping/>
  </p:clrMapOvr>
  <p:transition spd="slow">
    <p:randomBar dir="ver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3"/>
          <p:cNvSpPr>
            <a:spLocks noGrp="1" noChangeArrowheads="1"/>
          </p:cNvSpPr>
          <p:nvPr>
            <p:ph idx="1"/>
          </p:nvPr>
        </p:nvSpPr>
        <p:spPr>
          <a:xfrm>
            <a:off x="492369" y="1193800"/>
            <a:ext cx="8440615" cy="5130800"/>
          </a:xfrm>
        </p:spPr>
        <p:txBody>
          <a:bodyPr/>
          <a:lstStyle/>
          <a:p>
            <a:pPr eaLnBrk="1" hangingPunct="1"/>
            <a:r>
              <a:rPr lang="en-US" b="1" dirty="0"/>
              <a:t>To improve performance, SIMD instructions (and hardware)</a:t>
            </a:r>
          </a:p>
          <a:p>
            <a:pPr lvl="1" eaLnBrk="1" hangingPunct="1"/>
            <a:r>
              <a:rPr lang="en-US" sz="2000" b="1" dirty="0"/>
              <a:t>Fetch one instruction, do the work of multiple instructions</a:t>
            </a:r>
          </a:p>
          <a:p>
            <a:pPr lvl="1" eaLnBrk="1" hangingPunct="1"/>
            <a:r>
              <a:rPr lang="en-US" sz="2000" b="1" dirty="0"/>
              <a:t>OP denotes a vector instruction, prefix </a:t>
            </a:r>
            <a:r>
              <a:rPr lang="en-US" sz="2000" b="1" dirty="0">
                <a:latin typeface="Courier New" panose="02070309020205020404" pitchFamily="49" charset="0"/>
                <a:cs typeface="Courier New" panose="02070309020205020404" pitchFamily="49" charset="0"/>
              </a:rPr>
              <a:t>v</a:t>
            </a:r>
            <a:r>
              <a:rPr lang="en-US" sz="2000" b="1" i="1" dirty="0"/>
              <a:t> </a:t>
            </a:r>
            <a:r>
              <a:rPr lang="en-US" sz="2000" b="1" dirty="0"/>
              <a:t>– vector register </a:t>
            </a:r>
          </a:p>
          <a:p>
            <a:pPr lvl="1" eaLnBrk="1" hangingPunct="1"/>
            <a:r>
              <a:rPr lang="en-US" sz="2000" b="1" dirty="0" err="1">
                <a:latin typeface="Courier New" panose="02070309020205020404" pitchFamily="49" charset="0"/>
                <a:cs typeface="Courier New" panose="02070309020205020404" pitchFamily="49" charset="0"/>
              </a:rPr>
              <a:t>vadd</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vd</a:t>
            </a:r>
            <a:r>
              <a:rPr lang="en-US" sz="2000" b="1" dirty="0">
                <a:latin typeface="Courier New" panose="02070309020205020404" pitchFamily="49" charset="0"/>
                <a:cs typeface="Courier New" panose="02070309020205020404" pitchFamily="49" charset="0"/>
              </a:rPr>
              <a:t>, vs1, vs2</a:t>
            </a:r>
            <a:r>
              <a:rPr lang="en-US" sz="2000" b="1" dirty="0"/>
              <a:t> (adds two vectors stored in vector registers)</a:t>
            </a:r>
          </a:p>
          <a:p>
            <a:pPr lvl="1" eaLnBrk="1" hangingPunct="1"/>
            <a:r>
              <a:rPr lang="en-US" sz="2000" b="1" dirty="0"/>
              <a:t>Assume vectors are 512-bits wide </a:t>
            </a:r>
          </a:p>
        </p:txBody>
      </p:sp>
      <p:pic>
        <p:nvPicPr>
          <p:cNvPr id="22535" name="Picture 4"/>
          <p:cNvPicPr>
            <a:picLocks noChangeAspect="1" noChangeArrowheads="1"/>
          </p:cNvPicPr>
          <p:nvPr/>
        </p:nvPicPr>
        <p:blipFill>
          <a:blip r:embed="rId2"/>
          <a:srcRect/>
          <a:stretch>
            <a:fillRect/>
          </a:stretch>
        </p:blipFill>
        <p:spPr bwMode="auto">
          <a:xfrm>
            <a:off x="2057400" y="3886200"/>
            <a:ext cx="5610924" cy="2418024"/>
          </a:xfrm>
          <a:prstGeom prst="rect">
            <a:avLst/>
          </a:prstGeom>
          <a:noFill/>
          <a:ln w="9525">
            <a:noFill/>
            <a:miter lim="800000"/>
            <a:headEnd/>
            <a:tailEnd/>
          </a:ln>
        </p:spPr>
      </p:pic>
      <p:sp>
        <p:nvSpPr>
          <p:cNvPr id="2" name="Title 1"/>
          <p:cNvSpPr>
            <a:spLocks noGrp="1"/>
          </p:cNvSpPr>
          <p:nvPr>
            <p:ph type="title"/>
          </p:nvPr>
        </p:nvSpPr>
        <p:spPr>
          <a:xfrm>
            <a:off x="381000" y="381000"/>
            <a:ext cx="8534399" cy="812800"/>
          </a:xfrm>
        </p:spPr>
        <p:txBody>
          <a:bodyPr/>
          <a:lstStyle/>
          <a:p>
            <a:r>
              <a:rPr lang="en-US" dirty="0" smtClean="0"/>
              <a:t>Back to RISC-V: Vector Extensions (Draft)</a:t>
            </a:r>
            <a:endParaRPr lang="en-US" dirty="0"/>
          </a:p>
        </p:txBody>
      </p:sp>
    </p:spTree>
    <p:extLst>
      <p:ext uri="{BB962C8B-B14F-4D97-AF65-F5344CB8AC3E}">
        <p14:creationId xmlns:p14="http://schemas.microsoft.com/office/powerpoint/2010/main" val="1305716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smtClean="0"/>
              <a:t>Summary</a:t>
            </a:r>
            <a:endParaRPr lang="en-US" dirty="0"/>
          </a:p>
        </p:txBody>
      </p:sp>
      <p:sp>
        <p:nvSpPr>
          <p:cNvPr id="8" name="Content Placeholder 7"/>
          <p:cNvSpPr>
            <a:spLocks noGrp="1"/>
          </p:cNvSpPr>
          <p:nvPr>
            <p:ph idx="1"/>
          </p:nvPr>
        </p:nvSpPr>
        <p:spPr>
          <a:xfrm>
            <a:off x="685800" y="1571626"/>
            <a:ext cx="7850982" cy="4676775"/>
          </a:xfrm>
        </p:spPr>
        <p:txBody>
          <a:bodyPr>
            <a:normAutofit/>
          </a:bodyPr>
          <a:lstStyle/>
          <a:p>
            <a:r>
              <a:rPr lang="en-US" sz="2800" b="1" dirty="0" smtClean="0"/>
              <a:t>Flynn Taxonomy of Parallel Architectures</a:t>
            </a:r>
          </a:p>
          <a:p>
            <a:pPr lvl="1"/>
            <a:r>
              <a:rPr lang="en-US" sz="2400" dirty="0" smtClean="0">
                <a:solidFill>
                  <a:srgbClr val="0332B7"/>
                </a:solidFill>
              </a:rPr>
              <a:t>SIMD</a:t>
            </a:r>
            <a:r>
              <a:rPr lang="en-US" sz="2400" dirty="0" smtClean="0"/>
              <a:t>: Single Instruction Multiple Data</a:t>
            </a:r>
          </a:p>
          <a:p>
            <a:pPr lvl="1"/>
            <a:r>
              <a:rPr lang="en-US" sz="2400" dirty="0" smtClean="0">
                <a:solidFill>
                  <a:srgbClr val="0332B7"/>
                </a:solidFill>
              </a:rPr>
              <a:t>MIMD</a:t>
            </a:r>
            <a:r>
              <a:rPr lang="en-US" sz="2400" dirty="0" smtClean="0"/>
              <a:t>: Multiple Instruction Multiple Data</a:t>
            </a:r>
          </a:p>
          <a:p>
            <a:pPr lvl="1"/>
            <a:r>
              <a:rPr lang="en-US" sz="2400" dirty="0" smtClean="0">
                <a:solidFill>
                  <a:srgbClr val="0332B7"/>
                </a:solidFill>
              </a:rPr>
              <a:t>SISD</a:t>
            </a:r>
            <a:r>
              <a:rPr lang="en-US" sz="2400" dirty="0" smtClean="0"/>
              <a:t>: Single Instruction Single Data</a:t>
            </a:r>
          </a:p>
          <a:p>
            <a:pPr lvl="1"/>
            <a:r>
              <a:rPr lang="en-US" sz="2400" dirty="0" smtClean="0">
                <a:solidFill>
                  <a:srgbClr val="0332B7"/>
                </a:solidFill>
              </a:rPr>
              <a:t>MISD</a:t>
            </a:r>
            <a:r>
              <a:rPr lang="en-US" sz="2400" dirty="0" smtClean="0"/>
              <a:t>: Multiple Instruction Single Data (unused)</a:t>
            </a:r>
          </a:p>
          <a:p>
            <a:r>
              <a:rPr lang="en-US" sz="2800" b="1" dirty="0" smtClean="0"/>
              <a:t>Intel AVX SIMD Instructions</a:t>
            </a:r>
          </a:p>
          <a:p>
            <a:pPr lvl="1"/>
            <a:r>
              <a:rPr lang="en-US" sz="2400" dirty="0" smtClean="0"/>
              <a:t>One instruction fetch that operates on multiple operands simultaneously</a:t>
            </a:r>
          </a:p>
          <a:p>
            <a:pPr lvl="1"/>
            <a:r>
              <a:rPr lang="en-US" sz="2400" dirty="0" smtClean="0"/>
              <a:t>512/256/128/64-bit AVX registers</a:t>
            </a:r>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3908398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ctrTitle" idx="4294967295"/>
          </p:nvPr>
        </p:nvSpPr>
        <p:spPr>
          <a:xfrm>
            <a:off x="152400" y="2057400"/>
            <a:ext cx="8763000" cy="1470025"/>
          </a:xfrm>
        </p:spPr>
        <p:txBody>
          <a:bodyPr/>
          <a:lstStyle/>
          <a:p>
            <a:pPr algn="ctr"/>
            <a:r>
              <a:rPr lang="en-US" altLang="zh-CN" dirty="0" smtClean="0"/>
              <a:t>Lecture 12</a:t>
            </a:r>
            <a:br>
              <a:rPr lang="en-US" altLang="zh-CN" dirty="0" smtClean="0"/>
            </a:br>
            <a:r>
              <a:rPr lang="en-US" altLang="zh-CN" dirty="0" smtClean="0"/>
              <a:t/>
            </a:r>
            <a:br>
              <a:rPr lang="en-US" altLang="zh-CN" dirty="0" smtClean="0"/>
            </a:br>
            <a:r>
              <a:rPr lang="en-US" altLang="zh-CN" dirty="0"/>
              <a:t>Thread-Level Parallel </a:t>
            </a:r>
            <a:r>
              <a:rPr lang="en-US" altLang="zh-CN" dirty="0" smtClean="0"/>
              <a:t>Processing</a:t>
            </a:r>
          </a:p>
        </p:txBody>
      </p:sp>
      <p:sp>
        <p:nvSpPr>
          <p:cNvPr id="13315" name="Rectangle 5"/>
          <p:cNvSpPr>
            <a:spLocks noGrp="1" noChangeArrowheads="1"/>
          </p:cNvSpPr>
          <p:nvPr>
            <p:ph type="subTitle" idx="4294967295"/>
          </p:nvPr>
        </p:nvSpPr>
        <p:spPr>
          <a:xfrm>
            <a:off x="1371600" y="3886200"/>
            <a:ext cx="6400800" cy="1752600"/>
          </a:xfrm>
        </p:spPr>
        <p:txBody>
          <a:bodyPr/>
          <a:lstStyle/>
          <a:p>
            <a:pPr marL="0" indent="0" algn="ctr">
              <a:buFontTx/>
              <a:buNone/>
            </a:pPr>
            <a:endParaRPr lang="zh-CN" altLang="en-US" dirty="0" smtClean="0"/>
          </a:p>
          <a:p>
            <a:pPr marL="0" indent="0" algn="ctr">
              <a:buFontTx/>
              <a:buNone/>
            </a:pPr>
            <a:endParaRPr lang="zh-CN" altLang="en-US" dirty="0" smtClean="0"/>
          </a:p>
        </p:txBody>
      </p:sp>
      <p:sp>
        <p:nvSpPr>
          <p:cNvPr id="13316" name="灯片编号占位符 1"/>
          <p:cNvSpPr txBox="1">
            <a:spLocks noGrp="1" noChangeArrowheads="1"/>
          </p:cNvSpPr>
          <p:nvPr/>
        </p:nvSpPr>
        <p:spPr bwMode="auto">
          <a:xfrm>
            <a:off x="67056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eaLnBrk="0" fontAlgn="base" hangingPunct="0">
              <a:spcBef>
                <a:spcPct val="0"/>
              </a:spcBef>
              <a:spcAft>
                <a:spcPct val="0"/>
              </a:spcAft>
              <a:defRPr sz="1600">
                <a:solidFill>
                  <a:schemeClr val="hlink"/>
                </a:solidFill>
                <a:latin typeface="Arial" charset="0"/>
                <a:ea typeface="宋体" pitchFamily="2" charset="-122"/>
              </a:defRPr>
            </a:lvl6pPr>
            <a:lvl7pPr marL="2971800" indent="-228600" eaLnBrk="0" fontAlgn="base" hangingPunct="0">
              <a:spcBef>
                <a:spcPct val="0"/>
              </a:spcBef>
              <a:spcAft>
                <a:spcPct val="0"/>
              </a:spcAft>
              <a:defRPr sz="1600">
                <a:solidFill>
                  <a:schemeClr val="hlink"/>
                </a:solidFill>
                <a:latin typeface="Arial" charset="0"/>
                <a:ea typeface="宋体" pitchFamily="2" charset="-122"/>
              </a:defRPr>
            </a:lvl7pPr>
            <a:lvl8pPr marL="3429000" indent="-228600" eaLnBrk="0" fontAlgn="base" hangingPunct="0">
              <a:spcBef>
                <a:spcPct val="0"/>
              </a:spcBef>
              <a:spcAft>
                <a:spcPct val="0"/>
              </a:spcAft>
              <a:defRPr sz="1600">
                <a:solidFill>
                  <a:schemeClr val="hlink"/>
                </a:solidFill>
                <a:latin typeface="Arial" charset="0"/>
                <a:ea typeface="宋体" pitchFamily="2" charset="-122"/>
              </a:defRPr>
            </a:lvl8pPr>
            <a:lvl9pPr marL="3886200" indent="-228600" eaLnBrk="0" fontAlgn="base" hangingPunct="0">
              <a:spcBef>
                <a:spcPct val="0"/>
              </a:spcBef>
              <a:spcAft>
                <a:spcPct val="0"/>
              </a:spcAft>
              <a:defRPr sz="1600">
                <a:solidFill>
                  <a:schemeClr val="hlink"/>
                </a:solidFill>
                <a:latin typeface="Arial" charset="0"/>
                <a:ea typeface="宋体" pitchFamily="2" charset="-122"/>
              </a:defRPr>
            </a:lvl9pPr>
          </a:lstStyle>
          <a:p>
            <a:pPr algn="r"/>
            <a:fld id="{9DBF27EB-960C-40F5-A869-C41E104BB0E4}" type="slidenum">
              <a:rPr lang="en-US" altLang="zh-CN" sz="1400" b="1">
                <a:solidFill>
                  <a:schemeClr val="tx1"/>
                </a:solidFill>
                <a:latin typeface="Times New Roman" pitchFamily="18" charset="0"/>
              </a:rPr>
              <a:pPr algn="r"/>
              <a:t>159</a:t>
            </a:fld>
            <a:endParaRPr lang="en-US" altLang="zh-CN" sz="1400">
              <a:solidFill>
                <a:schemeClr val="tx1"/>
              </a:solidFill>
              <a:latin typeface="Times New Roman" pitchFamily="18" charset="0"/>
            </a:endParaRPr>
          </a:p>
        </p:txBody>
      </p:sp>
    </p:spTree>
    <p:extLst>
      <p:ext uri="{BB962C8B-B14F-4D97-AF65-F5344CB8AC3E}">
        <p14:creationId xmlns:p14="http://schemas.microsoft.com/office/powerpoint/2010/main" val="117797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228600" y="274639"/>
            <a:ext cx="8686800" cy="790575"/>
          </a:xfrm>
        </p:spPr>
        <p:txBody>
          <a:bodyPr/>
          <a:lstStyle/>
          <a:p>
            <a:r>
              <a:rPr lang="en-US" altLang="zh-CN" dirty="0">
                <a:ea typeface="MS PGothic" charset="-128"/>
              </a:rPr>
              <a:t>Aside: Registers are </a:t>
            </a:r>
            <a:r>
              <a:rPr lang="en-US" altLang="zh-CN" u="sng" dirty="0">
                <a:ea typeface="MS PGothic" charset="-128"/>
              </a:rPr>
              <a:t>Inside</a:t>
            </a:r>
            <a:r>
              <a:rPr lang="en-US" altLang="zh-CN" dirty="0">
                <a:ea typeface="MS PGothic" charset="-128"/>
              </a:rPr>
              <a:t> the Processor</a:t>
            </a:r>
          </a:p>
        </p:txBody>
      </p:sp>
      <p:grpSp>
        <p:nvGrpSpPr>
          <p:cNvPr id="34818" name="Group 506"/>
          <p:cNvGrpSpPr>
            <a:grpSpLocks/>
          </p:cNvGrpSpPr>
          <p:nvPr/>
        </p:nvGrpSpPr>
        <p:grpSpPr bwMode="auto">
          <a:xfrm>
            <a:off x="529004" y="1371600"/>
            <a:ext cx="8146073" cy="4554495"/>
            <a:chOff x="3632200" y="3352800"/>
            <a:chExt cx="7842720" cy="3718693"/>
          </a:xfrm>
        </p:grpSpPr>
        <p:grpSp>
          <p:nvGrpSpPr>
            <p:cNvPr id="34819" name="Group 253"/>
            <p:cNvGrpSpPr>
              <a:grpSpLocks/>
            </p:cNvGrpSpPr>
            <p:nvPr/>
          </p:nvGrpSpPr>
          <p:grpSpPr bwMode="auto">
            <a:xfrm>
              <a:off x="3632200" y="3352800"/>
              <a:ext cx="3048000" cy="3077308"/>
              <a:chOff x="609600" y="1676400"/>
              <a:chExt cx="3048000" cy="3962400"/>
            </a:xfrm>
          </p:grpSpPr>
          <p:sp>
            <p:nvSpPr>
              <p:cNvPr id="255" name="Rectangle 254"/>
              <p:cNvSpPr/>
              <p:nvPr/>
            </p:nvSpPr>
            <p:spPr>
              <a:xfrm>
                <a:off x="609600" y="1676400"/>
                <a:ext cx="3047360" cy="3962159"/>
              </a:xfrm>
              <a:prstGeom prst="rect">
                <a:avLst/>
              </a:prstGeom>
              <a:solidFill>
                <a:sysClr val="window" lastClr="FFFFFF">
                  <a:lumMod val="85000"/>
                </a:sysClr>
              </a:solidFill>
              <a:ln w="12700" cap="flat" cmpd="sng" algn="ctr">
                <a:solidFill>
                  <a:sysClr val="windowText" lastClr="000000"/>
                </a:solidFill>
                <a:prstDash val="solid"/>
                <a:round/>
                <a:headEnd type="none" w="med" len="med"/>
                <a:tailEnd type="none" w="med" len="med"/>
              </a:ln>
              <a:effectLst/>
            </p:spPr>
            <p:txBody>
              <a:bodyPr/>
              <a:lstStyle/>
              <a:p>
                <a:pPr defTabSz="278618" eaLnBrk="1" fontAlgn="auto" hangingPunct="1">
                  <a:spcBef>
                    <a:spcPts val="0"/>
                  </a:spcBef>
                  <a:spcAft>
                    <a:spcPts val="0"/>
                  </a:spcAft>
                  <a:defRPr/>
                </a:pPr>
                <a:r>
                  <a:rPr lang="en-US" sz="1463" kern="0" dirty="0">
                    <a:solidFill>
                      <a:prstClr val="black"/>
                    </a:solidFill>
                    <a:latin typeface="Calibri"/>
                    <a:ea typeface="+mn-ea"/>
                  </a:rPr>
                  <a:t>Processor</a:t>
                </a:r>
              </a:p>
            </p:txBody>
          </p:sp>
          <p:sp>
            <p:nvSpPr>
              <p:cNvPr id="256" name="Rectangle 255"/>
              <p:cNvSpPr/>
              <p:nvPr/>
            </p:nvSpPr>
            <p:spPr>
              <a:xfrm>
                <a:off x="838152" y="2163742"/>
                <a:ext cx="2590256" cy="534074"/>
              </a:xfrm>
              <a:prstGeom prst="rect">
                <a:avLst/>
              </a:prstGeom>
              <a:solidFill>
                <a:srgbClr val="95B3D7"/>
              </a:solidFill>
              <a:ln w="12700" cap="flat" cmpd="sng" algn="ctr">
                <a:solidFill>
                  <a:sysClr val="windowText" lastClr="000000"/>
                </a:solidFill>
                <a:prstDash val="solid"/>
                <a:round/>
                <a:headEnd type="none" w="med" len="med"/>
                <a:tailEnd type="none" w="med" len="med"/>
              </a:ln>
              <a:effectLst/>
            </p:spPr>
            <p:txBody>
              <a:bodyPr/>
              <a:lstStyle/>
              <a:p>
                <a:pPr defTabSz="278618" eaLnBrk="1" fontAlgn="auto" hangingPunct="1">
                  <a:spcBef>
                    <a:spcPts val="0"/>
                  </a:spcBef>
                  <a:spcAft>
                    <a:spcPts val="0"/>
                  </a:spcAft>
                  <a:defRPr/>
                </a:pPr>
                <a:r>
                  <a:rPr lang="en-US" sz="1463" b="1" kern="0">
                    <a:solidFill>
                      <a:prstClr val="black"/>
                    </a:solidFill>
                    <a:latin typeface="Calibri"/>
                    <a:ea typeface="+mn-ea"/>
                  </a:rPr>
                  <a:t>Control</a:t>
                </a:r>
              </a:p>
            </p:txBody>
          </p:sp>
          <p:sp>
            <p:nvSpPr>
              <p:cNvPr id="257" name="Rectangle 256"/>
              <p:cNvSpPr/>
              <p:nvPr/>
            </p:nvSpPr>
            <p:spPr>
              <a:xfrm>
                <a:off x="838152" y="3048302"/>
                <a:ext cx="2590256" cy="2361608"/>
              </a:xfrm>
              <a:prstGeom prst="rect">
                <a:avLst/>
              </a:prstGeom>
              <a:solidFill>
                <a:srgbClr val="4F81BD">
                  <a:lumMod val="60000"/>
                  <a:lumOff val="40000"/>
                </a:srgbClr>
              </a:solidFill>
              <a:ln w="12700" cap="flat" cmpd="sng" algn="ctr">
                <a:solidFill>
                  <a:sysClr val="windowText" lastClr="000000"/>
                </a:solidFill>
                <a:prstDash val="solid"/>
                <a:round/>
                <a:headEnd type="none" w="med" len="med"/>
                <a:tailEnd type="none" w="med" len="med"/>
              </a:ln>
              <a:effectLst/>
            </p:spPr>
            <p:txBody>
              <a:bodyPr/>
              <a:lstStyle/>
              <a:p>
                <a:pPr defTabSz="278618" eaLnBrk="1" fontAlgn="auto" hangingPunct="1">
                  <a:spcBef>
                    <a:spcPts val="0"/>
                  </a:spcBef>
                  <a:spcAft>
                    <a:spcPts val="0"/>
                  </a:spcAft>
                  <a:defRPr/>
                </a:pPr>
                <a:r>
                  <a:rPr lang="en-US" sz="1463" b="1" kern="0" dirty="0">
                    <a:solidFill>
                      <a:prstClr val="black"/>
                    </a:solidFill>
                    <a:latin typeface="Calibri"/>
                    <a:ea typeface="+mn-ea"/>
                  </a:rPr>
                  <a:t>Datapath</a:t>
                </a:r>
              </a:p>
            </p:txBody>
          </p:sp>
          <p:cxnSp>
            <p:nvCxnSpPr>
              <p:cNvPr id="258" name="Straight Arrow Connector 257"/>
              <p:cNvCxnSpPr>
                <a:cxnSpLocks noChangeShapeType="1"/>
              </p:cNvCxnSpPr>
              <p:nvPr/>
            </p:nvCxnSpPr>
            <p:spPr bwMode="auto">
              <a:xfrm>
                <a:off x="1523206" y="2725783"/>
                <a:ext cx="0" cy="323011"/>
              </a:xfrm>
              <a:prstGeom prst="straightConnector1">
                <a:avLst/>
              </a:prstGeom>
              <a:noFill/>
              <a:ln w="12700">
                <a:solidFill>
                  <a:srgbClr val="000000"/>
                </a:solidFill>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59" name="Straight Arrow Connector 258"/>
              <p:cNvCxnSpPr>
                <a:cxnSpLocks noChangeShapeType="1"/>
              </p:cNvCxnSpPr>
              <p:nvPr/>
            </p:nvCxnSpPr>
            <p:spPr bwMode="auto">
              <a:xfrm flipV="1">
                <a:off x="2668588" y="2717104"/>
                <a:ext cx="0" cy="330896"/>
              </a:xfrm>
              <a:prstGeom prst="straightConnector1">
                <a:avLst/>
              </a:prstGeom>
              <a:noFill/>
              <a:ln w="12700">
                <a:solidFill>
                  <a:srgbClr val="000000"/>
                </a:solidFill>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grpSp>
          <p:nvGrpSpPr>
            <p:cNvPr id="34820" name="Group 259"/>
            <p:cNvGrpSpPr>
              <a:grpSpLocks/>
            </p:cNvGrpSpPr>
            <p:nvPr/>
          </p:nvGrpSpPr>
          <p:grpSpPr bwMode="auto">
            <a:xfrm>
              <a:off x="3970528" y="4791555"/>
              <a:ext cx="2362202" cy="1371354"/>
              <a:chOff x="914399" y="3505401"/>
              <a:chExt cx="2362202" cy="1828472"/>
            </a:xfrm>
          </p:grpSpPr>
          <p:sp>
            <p:nvSpPr>
              <p:cNvPr id="261" name="Rectangle 260"/>
              <p:cNvSpPr/>
              <p:nvPr/>
            </p:nvSpPr>
            <p:spPr>
              <a:xfrm>
                <a:off x="914666" y="3505401"/>
                <a:ext cx="2361704" cy="228127"/>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r>
                  <a:rPr lang="en-US" sz="1463" kern="0">
                    <a:solidFill>
                      <a:prstClr val="black"/>
                    </a:solidFill>
                    <a:latin typeface="Calibri"/>
                    <a:ea typeface="+mn-ea"/>
                  </a:rPr>
                  <a:t>PC</a:t>
                </a:r>
              </a:p>
            </p:txBody>
          </p:sp>
          <p:grpSp>
            <p:nvGrpSpPr>
              <p:cNvPr id="262" name="Group 261"/>
              <p:cNvGrpSpPr/>
              <p:nvPr/>
            </p:nvGrpSpPr>
            <p:grpSpPr>
              <a:xfrm>
                <a:off x="914399" y="3886200"/>
                <a:ext cx="2362202" cy="685800"/>
                <a:chOff x="1600199" y="3962400"/>
                <a:chExt cx="1600201" cy="685800"/>
              </a:xfrm>
              <a:solidFill>
                <a:srgbClr val="9BBB59"/>
              </a:solidFill>
            </p:grpSpPr>
            <p:sp>
              <p:nvSpPr>
                <p:cNvPr id="266" name="Rectangle 265"/>
                <p:cNvSpPr/>
                <p:nvPr/>
              </p:nvSpPr>
              <p:spPr>
                <a:xfrm>
                  <a:off x="1600200" y="39624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267" name="Rectangle 266"/>
                <p:cNvSpPr/>
                <p:nvPr/>
              </p:nvSpPr>
              <p:spPr>
                <a:xfrm>
                  <a:off x="1600200" y="40386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268" name="Rectangle 267"/>
                <p:cNvSpPr/>
                <p:nvPr/>
              </p:nvSpPr>
              <p:spPr>
                <a:xfrm>
                  <a:off x="1600200" y="41148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269" name="Rectangle 268"/>
                <p:cNvSpPr/>
                <p:nvPr/>
              </p:nvSpPr>
              <p:spPr>
                <a:xfrm>
                  <a:off x="1600200" y="41910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white"/>
                    </a:solidFill>
                    <a:effectLst>
                      <a:glow rad="101600">
                        <a:prstClr val="white">
                          <a:alpha val="75000"/>
                        </a:prstClr>
                      </a:glow>
                    </a:effectLst>
                    <a:latin typeface="Calibri"/>
                    <a:ea typeface="+mn-ea"/>
                  </a:endParaRPr>
                </a:p>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270" name="Rectangle 269"/>
                <p:cNvSpPr/>
                <p:nvPr/>
              </p:nvSpPr>
              <p:spPr>
                <a:xfrm>
                  <a:off x="1600200" y="42672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271" name="Rectangle 270"/>
                <p:cNvSpPr/>
                <p:nvPr/>
              </p:nvSpPr>
              <p:spPr>
                <a:xfrm>
                  <a:off x="1600200" y="43434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272" name="Rectangle 271"/>
                <p:cNvSpPr/>
                <p:nvPr/>
              </p:nvSpPr>
              <p:spPr>
                <a:xfrm>
                  <a:off x="1600200" y="44196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273" name="Rectangle 272"/>
                <p:cNvSpPr/>
                <p:nvPr/>
              </p:nvSpPr>
              <p:spPr>
                <a:xfrm>
                  <a:off x="1600199" y="4495800"/>
                  <a:ext cx="1600199"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274" name="Rectangle 273"/>
                <p:cNvSpPr/>
                <p:nvPr/>
              </p:nvSpPr>
              <p:spPr>
                <a:xfrm>
                  <a:off x="1600200" y="45720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275" name="TextBox 274"/>
                <p:cNvSpPr txBox="1"/>
                <p:nvPr/>
              </p:nvSpPr>
              <p:spPr>
                <a:xfrm>
                  <a:off x="1650578" y="4039558"/>
                  <a:ext cx="1508091" cy="590646"/>
                </a:xfrm>
                <a:prstGeom prst="rect">
                  <a:avLst/>
                </a:prstGeom>
                <a:noFill/>
              </p:spPr>
              <p:txBody>
                <a:bodyPr>
                  <a:spAutoFit/>
                </a:bodyPr>
                <a:lstStyle/>
                <a:p>
                  <a:pPr defTabSz="278618" eaLnBrk="1" fontAlgn="auto" hangingPunct="1">
                    <a:spcBef>
                      <a:spcPts val="0"/>
                    </a:spcBef>
                    <a:spcAft>
                      <a:spcPts val="0"/>
                    </a:spcAft>
                    <a:defRPr/>
                  </a:pPr>
                  <a:r>
                    <a:rPr lang="en-US" sz="2925" b="1" kern="0" dirty="0">
                      <a:solidFill>
                        <a:srgbClr val="FF0000"/>
                      </a:solidFill>
                      <a:effectLst>
                        <a:glow rad="254000">
                          <a:prstClr val="white">
                            <a:alpha val="75000"/>
                          </a:prstClr>
                        </a:glow>
                      </a:effectLst>
                      <a:latin typeface="Calibri"/>
                      <a:ea typeface="+mn-ea"/>
                    </a:rPr>
                    <a:t>Registers</a:t>
                  </a:r>
                </a:p>
              </p:txBody>
            </p:sp>
          </p:grpSp>
          <p:grpSp>
            <p:nvGrpSpPr>
              <p:cNvPr id="34870" name="Group 262"/>
              <p:cNvGrpSpPr>
                <a:grpSpLocks/>
              </p:cNvGrpSpPr>
              <p:nvPr/>
            </p:nvGrpSpPr>
            <p:grpSpPr bwMode="auto">
              <a:xfrm>
                <a:off x="914667" y="4723122"/>
                <a:ext cx="2361704" cy="610751"/>
                <a:chOff x="4572267" y="3427722"/>
                <a:chExt cx="2361704" cy="610751"/>
              </a:xfrm>
            </p:grpSpPr>
            <p:sp>
              <p:nvSpPr>
                <p:cNvPr id="264" name="Trapezoid 263"/>
                <p:cNvSpPr/>
                <p:nvPr/>
              </p:nvSpPr>
              <p:spPr>
                <a:xfrm flipV="1">
                  <a:off x="4572267" y="3430135"/>
                  <a:ext cx="2361704" cy="608338"/>
                </a:xfrm>
                <a:prstGeom prst="trapezoid">
                  <a:avLst>
                    <a:gd name="adj" fmla="val 25000"/>
                  </a:avLst>
                </a:prstGeom>
                <a:solidFill>
                  <a:srgbClr val="C0504D"/>
                </a:solid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265" name="TextBox 264"/>
                <p:cNvSpPr txBox="1"/>
                <p:nvPr/>
              </p:nvSpPr>
              <p:spPr>
                <a:xfrm>
                  <a:off x="4590605" y="3427722"/>
                  <a:ext cx="1881601" cy="590685"/>
                </a:xfrm>
                <a:prstGeom prst="rect">
                  <a:avLst/>
                </a:prstGeom>
                <a:noFill/>
              </p:spPr>
              <p:txBody>
                <a:bodyPr wrap="none" anchor="ctr">
                  <a:spAutoFit/>
                </a:bodyPr>
                <a:lstStyle/>
                <a:p>
                  <a:pPr defTabSz="278618" eaLnBrk="1" fontAlgn="auto" hangingPunct="1">
                    <a:spcBef>
                      <a:spcPts val="0"/>
                    </a:spcBef>
                    <a:spcAft>
                      <a:spcPts val="0"/>
                    </a:spcAft>
                    <a:defRPr/>
                  </a:pPr>
                  <a:r>
                    <a:rPr lang="en-US" sz="1463" kern="0" dirty="0">
                      <a:solidFill>
                        <a:prstClr val="black"/>
                      </a:solidFill>
                      <a:effectLst>
                        <a:glow rad="152400">
                          <a:prstClr val="white">
                            <a:alpha val="75000"/>
                          </a:prstClr>
                        </a:glow>
                      </a:effectLst>
                      <a:latin typeface="Calibri"/>
                      <a:ea typeface="+mn-ea"/>
                    </a:rPr>
                    <a:t>Arithmetic &amp; Logic Unit</a:t>
                  </a:r>
                </a:p>
                <a:p>
                  <a:pPr defTabSz="278618" eaLnBrk="1" fontAlgn="auto" hangingPunct="1">
                    <a:spcBef>
                      <a:spcPts val="0"/>
                    </a:spcBef>
                    <a:spcAft>
                      <a:spcPts val="0"/>
                    </a:spcAft>
                    <a:defRPr/>
                  </a:pPr>
                  <a:r>
                    <a:rPr lang="en-US" sz="1463" kern="0" dirty="0">
                      <a:solidFill>
                        <a:prstClr val="black"/>
                      </a:solidFill>
                      <a:effectLst>
                        <a:glow rad="152400">
                          <a:prstClr val="white">
                            <a:alpha val="75000"/>
                          </a:prstClr>
                        </a:glow>
                      </a:effectLst>
                      <a:latin typeface="Calibri"/>
                      <a:ea typeface="+mn-ea"/>
                    </a:rPr>
                    <a:t>(ALU)</a:t>
                  </a:r>
                </a:p>
              </p:txBody>
            </p:sp>
          </p:grpSp>
        </p:grpSp>
        <p:sp>
          <p:nvSpPr>
            <p:cNvPr id="276" name="Rectangle 275"/>
            <p:cNvSpPr/>
            <p:nvPr/>
          </p:nvSpPr>
          <p:spPr>
            <a:xfrm>
              <a:off x="8045229" y="3352800"/>
              <a:ext cx="1906011" cy="3086194"/>
            </a:xfrm>
            <a:prstGeom prst="rect">
              <a:avLst/>
            </a:prstGeom>
            <a:solidFill>
              <a:srgbClr val="95B3D7"/>
            </a:solidFill>
            <a:ln w="12700" cap="flat" cmpd="sng" algn="ctr">
              <a:solidFill>
                <a:sysClr val="windowText" lastClr="000000"/>
              </a:solidFill>
              <a:prstDash val="solid"/>
              <a:round/>
              <a:headEnd type="none" w="med" len="med"/>
              <a:tailEnd type="none" w="med" len="med"/>
            </a:ln>
            <a:effectLst/>
          </p:spPr>
          <p:txBody>
            <a:bodyPr/>
            <a:lstStyle/>
            <a:p>
              <a:pPr defTabSz="278618" eaLnBrk="1" fontAlgn="auto" hangingPunct="1">
                <a:spcBef>
                  <a:spcPts val="0"/>
                </a:spcBef>
                <a:spcAft>
                  <a:spcPts val="0"/>
                </a:spcAft>
                <a:defRPr/>
              </a:pPr>
              <a:r>
                <a:rPr lang="en-US" sz="1463" b="1" kern="0">
                  <a:solidFill>
                    <a:prstClr val="black"/>
                  </a:solidFill>
                  <a:latin typeface="Calibri"/>
                  <a:ea typeface="+mn-ea"/>
                </a:rPr>
                <a:t>Memory</a:t>
              </a:r>
            </a:p>
          </p:txBody>
        </p:sp>
        <p:grpSp>
          <p:nvGrpSpPr>
            <p:cNvPr id="34822" name="Group 276"/>
            <p:cNvGrpSpPr>
              <a:grpSpLocks/>
            </p:cNvGrpSpPr>
            <p:nvPr/>
          </p:nvGrpSpPr>
          <p:grpSpPr bwMode="auto">
            <a:xfrm>
              <a:off x="9950920" y="3467100"/>
              <a:ext cx="1524000" cy="571500"/>
              <a:chOff x="6705600" y="1676400"/>
              <a:chExt cx="1524000" cy="762000"/>
            </a:xfrm>
          </p:grpSpPr>
          <p:sp>
            <p:nvSpPr>
              <p:cNvPr id="278" name="Rectangle 277"/>
              <p:cNvSpPr/>
              <p:nvPr/>
            </p:nvSpPr>
            <p:spPr>
              <a:xfrm>
                <a:off x="7315392" y="1676084"/>
                <a:ext cx="914208" cy="762151"/>
              </a:xfrm>
              <a:prstGeom prst="rect">
                <a:avLst/>
              </a:prstGeom>
              <a:solidFill>
                <a:srgbClr val="95B3D7"/>
              </a:solidFill>
              <a:ln w="12700" cap="flat" cmpd="sng" algn="ctr">
                <a:solidFill>
                  <a:sysClr val="windowText" lastClr="000000"/>
                </a:solidFill>
                <a:prstDash val="solid"/>
                <a:round/>
                <a:headEnd type="none" w="med" len="med"/>
                <a:tailEnd type="none" w="med" len="med"/>
              </a:ln>
              <a:effectLst/>
            </p:spPr>
            <p:txBody>
              <a:bodyPr/>
              <a:lstStyle/>
              <a:p>
                <a:pPr defTabSz="278618" eaLnBrk="1" fontAlgn="auto" hangingPunct="1">
                  <a:spcBef>
                    <a:spcPts val="0"/>
                  </a:spcBef>
                  <a:spcAft>
                    <a:spcPts val="0"/>
                  </a:spcAft>
                  <a:defRPr/>
                </a:pPr>
                <a:r>
                  <a:rPr lang="en-US" sz="1463" b="1" kern="0">
                    <a:solidFill>
                      <a:prstClr val="black"/>
                    </a:solidFill>
                    <a:latin typeface="Calibri"/>
                    <a:ea typeface="+mn-ea"/>
                  </a:rPr>
                  <a:t>Input</a:t>
                </a:r>
              </a:p>
            </p:txBody>
          </p:sp>
          <p:cxnSp>
            <p:nvCxnSpPr>
              <p:cNvPr id="34867" name="Straight Arrow Connector 278"/>
              <p:cNvCxnSpPr>
                <a:cxnSpLocks noChangeShapeType="1"/>
              </p:cNvCxnSpPr>
              <p:nvPr/>
            </p:nvCxnSpPr>
            <p:spPr bwMode="auto">
              <a:xfrm rot="10800000">
                <a:off x="6705600" y="1981200"/>
                <a:ext cx="609600" cy="1588"/>
              </a:xfrm>
              <a:prstGeom prst="straightConnector1">
                <a:avLst/>
              </a:prstGeom>
              <a:noFill/>
              <a:ln w="12700">
                <a:solidFill>
                  <a:srgbClr val="000000"/>
                </a:solidFill>
                <a:round/>
                <a:headEnd/>
                <a:tailEnd type="triangle" w="lg" len="lg"/>
              </a:ln>
              <a:extLst>
                <a:ext uri="{909E8E84-426E-40DD-AFC4-6F175D3DCCD1}">
                  <a14:hiddenFill xmlns:a14="http://schemas.microsoft.com/office/drawing/2010/main">
                    <a:noFill/>
                  </a14:hiddenFill>
                </a:ext>
              </a:extLst>
            </p:spPr>
          </p:cxnSp>
        </p:grpSp>
        <p:grpSp>
          <p:nvGrpSpPr>
            <p:cNvPr id="34823" name="Group 279"/>
            <p:cNvGrpSpPr>
              <a:grpSpLocks/>
            </p:cNvGrpSpPr>
            <p:nvPr/>
          </p:nvGrpSpPr>
          <p:grpSpPr bwMode="auto">
            <a:xfrm>
              <a:off x="9950920" y="5810250"/>
              <a:ext cx="1524000" cy="571500"/>
              <a:chOff x="6705600" y="4800600"/>
              <a:chExt cx="1524000" cy="762000"/>
            </a:xfrm>
          </p:grpSpPr>
          <p:sp>
            <p:nvSpPr>
              <p:cNvPr id="281" name="Rectangle 280"/>
              <p:cNvSpPr/>
              <p:nvPr/>
            </p:nvSpPr>
            <p:spPr>
              <a:xfrm>
                <a:off x="7315392" y="4800732"/>
                <a:ext cx="914208" cy="762151"/>
              </a:xfrm>
              <a:prstGeom prst="rect">
                <a:avLst/>
              </a:prstGeom>
              <a:solidFill>
                <a:srgbClr val="95B3D7"/>
              </a:solidFill>
              <a:ln w="12700" cap="flat" cmpd="sng" algn="ctr">
                <a:solidFill>
                  <a:sysClr val="windowText" lastClr="000000"/>
                </a:solidFill>
                <a:prstDash val="solid"/>
                <a:round/>
                <a:headEnd type="none" w="med" len="med"/>
                <a:tailEnd type="none" w="med" len="med"/>
              </a:ln>
              <a:effectLst/>
            </p:spPr>
            <p:txBody>
              <a:bodyPr/>
              <a:lstStyle/>
              <a:p>
                <a:pPr defTabSz="278618" eaLnBrk="1" fontAlgn="auto" hangingPunct="1">
                  <a:spcBef>
                    <a:spcPts val="0"/>
                  </a:spcBef>
                  <a:spcAft>
                    <a:spcPts val="0"/>
                  </a:spcAft>
                  <a:defRPr/>
                </a:pPr>
                <a:r>
                  <a:rPr lang="en-US" sz="1463" b="1" kern="0">
                    <a:solidFill>
                      <a:prstClr val="black"/>
                    </a:solidFill>
                    <a:latin typeface="Calibri"/>
                    <a:ea typeface="+mn-ea"/>
                  </a:rPr>
                  <a:t>Output</a:t>
                </a:r>
              </a:p>
            </p:txBody>
          </p:sp>
          <p:cxnSp>
            <p:nvCxnSpPr>
              <p:cNvPr id="34865" name="Straight Arrow Connector 281"/>
              <p:cNvCxnSpPr>
                <a:cxnSpLocks noChangeShapeType="1"/>
              </p:cNvCxnSpPr>
              <p:nvPr/>
            </p:nvCxnSpPr>
            <p:spPr bwMode="auto">
              <a:xfrm rot="10800000" flipH="1">
                <a:off x="6705600" y="5181600"/>
                <a:ext cx="609600" cy="1588"/>
              </a:xfrm>
              <a:prstGeom prst="straightConnector1">
                <a:avLst/>
              </a:prstGeom>
              <a:noFill/>
              <a:ln w="12700">
                <a:solidFill>
                  <a:srgbClr val="000000"/>
                </a:solidFill>
                <a:round/>
                <a:headEnd/>
                <a:tailEnd type="triangle" w="lg" len="lg"/>
              </a:ln>
              <a:extLst>
                <a:ext uri="{909E8E84-426E-40DD-AFC4-6F175D3DCCD1}">
                  <a14:hiddenFill xmlns:a14="http://schemas.microsoft.com/office/drawing/2010/main">
                    <a:noFill/>
                  </a14:hiddenFill>
                </a:ext>
              </a:extLst>
            </p:spPr>
          </p:cxnSp>
        </p:grpSp>
        <p:grpSp>
          <p:nvGrpSpPr>
            <p:cNvPr id="34824" name="Group 282"/>
            <p:cNvGrpSpPr>
              <a:grpSpLocks/>
            </p:cNvGrpSpPr>
            <p:nvPr/>
          </p:nvGrpSpPr>
          <p:grpSpPr bwMode="auto">
            <a:xfrm>
              <a:off x="8198320" y="3695700"/>
              <a:ext cx="1524000" cy="2571750"/>
              <a:chOff x="4953000" y="1981200"/>
              <a:chExt cx="1524000" cy="3429000"/>
            </a:xfrm>
          </p:grpSpPr>
          <p:grpSp>
            <p:nvGrpSpPr>
              <p:cNvPr id="284" name="Group 283"/>
              <p:cNvGrpSpPr/>
              <p:nvPr/>
            </p:nvGrpSpPr>
            <p:grpSpPr>
              <a:xfrm>
                <a:off x="4953000" y="4038600"/>
                <a:ext cx="381000" cy="685800"/>
                <a:chOff x="7543800" y="3581400"/>
                <a:chExt cx="2362200" cy="685800"/>
              </a:xfrm>
              <a:solidFill>
                <a:srgbClr val="9BBB59"/>
              </a:solidFill>
            </p:grpSpPr>
            <p:sp>
              <p:nvSpPr>
                <p:cNvPr id="476" name="Rectangle 475"/>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77" name="Rectangle 476"/>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78" name="Rectangle 477"/>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79" name="Rectangle 478"/>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80" name="Rectangle 479"/>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81" name="Rectangle 480"/>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82" name="Rectangle 481"/>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83" name="Rectangle 482"/>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84" name="Rectangle 483"/>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85" name="Group 284"/>
              <p:cNvGrpSpPr/>
              <p:nvPr/>
            </p:nvGrpSpPr>
            <p:grpSpPr>
              <a:xfrm>
                <a:off x="5334000" y="4038600"/>
                <a:ext cx="381000" cy="685800"/>
                <a:chOff x="7543800" y="3581400"/>
                <a:chExt cx="2362200" cy="685800"/>
              </a:xfrm>
              <a:solidFill>
                <a:srgbClr val="9BBB59"/>
              </a:solidFill>
            </p:grpSpPr>
            <p:sp>
              <p:nvSpPr>
                <p:cNvPr id="467" name="Rectangle 466"/>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68" name="Rectangle 467"/>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69" name="Rectangle 468"/>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70" name="Rectangle 469"/>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71" name="Rectangle 470"/>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72" name="Rectangle 471"/>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73" name="Rectangle 472"/>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74" name="Rectangle 473"/>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75" name="Rectangle 474"/>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86" name="Group 285"/>
              <p:cNvGrpSpPr/>
              <p:nvPr/>
            </p:nvGrpSpPr>
            <p:grpSpPr>
              <a:xfrm>
                <a:off x="5715000" y="4038600"/>
                <a:ext cx="381000" cy="685800"/>
                <a:chOff x="7543800" y="3581400"/>
                <a:chExt cx="2362200" cy="685800"/>
              </a:xfrm>
              <a:solidFill>
                <a:srgbClr val="9BBB59"/>
              </a:solidFill>
            </p:grpSpPr>
            <p:sp>
              <p:nvSpPr>
                <p:cNvPr id="458" name="Rectangle 457"/>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59" name="Rectangle 458"/>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60" name="Rectangle 459"/>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61" name="Rectangle 460"/>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62" name="Rectangle 461"/>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63" name="Rectangle 462"/>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64" name="Rectangle 463"/>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65" name="Rectangle 464"/>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66" name="Rectangle 465"/>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87" name="Group 286"/>
              <p:cNvGrpSpPr/>
              <p:nvPr/>
            </p:nvGrpSpPr>
            <p:grpSpPr>
              <a:xfrm>
                <a:off x="6096000" y="4038600"/>
                <a:ext cx="381000" cy="685800"/>
                <a:chOff x="7543800" y="3581400"/>
                <a:chExt cx="2362200" cy="685800"/>
              </a:xfrm>
              <a:solidFill>
                <a:srgbClr val="9BBB59"/>
              </a:solidFill>
            </p:grpSpPr>
            <p:sp>
              <p:nvSpPr>
                <p:cNvPr id="449" name="Rectangle 448"/>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50" name="Rectangle 449"/>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51" name="Rectangle 450"/>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52" name="Rectangle 451"/>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53" name="Rectangle 452"/>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54" name="Rectangle 453"/>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55" name="Rectangle 454"/>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56" name="Rectangle 455"/>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57" name="Rectangle 456"/>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88" name="Group 287"/>
              <p:cNvGrpSpPr/>
              <p:nvPr/>
            </p:nvGrpSpPr>
            <p:grpSpPr>
              <a:xfrm>
                <a:off x="4953000" y="4724400"/>
                <a:ext cx="381000" cy="685800"/>
                <a:chOff x="7543800" y="3581400"/>
                <a:chExt cx="2362200" cy="685800"/>
              </a:xfrm>
              <a:solidFill>
                <a:srgbClr val="9BBB59"/>
              </a:solidFill>
            </p:grpSpPr>
            <p:sp>
              <p:nvSpPr>
                <p:cNvPr id="440" name="Rectangle 439"/>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41" name="Rectangle 440"/>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42" name="Rectangle 441"/>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43" name="Rectangle 442"/>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44" name="Rectangle 443"/>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45" name="Rectangle 444"/>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46" name="Rectangle 445"/>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47" name="Rectangle 446"/>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48" name="Rectangle 447"/>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89" name="Group 288"/>
              <p:cNvGrpSpPr/>
              <p:nvPr/>
            </p:nvGrpSpPr>
            <p:grpSpPr>
              <a:xfrm>
                <a:off x="5334000" y="4724400"/>
                <a:ext cx="381000" cy="685800"/>
                <a:chOff x="7543800" y="3581400"/>
                <a:chExt cx="2362200" cy="685800"/>
              </a:xfrm>
              <a:solidFill>
                <a:srgbClr val="9BBB59"/>
              </a:solidFill>
            </p:grpSpPr>
            <p:sp>
              <p:nvSpPr>
                <p:cNvPr id="431" name="Rectangle 430"/>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32" name="Rectangle 431"/>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33" name="Rectangle 432"/>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34" name="Rectangle 433"/>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35" name="Rectangle 434"/>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36" name="Rectangle 435"/>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37" name="Rectangle 436"/>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38" name="Rectangle 437"/>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39" name="Rectangle 438"/>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90" name="Group 289"/>
              <p:cNvGrpSpPr/>
              <p:nvPr/>
            </p:nvGrpSpPr>
            <p:grpSpPr>
              <a:xfrm>
                <a:off x="5715000" y="4724400"/>
                <a:ext cx="381000" cy="685800"/>
                <a:chOff x="7543800" y="3581400"/>
                <a:chExt cx="2362200" cy="685800"/>
              </a:xfrm>
              <a:solidFill>
                <a:srgbClr val="9BBB59"/>
              </a:solidFill>
            </p:grpSpPr>
            <p:sp>
              <p:nvSpPr>
                <p:cNvPr id="422" name="Rectangle 421"/>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23" name="Rectangle 422"/>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24" name="Rectangle 423"/>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25" name="Rectangle 424"/>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26" name="Rectangle 425"/>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27" name="Rectangle 426"/>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28" name="Rectangle 427"/>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29" name="Rectangle 428"/>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30" name="Rectangle 429"/>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91" name="Group 290"/>
              <p:cNvGrpSpPr/>
              <p:nvPr/>
            </p:nvGrpSpPr>
            <p:grpSpPr>
              <a:xfrm>
                <a:off x="6096000" y="4724400"/>
                <a:ext cx="381000" cy="685800"/>
                <a:chOff x="7543800" y="3581400"/>
                <a:chExt cx="2362200" cy="685800"/>
              </a:xfrm>
              <a:solidFill>
                <a:srgbClr val="9BBB59"/>
              </a:solidFill>
            </p:grpSpPr>
            <p:sp>
              <p:nvSpPr>
                <p:cNvPr id="413" name="Rectangle 412"/>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14" name="Rectangle 413"/>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15" name="Rectangle 414"/>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16" name="Rectangle 415"/>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17" name="Rectangle 416"/>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18" name="Rectangle 417"/>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19" name="Rectangle 418"/>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20" name="Rectangle 419"/>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21" name="Rectangle 420"/>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92" name="Group 291"/>
              <p:cNvGrpSpPr/>
              <p:nvPr/>
            </p:nvGrpSpPr>
            <p:grpSpPr>
              <a:xfrm>
                <a:off x="4953000" y="3352800"/>
                <a:ext cx="381000" cy="685800"/>
                <a:chOff x="7543800" y="3581400"/>
                <a:chExt cx="2362200" cy="685800"/>
              </a:xfrm>
              <a:solidFill>
                <a:srgbClr val="9BBB59"/>
              </a:solidFill>
            </p:grpSpPr>
            <p:sp>
              <p:nvSpPr>
                <p:cNvPr id="404" name="Rectangle 403"/>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05" name="Rectangle 404"/>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06" name="Rectangle 405"/>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07" name="Rectangle 406"/>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08" name="Rectangle 407"/>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09" name="Rectangle 408"/>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10" name="Rectangle 409"/>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11" name="Rectangle 410"/>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12" name="Rectangle 411"/>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93" name="Group 292"/>
              <p:cNvGrpSpPr/>
              <p:nvPr/>
            </p:nvGrpSpPr>
            <p:grpSpPr>
              <a:xfrm>
                <a:off x="5334000" y="3352800"/>
                <a:ext cx="381000" cy="685800"/>
                <a:chOff x="7543800" y="3581400"/>
                <a:chExt cx="2362200" cy="685800"/>
              </a:xfrm>
              <a:solidFill>
                <a:srgbClr val="9BBB59"/>
              </a:solidFill>
            </p:grpSpPr>
            <p:sp>
              <p:nvSpPr>
                <p:cNvPr id="395" name="Rectangle 394"/>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96" name="Rectangle 395"/>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97" name="Rectangle 396"/>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98" name="Rectangle 397"/>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99" name="Rectangle 398"/>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00" name="Rectangle 399"/>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01" name="Rectangle 400"/>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02" name="Rectangle 401"/>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03" name="Rectangle 402"/>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94" name="Group 293"/>
              <p:cNvGrpSpPr/>
              <p:nvPr/>
            </p:nvGrpSpPr>
            <p:grpSpPr>
              <a:xfrm>
                <a:off x="5715000" y="3352800"/>
                <a:ext cx="381000" cy="685800"/>
                <a:chOff x="7543800" y="3581400"/>
                <a:chExt cx="2362200" cy="685800"/>
              </a:xfrm>
              <a:solidFill>
                <a:srgbClr val="9BBB59"/>
              </a:solidFill>
            </p:grpSpPr>
            <p:sp>
              <p:nvSpPr>
                <p:cNvPr id="386" name="Rectangle 385"/>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87" name="Rectangle 386"/>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88" name="Rectangle 387"/>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89" name="Rectangle 388"/>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90" name="Rectangle 389"/>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91" name="Rectangle 390"/>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92" name="Rectangle 391"/>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93" name="Rectangle 392"/>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94" name="Rectangle 393"/>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95" name="Group 294"/>
              <p:cNvGrpSpPr/>
              <p:nvPr/>
            </p:nvGrpSpPr>
            <p:grpSpPr>
              <a:xfrm>
                <a:off x="6096000" y="3352800"/>
                <a:ext cx="381000" cy="685800"/>
                <a:chOff x="7543800" y="3581400"/>
                <a:chExt cx="2362200" cy="685800"/>
              </a:xfrm>
              <a:solidFill>
                <a:srgbClr val="9BBB59"/>
              </a:solidFill>
            </p:grpSpPr>
            <p:sp>
              <p:nvSpPr>
                <p:cNvPr id="377" name="Rectangle 376"/>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78" name="Rectangle 377"/>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79" name="Rectangle 378"/>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80" name="Rectangle 379"/>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81" name="Rectangle 380"/>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82" name="Rectangle 381"/>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83" name="Rectangle 382"/>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84" name="Rectangle 383"/>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85" name="Rectangle 384"/>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96" name="Group 295"/>
              <p:cNvGrpSpPr/>
              <p:nvPr/>
            </p:nvGrpSpPr>
            <p:grpSpPr>
              <a:xfrm>
                <a:off x="4953000" y="2667000"/>
                <a:ext cx="381000" cy="685800"/>
                <a:chOff x="7543800" y="3581400"/>
                <a:chExt cx="2362200" cy="685800"/>
              </a:xfrm>
              <a:solidFill>
                <a:srgbClr val="9BBB59"/>
              </a:solidFill>
            </p:grpSpPr>
            <p:sp>
              <p:nvSpPr>
                <p:cNvPr id="368" name="Rectangle 367"/>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69" name="Rectangle 368"/>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70" name="Rectangle 369"/>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71" name="Rectangle 370"/>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72" name="Rectangle 371"/>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73" name="Rectangle 372"/>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74" name="Rectangle 373"/>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75" name="Rectangle 374"/>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76" name="Rectangle 375"/>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97" name="Group 296"/>
              <p:cNvGrpSpPr/>
              <p:nvPr/>
            </p:nvGrpSpPr>
            <p:grpSpPr>
              <a:xfrm>
                <a:off x="5334000" y="2667000"/>
                <a:ext cx="381000" cy="685800"/>
                <a:chOff x="7543800" y="3581400"/>
                <a:chExt cx="2362200" cy="685800"/>
              </a:xfrm>
              <a:solidFill>
                <a:srgbClr val="9BBB59"/>
              </a:solidFill>
            </p:grpSpPr>
            <p:sp>
              <p:nvSpPr>
                <p:cNvPr id="359" name="Rectangle 358"/>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60" name="Rectangle 359"/>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61" name="Rectangle 360"/>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62" name="Rectangle 361"/>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63" name="Rectangle 362"/>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64" name="Rectangle 363"/>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65" name="Rectangle 364"/>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66" name="Rectangle 365"/>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67" name="Rectangle 366"/>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98" name="Group 297"/>
              <p:cNvGrpSpPr/>
              <p:nvPr/>
            </p:nvGrpSpPr>
            <p:grpSpPr>
              <a:xfrm>
                <a:off x="5715000" y="2667000"/>
                <a:ext cx="381000" cy="685800"/>
                <a:chOff x="7543800" y="3581400"/>
                <a:chExt cx="2362200" cy="685800"/>
              </a:xfrm>
              <a:solidFill>
                <a:srgbClr val="9BBB59"/>
              </a:solidFill>
            </p:grpSpPr>
            <p:sp>
              <p:nvSpPr>
                <p:cNvPr id="350" name="Rectangle 349"/>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51" name="Rectangle 350"/>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52" name="Rectangle 351"/>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53" name="Rectangle 352"/>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54" name="Rectangle 353"/>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55" name="Rectangle 354"/>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56" name="Rectangle 355"/>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57" name="Rectangle 356"/>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58" name="Rectangle 357"/>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299" name="Group 298"/>
              <p:cNvGrpSpPr/>
              <p:nvPr/>
            </p:nvGrpSpPr>
            <p:grpSpPr>
              <a:xfrm>
                <a:off x="6096000" y="2667000"/>
                <a:ext cx="381000" cy="685800"/>
                <a:chOff x="7543800" y="3581400"/>
                <a:chExt cx="2362200" cy="685800"/>
              </a:xfrm>
              <a:solidFill>
                <a:srgbClr val="9BBB59"/>
              </a:solidFill>
            </p:grpSpPr>
            <p:sp>
              <p:nvSpPr>
                <p:cNvPr id="341" name="Rectangle 340"/>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42" name="Rectangle 341"/>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43" name="Rectangle 342"/>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44" name="Rectangle 343"/>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45" name="Rectangle 344"/>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46" name="Rectangle 345"/>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47" name="Rectangle 346"/>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48" name="Rectangle 347"/>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49" name="Rectangle 348"/>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300" name="Group 299"/>
              <p:cNvGrpSpPr/>
              <p:nvPr/>
            </p:nvGrpSpPr>
            <p:grpSpPr>
              <a:xfrm>
                <a:off x="4953000" y="1981200"/>
                <a:ext cx="381000" cy="685800"/>
                <a:chOff x="7543800" y="3581400"/>
                <a:chExt cx="2362200" cy="685800"/>
              </a:xfrm>
              <a:solidFill>
                <a:srgbClr val="9BBB59"/>
              </a:solidFill>
            </p:grpSpPr>
            <p:sp>
              <p:nvSpPr>
                <p:cNvPr id="332" name="Rectangle 331"/>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33" name="Rectangle 332"/>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34" name="Rectangle 333"/>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35" name="Rectangle 334"/>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36" name="Rectangle 335"/>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37" name="Rectangle 336"/>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38" name="Rectangle 337"/>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39" name="Rectangle 338"/>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40" name="Rectangle 339"/>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301" name="Group 300"/>
              <p:cNvGrpSpPr/>
              <p:nvPr/>
            </p:nvGrpSpPr>
            <p:grpSpPr>
              <a:xfrm>
                <a:off x="5334000" y="1981200"/>
                <a:ext cx="381000" cy="685800"/>
                <a:chOff x="7543800" y="3581400"/>
                <a:chExt cx="2362200" cy="685800"/>
              </a:xfrm>
              <a:solidFill>
                <a:srgbClr val="9BBB59"/>
              </a:solidFill>
            </p:grpSpPr>
            <p:sp>
              <p:nvSpPr>
                <p:cNvPr id="323" name="Rectangle 322"/>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24" name="Rectangle 323"/>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25" name="Rectangle 324"/>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26" name="Rectangle 325"/>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27" name="Rectangle 326"/>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28" name="Rectangle 327"/>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29" name="Rectangle 328"/>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30" name="Rectangle 329"/>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31" name="Rectangle 330"/>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302" name="Group 301"/>
              <p:cNvGrpSpPr/>
              <p:nvPr/>
            </p:nvGrpSpPr>
            <p:grpSpPr>
              <a:xfrm>
                <a:off x="5715000" y="1981200"/>
                <a:ext cx="381000" cy="685800"/>
                <a:chOff x="7543800" y="3581400"/>
                <a:chExt cx="2362200" cy="685800"/>
              </a:xfrm>
              <a:solidFill>
                <a:srgbClr val="9BBB59"/>
              </a:solidFill>
            </p:grpSpPr>
            <p:sp>
              <p:nvSpPr>
                <p:cNvPr id="314" name="Rectangle 313"/>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15" name="Rectangle 314"/>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16" name="Rectangle 315"/>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17" name="Rectangle 316"/>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18" name="Rectangle 317"/>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19" name="Rectangle 318"/>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20" name="Rectangle 319"/>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21" name="Rectangle 320"/>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22" name="Rectangle 321"/>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grpSp>
            <p:nvGrpSpPr>
              <p:cNvPr id="303" name="Group 302"/>
              <p:cNvGrpSpPr/>
              <p:nvPr/>
            </p:nvGrpSpPr>
            <p:grpSpPr>
              <a:xfrm>
                <a:off x="6096000" y="1981200"/>
                <a:ext cx="381000" cy="685800"/>
                <a:chOff x="7543800" y="3581400"/>
                <a:chExt cx="2362200" cy="685800"/>
              </a:xfrm>
              <a:solidFill>
                <a:srgbClr val="9BBB59"/>
              </a:solidFill>
            </p:grpSpPr>
            <p:sp>
              <p:nvSpPr>
                <p:cNvPr id="305" name="Rectangle 304"/>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06" name="Rectangle 305"/>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07" name="Rectangle 306"/>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08" name="Rectangle 307"/>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09" name="Rectangle 308"/>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10" name="Rectangle 309"/>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11" name="Rectangle 310"/>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12" name="Rectangle 311"/>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313" name="Rectangle 312"/>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grpSp>
          <p:sp>
            <p:nvSpPr>
              <p:cNvPr id="304" name="TextBox 303"/>
              <p:cNvSpPr txBox="1"/>
              <p:nvPr/>
            </p:nvSpPr>
            <p:spPr>
              <a:xfrm>
                <a:off x="5181600" y="3619659"/>
                <a:ext cx="1066800" cy="427276"/>
              </a:xfrm>
              <a:prstGeom prst="rect">
                <a:avLst/>
              </a:prstGeom>
              <a:noFill/>
            </p:spPr>
            <p:txBody>
              <a:bodyPr>
                <a:spAutoFit/>
              </a:bodyPr>
              <a:lstStyle/>
              <a:p>
                <a:pPr defTabSz="278618" eaLnBrk="1" fontAlgn="auto" hangingPunct="1">
                  <a:spcBef>
                    <a:spcPts val="0"/>
                  </a:spcBef>
                  <a:spcAft>
                    <a:spcPts val="0"/>
                  </a:spcAft>
                  <a:defRPr/>
                </a:pPr>
                <a:r>
                  <a:rPr lang="en-US" sz="1950" kern="0" dirty="0">
                    <a:solidFill>
                      <a:prstClr val="black"/>
                    </a:solidFill>
                    <a:effectLst>
                      <a:glow rad="228600">
                        <a:prstClr val="white">
                          <a:alpha val="75000"/>
                        </a:prstClr>
                      </a:glow>
                    </a:effectLst>
                    <a:latin typeface="Calibri"/>
                    <a:ea typeface="+mn-ea"/>
                  </a:rPr>
                  <a:t>Bytes</a:t>
                </a:r>
              </a:p>
            </p:txBody>
          </p:sp>
        </p:grpSp>
        <p:grpSp>
          <p:nvGrpSpPr>
            <p:cNvPr id="34825" name="Group 484"/>
            <p:cNvGrpSpPr>
              <a:grpSpLocks/>
            </p:cNvGrpSpPr>
            <p:nvPr/>
          </p:nvGrpSpPr>
          <p:grpSpPr bwMode="auto">
            <a:xfrm>
              <a:off x="6332500" y="3682028"/>
              <a:ext cx="2278232" cy="3389465"/>
              <a:chOff x="3087180" y="1962971"/>
              <a:chExt cx="2278232" cy="4519286"/>
            </a:xfrm>
          </p:grpSpPr>
          <p:grpSp>
            <p:nvGrpSpPr>
              <p:cNvPr id="34831" name="Group 485"/>
              <p:cNvGrpSpPr>
                <a:grpSpLocks/>
              </p:cNvGrpSpPr>
              <p:nvPr/>
            </p:nvGrpSpPr>
            <p:grpSpPr bwMode="auto">
              <a:xfrm>
                <a:off x="3429000" y="1962971"/>
                <a:ext cx="1374540" cy="3321295"/>
                <a:chOff x="3429000" y="1962971"/>
                <a:chExt cx="1374540" cy="3321295"/>
              </a:xfrm>
            </p:grpSpPr>
            <p:cxnSp>
              <p:nvCxnSpPr>
                <p:cNvPr id="34835" name="Straight Arrow Connector 489"/>
                <p:cNvCxnSpPr>
                  <a:cxnSpLocks noChangeShapeType="1"/>
                </p:cNvCxnSpPr>
                <p:nvPr/>
              </p:nvCxnSpPr>
              <p:spPr bwMode="auto">
                <a:xfrm>
                  <a:off x="3429000" y="2514600"/>
                  <a:ext cx="1371600" cy="1588"/>
                </a:xfrm>
                <a:prstGeom prst="straightConnector1">
                  <a:avLst/>
                </a:prstGeom>
                <a:noFill/>
                <a:ln w="127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34836" name="Straight Arrow Connector 490"/>
                <p:cNvCxnSpPr>
                  <a:cxnSpLocks/>
                </p:cNvCxnSpPr>
                <p:nvPr/>
              </p:nvCxnSpPr>
              <p:spPr bwMode="auto">
                <a:xfrm>
                  <a:off x="3431940" y="3478404"/>
                  <a:ext cx="1371600" cy="1588"/>
                </a:xfrm>
                <a:prstGeom prst="straightConnector1">
                  <a:avLst/>
                </a:prstGeom>
                <a:noFill/>
                <a:ln w="127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34837" name="Straight Arrow Connector 491"/>
                <p:cNvCxnSpPr>
                  <a:cxnSpLocks noChangeShapeType="1"/>
                </p:cNvCxnSpPr>
                <p:nvPr/>
              </p:nvCxnSpPr>
              <p:spPr bwMode="auto">
                <a:xfrm>
                  <a:off x="3429000" y="4535269"/>
                  <a:ext cx="1371600" cy="1588"/>
                </a:xfrm>
                <a:prstGeom prst="straightConnector1">
                  <a:avLst/>
                </a:prstGeom>
                <a:noFill/>
                <a:ln w="127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34838" name="Straight Arrow Connector 492"/>
                <p:cNvCxnSpPr>
                  <a:cxnSpLocks noChangeShapeType="1"/>
                </p:cNvCxnSpPr>
                <p:nvPr/>
              </p:nvCxnSpPr>
              <p:spPr bwMode="auto">
                <a:xfrm rot="10800000">
                  <a:off x="3429000" y="4725988"/>
                  <a:ext cx="1371600" cy="1588"/>
                </a:xfrm>
                <a:prstGeom prst="straightConnector1">
                  <a:avLst/>
                </a:prstGeom>
                <a:noFill/>
                <a:ln w="1270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94" name="TextBox 493"/>
                <p:cNvSpPr txBox="1"/>
                <p:nvPr/>
              </p:nvSpPr>
              <p:spPr>
                <a:xfrm>
                  <a:off x="3513245" y="1962971"/>
                  <a:ext cx="1031239" cy="590685"/>
                </a:xfrm>
                <a:prstGeom prst="rect">
                  <a:avLst/>
                </a:prstGeom>
                <a:noFill/>
              </p:spPr>
              <p:txBody>
                <a:bodyPr wrap="none">
                  <a:spAutoFit/>
                </a:bodyPr>
                <a:lstStyle/>
                <a:p>
                  <a:pPr defTabSz="278618" eaLnBrk="1" fontAlgn="auto" hangingPunct="1">
                    <a:spcBef>
                      <a:spcPts val="0"/>
                    </a:spcBef>
                    <a:spcAft>
                      <a:spcPts val="0"/>
                    </a:spcAft>
                    <a:defRPr/>
                  </a:pPr>
                  <a:r>
                    <a:rPr lang="en-US" sz="1463" kern="0" dirty="0">
                      <a:solidFill>
                        <a:prstClr val="black"/>
                      </a:solidFill>
                      <a:latin typeface="Calibri"/>
                      <a:ea typeface="+mn-ea"/>
                    </a:rPr>
                    <a:t>Enable?</a:t>
                  </a:r>
                </a:p>
                <a:p>
                  <a:pPr defTabSz="278618" eaLnBrk="1" fontAlgn="auto" hangingPunct="1">
                    <a:spcBef>
                      <a:spcPts val="0"/>
                    </a:spcBef>
                    <a:spcAft>
                      <a:spcPts val="0"/>
                    </a:spcAft>
                    <a:defRPr/>
                  </a:pPr>
                  <a:r>
                    <a:rPr lang="en-US" sz="1463" kern="0" dirty="0">
                      <a:solidFill>
                        <a:prstClr val="black"/>
                      </a:solidFill>
                      <a:latin typeface="Calibri"/>
                      <a:ea typeface="+mn-ea"/>
                    </a:rPr>
                    <a:t>Read/Write</a:t>
                  </a:r>
                </a:p>
              </p:txBody>
            </p:sp>
            <p:sp>
              <p:nvSpPr>
                <p:cNvPr id="495" name="TextBox 494"/>
                <p:cNvSpPr txBox="1"/>
                <p:nvPr/>
              </p:nvSpPr>
              <p:spPr>
                <a:xfrm>
                  <a:off x="3676900" y="3177920"/>
                  <a:ext cx="765790" cy="345602"/>
                </a:xfrm>
                <a:prstGeom prst="rect">
                  <a:avLst/>
                </a:prstGeom>
                <a:noFill/>
              </p:spPr>
              <p:txBody>
                <a:bodyPr wrap="none">
                  <a:spAutoFit/>
                </a:bodyPr>
                <a:lstStyle/>
                <a:p>
                  <a:pPr defTabSz="278618" eaLnBrk="1" fontAlgn="auto" hangingPunct="1">
                    <a:spcBef>
                      <a:spcPts val="0"/>
                    </a:spcBef>
                    <a:spcAft>
                      <a:spcPts val="0"/>
                    </a:spcAft>
                    <a:defRPr/>
                  </a:pPr>
                  <a:r>
                    <a:rPr lang="en-US" sz="1463" kern="0" dirty="0">
                      <a:solidFill>
                        <a:prstClr val="black"/>
                      </a:solidFill>
                      <a:latin typeface="Calibri"/>
                      <a:ea typeface="+mn-ea"/>
                    </a:rPr>
                    <a:t>Address</a:t>
                  </a:r>
                </a:p>
              </p:txBody>
            </p:sp>
            <p:sp>
              <p:nvSpPr>
                <p:cNvPr id="496" name="TextBox 495"/>
                <p:cNvSpPr txBox="1"/>
                <p:nvPr/>
              </p:nvSpPr>
              <p:spPr>
                <a:xfrm>
                  <a:off x="3634576" y="4256338"/>
                  <a:ext cx="938192" cy="590685"/>
                </a:xfrm>
                <a:prstGeom prst="rect">
                  <a:avLst/>
                </a:prstGeom>
                <a:noFill/>
              </p:spPr>
              <p:txBody>
                <a:bodyPr>
                  <a:spAutoFit/>
                </a:bodyPr>
                <a:lstStyle/>
                <a:p>
                  <a:pPr defTabSz="278618" eaLnBrk="1" fontAlgn="auto" hangingPunct="1">
                    <a:spcBef>
                      <a:spcPts val="0"/>
                    </a:spcBef>
                    <a:spcAft>
                      <a:spcPts val="0"/>
                    </a:spcAft>
                    <a:defRPr/>
                  </a:pPr>
                  <a:r>
                    <a:rPr lang="en-US" sz="1463" kern="0" dirty="0">
                      <a:solidFill>
                        <a:prstClr val="black"/>
                      </a:solidFill>
                      <a:latin typeface="Calibri"/>
                      <a:ea typeface="+mn-ea"/>
                    </a:rPr>
                    <a:t>Write Data</a:t>
                  </a:r>
                </a:p>
              </p:txBody>
            </p:sp>
            <p:sp>
              <p:nvSpPr>
                <p:cNvPr id="497" name="TextBox 496"/>
                <p:cNvSpPr txBox="1"/>
                <p:nvPr/>
              </p:nvSpPr>
              <p:spPr>
                <a:xfrm>
                  <a:off x="3681132" y="4693581"/>
                  <a:ext cx="878938" cy="590685"/>
                </a:xfrm>
                <a:prstGeom prst="rect">
                  <a:avLst/>
                </a:prstGeom>
                <a:noFill/>
              </p:spPr>
              <p:txBody>
                <a:bodyPr>
                  <a:spAutoFit/>
                </a:bodyPr>
                <a:lstStyle/>
                <a:p>
                  <a:pPr defTabSz="278618" eaLnBrk="1" fontAlgn="auto" hangingPunct="1">
                    <a:spcBef>
                      <a:spcPts val="0"/>
                    </a:spcBef>
                    <a:spcAft>
                      <a:spcPts val="0"/>
                    </a:spcAft>
                    <a:defRPr/>
                  </a:pPr>
                  <a:r>
                    <a:rPr lang="en-US" sz="1463" kern="0" dirty="0">
                      <a:solidFill>
                        <a:prstClr val="black"/>
                      </a:solidFill>
                      <a:latin typeface="Calibri"/>
                      <a:ea typeface="+mn-ea"/>
                    </a:rPr>
                    <a:t>Read Data</a:t>
                  </a:r>
                </a:p>
              </p:txBody>
            </p:sp>
          </p:grpSp>
          <p:grpSp>
            <p:nvGrpSpPr>
              <p:cNvPr id="34832" name="Group 486"/>
              <p:cNvGrpSpPr>
                <a:grpSpLocks/>
              </p:cNvGrpSpPr>
              <p:nvPr/>
            </p:nvGrpSpPr>
            <p:grpSpPr bwMode="auto">
              <a:xfrm>
                <a:off x="3087180" y="5746075"/>
                <a:ext cx="2278232" cy="736182"/>
                <a:chOff x="3163380" y="5822275"/>
                <a:chExt cx="2278232" cy="736182"/>
              </a:xfrm>
            </p:grpSpPr>
            <p:sp>
              <p:nvSpPr>
                <p:cNvPr id="488" name="Left Brace 487"/>
                <p:cNvSpPr/>
                <p:nvPr/>
              </p:nvSpPr>
              <p:spPr>
                <a:xfrm rot="16200000">
                  <a:off x="3988196" y="5441865"/>
                  <a:ext cx="381939" cy="1142760"/>
                </a:xfrm>
                <a:prstGeom prst="leftBrace">
                  <a:avLst/>
                </a:prstGeom>
                <a:noFill/>
                <a:ln w="25400" cap="flat" cmpd="sng" algn="ctr">
                  <a:solidFill>
                    <a:srgbClr val="000000"/>
                  </a:solidFill>
                  <a:prstDash val="soli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489" name="TextBox 488"/>
                <p:cNvSpPr txBox="1"/>
                <p:nvPr/>
              </p:nvSpPr>
              <p:spPr>
                <a:xfrm>
                  <a:off x="3163380" y="6212855"/>
                  <a:ext cx="2278232" cy="345602"/>
                </a:xfrm>
                <a:prstGeom prst="rect">
                  <a:avLst/>
                </a:prstGeom>
                <a:noFill/>
              </p:spPr>
              <p:txBody>
                <a:bodyPr wrap="none">
                  <a:spAutoFit/>
                </a:bodyPr>
                <a:lstStyle/>
                <a:p>
                  <a:pPr defTabSz="278618" eaLnBrk="1" fontAlgn="auto" hangingPunct="1">
                    <a:spcBef>
                      <a:spcPts val="0"/>
                    </a:spcBef>
                    <a:spcAft>
                      <a:spcPts val="0"/>
                    </a:spcAft>
                    <a:defRPr/>
                  </a:pPr>
                  <a:r>
                    <a:rPr lang="en-US" sz="1463" kern="0" dirty="0">
                      <a:solidFill>
                        <a:prstClr val="black"/>
                      </a:solidFill>
                      <a:latin typeface="Calibri"/>
                      <a:ea typeface="+mn-ea"/>
                    </a:rPr>
                    <a:t>Processor-Memory Interface</a:t>
                  </a:r>
                </a:p>
              </p:txBody>
            </p:sp>
          </p:grpSp>
        </p:grpSp>
        <p:grpSp>
          <p:nvGrpSpPr>
            <p:cNvPr id="34826" name="Group 497"/>
            <p:cNvGrpSpPr>
              <a:grpSpLocks/>
            </p:cNvGrpSpPr>
            <p:nvPr/>
          </p:nvGrpSpPr>
          <p:grpSpPr bwMode="auto">
            <a:xfrm>
              <a:off x="9529406" y="6519359"/>
              <a:ext cx="1864627" cy="502883"/>
              <a:chOff x="6284086" y="5790666"/>
              <a:chExt cx="1864627" cy="670508"/>
            </a:xfrm>
          </p:grpSpPr>
          <p:sp>
            <p:nvSpPr>
              <p:cNvPr id="499" name="Left Brace 498"/>
              <p:cNvSpPr/>
              <p:nvPr/>
            </p:nvSpPr>
            <p:spPr>
              <a:xfrm rot="16200000">
                <a:off x="6934827" y="5409391"/>
                <a:ext cx="380210" cy="1142760"/>
              </a:xfrm>
              <a:prstGeom prst="leftBrace">
                <a:avLst/>
              </a:prstGeom>
              <a:noFill/>
              <a:ln w="25400" cap="flat" cmpd="sng" algn="ctr">
                <a:solidFill>
                  <a:srgbClr val="000000"/>
                </a:solidFill>
                <a:prstDash val="solid"/>
              </a:ln>
              <a:effectLst/>
            </p:spPr>
            <p:txBody>
              <a:bodyPr anchor="ctr"/>
              <a:lstStyle/>
              <a:p>
                <a:pPr defTabSz="278618" eaLnBrk="1" fontAlgn="auto" hangingPunct="1">
                  <a:spcBef>
                    <a:spcPts val="0"/>
                  </a:spcBef>
                  <a:spcAft>
                    <a:spcPts val="0"/>
                  </a:spcAft>
                  <a:defRPr/>
                </a:pPr>
                <a:endParaRPr lang="en-US" sz="1463" kern="0">
                  <a:solidFill>
                    <a:prstClr val="black"/>
                  </a:solidFill>
                  <a:latin typeface="Calibri"/>
                  <a:ea typeface="+mn-ea"/>
                </a:endParaRPr>
              </a:p>
            </p:txBody>
          </p:sp>
          <p:sp>
            <p:nvSpPr>
              <p:cNvPr id="500" name="TextBox 499"/>
              <p:cNvSpPr txBox="1"/>
              <p:nvPr/>
            </p:nvSpPr>
            <p:spPr>
              <a:xfrm>
                <a:off x="6284086" y="6115573"/>
                <a:ext cx="1864627" cy="345601"/>
              </a:xfrm>
              <a:prstGeom prst="rect">
                <a:avLst/>
              </a:prstGeom>
              <a:noFill/>
            </p:spPr>
            <p:txBody>
              <a:bodyPr wrap="none">
                <a:spAutoFit/>
              </a:bodyPr>
              <a:lstStyle/>
              <a:p>
                <a:pPr defTabSz="278618" eaLnBrk="1" fontAlgn="auto" hangingPunct="1">
                  <a:spcBef>
                    <a:spcPts val="0"/>
                  </a:spcBef>
                  <a:spcAft>
                    <a:spcPts val="0"/>
                  </a:spcAft>
                  <a:defRPr/>
                </a:pPr>
                <a:r>
                  <a:rPr lang="en-US" sz="1463" kern="0" dirty="0">
                    <a:solidFill>
                      <a:prstClr val="black"/>
                    </a:solidFill>
                    <a:latin typeface="Calibri"/>
                    <a:ea typeface="+mn-ea"/>
                  </a:rPr>
                  <a:t>I/O-Memory Interfaces</a:t>
                </a:r>
              </a:p>
            </p:txBody>
          </p:sp>
        </p:grpSp>
        <p:sp>
          <p:nvSpPr>
            <p:cNvPr id="501" name="Rectangle 500"/>
            <p:cNvSpPr>
              <a:spLocks noChangeArrowheads="1"/>
            </p:cNvSpPr>
            <p:nvPr/>
          </p:nvSpPr>
          <p:spPr bwMode="auto">
            <a:xfrm>
              <a:off x="8210908" y="4161039"/>
              <a:ext cx="1517017" cy="568836"/>
            </a:xfrm>
            <a:prstGeom prst="rect">
              <a:avLst/>
            </a:prstGeom>
            <a:solidFill>
              <a:srgbClr val="FFFFFF"/>
            </a:soli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defTabSz="278618" eaLnBrk="1" fontAlgn="auto" hangingPunct="1">
                <a:spcBef>
                  <a:spcPts val="0"/>
                </a:spcBef>
                <a:spcAft>
                  <a:spcPts val="0"/>
                </a:spcAft>
                <a:defRPr/>
              </a:pPr>
              <a:r>
                <a:rPr lang="en-US" sz="1463" kern="0">
                  <a:solidFill>
                    <a:prstClr val="black"/>
                  </a:solidFill>
                  <a:latin typeface="Calibri"/>
                  <a:ea typeface="+mn-ea"/>
                </a:rPr>
                <a:t>Program</a:t>
              </a:r>
            </a:p>
          </p:txBody>
        </p:sp>
        <p:sp>
          <p:nvSpPr>
            <p:cNvPr id="502" name="Rectangle 501"/>
            <p:cNvSpPr>
              <a:spLocks noChangeArrowheads="1"/>
            </p:cNvSpPr>
            <p:nvPr/>
          </p:nvSpPr>
          <p:spPr bwMode="auto">
            <a:xfrm>
              <a:off x="8186910" y="5525456"/>
              <a:ext cx="1517017" cy="568836"/>
            </a:xfrm>
            <a:prstGeom prst="rect">
              <a:avLst/>
            </a:prstGeom>
            <a:solidFill>
              <a:srgbClr val="FFFFFF"/>
            </a:solidFill>
            <a:ln w="9525">
              <a:solidFill>
                <a:srgbClr val="4A7EBB"/>
              </a:solidFill>
              <a:miter lim="800000"/>
              <a:headEnd/>
              <a:tailEnd/>
            </a:ln>
            <a:effectLst>
              <a:outerShdw blurRad="40000" dist="23000" dir="5400000" rotWithShape="0">
                <a:srgbClr val="000000">
                  <a:alpha val="34998"/>
                </a:srgbClr>
              </a:outerShdw>
            </a:effectLst>
          </p:spPr>
          <p:txBody>
            <a:bodyPr anchor="ctr"/>
            <a:lstStyle/>
            <a:p>
              <a:pPr defTabSz="278618" eaLnBrk="1" fontAlgn="auto" hangingPunct="1">
                <a:spcBef>
                  <a:spcPts val="0"/>
                </a:spcBef>
                <a:spcAft>
                  <a:spcPts val="0"/>
                </a:spcAft>
                <a:defRPr/>
              </a:pPr>
              <a:r>
                <a:rPr lang="en-US" sz="1463" kern="0">
                  <a:solidFill>
                    <a:prstClr val="black"/>
                  </a:solidFill>
                  <a:latin typeface="Calibri"/>
                  <a:ea typeface="+mn-ea"/>
                </a:rPr>
                <a:t>Data</a:t>
              </a:r>
            </a:p>
          </p:txBody>
        </p:sp>
      </p:grpSp>
    </p:spTree>
    <p:extLst>
      <p:ext uri="{BB962C8B-B14F-4D97-AF65-F5344CB8AC3E}">
        <p14:creationId xmlns:p14="http://schemas.microsoft.com/office/powerpoint/2010/main" val="1413074059"/>
      </p:ext>
    </p:extLst>
  </p:cSld>
  <p:clrMapOvr>
    <a:masterClrMapping/>
  </p:clrMapOvr>
  <p:transition spd="slow">
    <p:split orient="vert"/>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p:cNvSpPr>
            <a:spLocks noGrp="1" noChangeArrowheads="1"/>
          </p:cNvSpPr>
          <p:nvPr>
            <p:ph type="title"/>
          </p:nvPr>
        </p:nvSpPr>
        <p:spPr/>
        <p:txBody>
          <a:bodyPr>
            <a:normAutofit/>
          </a:bodyPr>
          <a:lstStyle/>
          <a:p>
            <a:pPr algn="ctr">
              <a:lnSpc>
                <a:spcPct val="85000"/>
              </a:lnSpc>
            </a:pPr>
            <a:r>
              <a:rPr lang="en-US" dirty="0" smtClean="0"/>
              <a:t>Machine Structures</a:t>
            </a:r>
            <a:endParaRPr lang="en-US" dirty="0"/>
          </a:p>
        </p:txBody>
      </p:sp>
      <p:pic>
        <p:nvPicPr>
          <p:cNvPr id="180" name="Picture 5"/>
          <p:cNvPicPr>
            <a:picLocks noChangeAspect="1" noChangeArrowheads="1"/>
          </p:cNvPicPr>
          <p:nvPr/>
        </p:nvPicPr>
        <p:blipFill>
          <a:blip r:embed="rId4"/>
          <a:srcRect/>
          <a:stretch>
            <a:fillRect/>
          </a:stretch>
        </p:blipFill>
        <p:spPr bwMode="auto">
          <a:xfrm>
            <a:off x="8120266" y="2243321"/>
            <a:ext cx="782320" cy="587481"/>
          </a:xfrm>
          <a:prstGeom prst="rect">
            <a:avLst/>
          </a:prstGeom>
          <a:noFill/>
          <a:ln w="9525">
            <a:noFill/>
            <a:miter lim="800000"/>
            <a:headEnd/>
            <a:tailEnd/>
          </a:ln>
          <a:effectLst/>
        </p:spPr>
      </p:pic>
      <p:sp>
        <p:nvSpPr>
          <p:cNvPr id="181" name="Content Placeholder 42"/>
          <p:cNvSpPr txBox="1">
            <a:spLocks/>
          </p:cNvSpPr>
          <p:nvPr/>
        </p:nvSpPr>
        <p:spPr>
          <a:xfrm>
            <a:off x="0" y="1525482"/>
            <a:ext cx="4117466" cy="3677345"/>
          </a:xfrm>
          <a:prstGeom prst="rect">
            <a:avLst/>
          </a:prstGeom>
        </p:spPr>
        <p:txBody>
          <a:bodyPr vert="horz" lIns="61913" tIns="30956" rIns="61913" bIns="30956" rtlCol="0">
            <a:noAutofit/>
          </a:bodyPr>
          <a:lstStyle>
            <a:lvl1pPr marL="548640" indent="-548640" algn="l" defTabSz="731520" rtl="0" eaLnBrk="1" latinLnBrk="0" hangingPunct="1">
              <a:spcBef>
                <a:spcPct val="20000"/>
              </a:spcBef>
              <a:buFont typeface="Arial"/>
              <a:buChar char="•"/>
              <a:defRPr sz="448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384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2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288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288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371484" indent="-371484" defTabSz="495312" fontAlgn="auto">
              <a:lnSpc>
                <a:spcPct val="90000"/>
              </a:lnSpc>
              <a:spcAft>
                <a:spcPts val="0"/>
              </a:spcAft>
              <a:defRPr/>
            </a:pPr>
            <a:r>
              <a:rPr lang="en-US" sz="2167" dirty="0">
                <a:solidFill>
                  <a:sysClr val="windowText" lastClr="000000"/>
                </a:solidFill>
                <a:latin typeface="Calibri"/>
              </a:rPr>
              <a:t>Parallel Requests</a:t>
            </a:r>
          </a:p>
          <a:p>
            <a:pPr marL="804882" lvl="1" indent="-309570" defTabSz="495312" fontAlgn="auto">
              <a:lnSpc>
                <a:spcPct val="90000"/>
              </a:lnSpc>
              <a:spcAft>
                <a:spcPts val="0"/>
              </a:spcAft>
              <a:buNone/>
              <a:defRPr/>
            </a:pPr>
            <a:r>
              <a:rPr lang="en-US" sz="1733" dirty="0">
                <a:solidFill>
                  <a:sysClr val="windowText" lastClr="000000"/>
                </a:solidFill>
                <a:latin typeface="Calibri"/>
              </a:rPr>
              <a:t>Assigned to computer</a:t>
            </a:r>
          </a:p>
          <a:p>
            <a:pPr marL="804882" lvl="1" indent="-309570" defTabSz="495312" fontAlgn="auto">
              <a:lnSpc>
                <a:spcPct val="90000"/>
              </a:lnSpc>
              <a:spcAft>
                <a:spcPts val="0"/>
              </a:spcAft>
              <a:buNone/>
              <a:defRPr/>
            </a:pPr>
            <a:r>
              <a:rPr lang="en-US" sz="1733" dirty="0">
                <a:solidFill>
                  <a:sysClr val="windowText" lastClr="000000"/>
                </a:solidFill>
                <a:latin typeface="Calibri"/>
              </a:rPr>
              <a:t>e.g., Search “Cats”</a:t>
            </a:r>
          </a:p>
          <a:p>
            <a:pPr marL="371484" indent="-371484" defTabSz="495312" fontAlgn="auto">
              <a:lnSpc>
                <a:spcPct val="90000"/>
              </a:lnSpc>
              <a:spcAft>
                <a:spcPts val="0"/>
              </a:spcAft>
              <a:defRPr/>
            </a:pPr>
            <a:r>
              <a:rPr lang="en-US" sz="2167" dirty="0">
                <a:solidFill>
                  <a:sysClr val="windowText" lastClr="000000"/>
                </a:solidFill>
                <a:latin typeface="Calibri"/>
              </a:rPr>
              <a:t>Parallel Threads</a:t>
            </a:r>
          </a:p>
          <a:p>
            <a:pPr marL="804882" lvl="1" indent="-309570" defTabSz="495312" fontAlgn="auto">
              <a:lnSpc>
                <a:spcPct val="90000"/>
              </a:lnSpc>
              <a:spcAft>
                <a:spcPts val="0"/>
              </a:spcAft>
              <a:buNone/>
              <a:defRPr/>
            </a:pPr>
            <a:r>
              <a:rPr lang="en-US" sz="1733" dirty="0">
                <a:solidFill>
                  <a:sysClr val="windowText" lastClr="000000"/>
                </a:solidFill>
                <a:latin typeface="Calibri"/>
              </a:rPr>
              <a:t>Assigned to core</a:t>
            </a:r>
          </a:p>
          <a:p>
            <a:pPr marL="804882" lvl="1" indent="-309570" defTabSz="495312" fontAlgn="auto">
              <a:lnSpc>
                <a:spcPct val="90000"/>
              </a:lnSpc>
              <a:spcAft>
                <a:spcPts val="0"/>
              </a:spcAft>
              <a:buNone/>
              <a:defRPr/>
            </a:pPr>
            <a:r>
              <a:rPr lang="en-US" sz="1733" dirty="0">
                <a:solidFill>
                  <a:sysClr val="windowText" lastClr="000000"/>
                </a:solidFill>
                <a:latin typeface="Calibri"/>
              </a:rPr>
              <a:t>e.g., Lookup, Ads</a:t>
            </a:r>
          </a:p>
          <a:p>
            <a:pPr marL="371484" indent="-371484" defTabSz="495312" fontAlgn="auto">
              <a:lnSpc>
                <a:spcPct val="90000"/>
              </a:lnSpc>
              <a:spcAft>
                <a:spcPts val="0"/>
              </a:spcAft>
              <a:defRPr/>
            </a:pPr>
            <a:r>
              <a:rPr lang="en-US" sz="2167" dirty="0">
                <a:solidFill>
                  <a:sysClr val="windowText" lastClr="000000"/>
                </a:solidFill>
                <a:latin typeface="Calibri"/>
              </a:rPr>
              <a:t>Parallel Instructions</a:t>
            </a:r>
          </a:p>
          <a:p>
            <a:pPr marL="804882" lvl="1" indent="-309570" defTabSz="495312" fontAlgn="auto">
              <a:lnSpc>
                <a:spcPct val="90000"/>
              </a:lnSpc>
              <a:spcAft>
                <a:spcPts val="0"/>
              </a:spcAft>
              <a:buNone/>
              <a:defRPr/>
            </a:pPr>
            <a:r>
              <a:rPr lang="en-US" sz="1733" dirty="0">
                <a:solidFill>
                  <a:sysClr val="windowText" lastClr="000000"/>
                </a:solidFill>
                <a:latin typeface="Calibri"/>
              </a:rPr>
              <a:t>&gt;1 instruction @ one time</a:t>
            </a:r>
          </a:p>
          <a:p>
            <a:pPr marL="804882" lvl="1" indent="-309570" defTabSz="495312" fontAlgn="auto">
              <a:lnSpc>
                <a:spcPct val="90000"/>
              </a:lnSpc>
              <a:spcAft>
                <a:spcPts val="0"/>
              </a:spcAft>
              <a:buNone/>
              <a:defRPr/>
            </a:pPr>
            <a:r>
              <a:rPr lang="en-US" sz="1733" dirty="0">
                <a:solidFill>
                  <a:sysClr val="windowText" lastClr="000000"/>
                </a:solidFill>
                <a:latin typeface="Calibri"/>
              </a:rPr>
              <a:t>e.g., 5 pipelined instructions</a:t>
            </a:r>
          </a:p>
          <a:p>
            <a:pPr marL="371484" indent="-371484" defTabSz="495312" fontAlgn="auto">
              <a:lnSpc>
                <a:spcPct val="90000"/>
              </a:lnSpc>
              <a:spcAft>
                <a:spcPts val="0"/>
              </a:spcAft>
              <a:defRPr/>
            </a:pPr>
            <a:r>
              <a:rPr lang="en-US" sz="2167" dirty="0">
                <a:solidFill>
                  <a:sysClr val="windowText" lastClr="000000"/>
                </a:solidFill>
                <a:latin typeface="Calibri"/>
              </a:rPr>
              <a:t>Parallel Data</a:t>
            </a:r>
          </a:p>
          <a:p>
            <a:pPr marL="804882" lvl="1" indent="-309570" defTabSz="495312" fontAlgn="auto">
              <a:lnSpc>
                <a:spcPct val="90000"/>
              </a:lnSpc>
              <a:spcAft>
                <a:spcPts val="0"/>
              </a:spcAft>
              <a:buNone/>
              <a:defRPr/>
            </a:pPr>
            <a:r>
              <a:rPr lang="en-US" sz="1733" dirty="0">
                <a:solidFill>
                  <a:sysClr val="windowText" lastClr="000000"/>
                </a:solidFill>
                <a:latin typeface="Calibri"/>
              </a:rPr>
              <a:t>&gt;1 data item @ one time</a:t>
            </a:r>
          </a:p>
          <a:p>
            <a:pPr marL="804882" lvl="1" indent="-309570" defTabSz="495312" fontAlgn="auto">
              <a:lnSpc>
                <a:spcPct val="90000"/>
              </a:lnSpc>
              <a:spcAft>
                <a:spcPts val="0"/>
              </a:spcAft>
              <a:buNone/>
              <a:defRPr/>
            </a:pPr>
            <a:r>
              <a:rPr lang="en-US" sz="1733" dirty="0">
                <a:solidFill>
                  <a:sysClr val="windowText" lastClr="000000"/>
                </a:solidFill>
                <a:latin typeface="Calibri"/>
              </a:rPr>
              <a:t>e.g., Add of 4 pairs of words</a:t>
            </a:r>
          </a:p>
          <a:p>
            <a:pPr marL="371484" indent="-371484" defTabSz="495312" fontAlgn="auto">
              <a:lnSpc>
                <a:spcPct val="90000"/>
              </a:lnSpc>
              <a:spcAft>
                <a:spcPts val="0"/>
              </a:spcAft>
              <a:defRPr/>
            </a:pPr>
            <a:r>
              <a:rPr lang="en-US" sz="2167" dirty="0">
                <a:solidFill>
                  <a:sysClr val="windowText" lastClr="000000"/>
                </a:solidFill>
                <a:latin typeface="Calibri"/>
              </a:rPr>
              <a:t>Hardware descriptions</a:t>
            </a:r>
          </a:p>
          <a:p>
            <a:pPr marL="804882" lvl="1" indent="-309570" defTabSz="495312" fontAlgn="auto">
              <a:lnSpc>
                <a:spcPct val="90000"/>
              </a:lnSpc>
              <a:spcAft>
                <a:spcPts val="0"/>
              </a:spcAft>
              <a:buNone/>
              <a:defRPr/>
            </a:pPr>
            <a:r>
              <a:rPr lang="en-US" sz="1733" dirty="0">
                <a:solidFill>
                  <a:sysClr val="windowText" lastClr="000000"/>
                </a:solidFill>
                <a:latin typeface="Calibri"/>
              </a:rPr>
              <a:t>All gates working in parallel at same time</a:t>
            </a:r>
          </a:p>
        </p:txBody>
      </p:sp>
      <p:sp>
        <p:nvSpPr>
          <p:cNvPr id="183" name="TextBox 182"/>
          <p:cNvSpPr txBox="1"/>
          <p:nvPr/>
        </p:nvSpPr>
        <p:spPr>
          <a:xfrm>
            <a:off x="8123856" y="1751820"/>
            <a:ext cx="833883" cy="572464"/>
          </a:xfrm>
          <a:prstGeom prst="rect">
            <a:avLst/>
          </a:prstGeom>
          <a:noFill/>
        </p:spPr>
        <p:txBody>
          <a:bodyPr wrap="none" rtlCol="0">
            <a:spAutoFit/>
          </a:bodyPr>
          <a:lstStyle/>
          <a:p>
            <a:pPr algn="r" defTabSz="495312" fontAlgn="auto">
              <a:lnSpc>
                <a:spcPct val="80000"/>
              </a:lnSpc>
              <a:spcBef>
                <a:spcPts val="0"/>
              </a:spcBef>
              <a:spcAft>
                <a:spcPts val="0"/>
              </a:spcAft>
            </a:pPr>
            <a:r>
              <a:rPr lang="en-US" sz="1950" dirty="0">
                <a:solidFill>
                  <a:srgbClr val="FF0000"/>
                </a:solidFill>
                <a:latin typeface="Calibri"/>
                <a:ea typeface="+mn-ea"/>
              </a:rPr>
              <a:t>Smart</a:t>
            </a:r>
            <a:br>
              <a:rPr lang="en-US" sz="1950" dirty="0">
                <a:solidFill>
                  <a:srgbClr val="FF0000"/>
                </a:solidFill>
                <a:latin typeface="Calibri"/>
                <a:ea typeface="+mn-ea"/>
              </a:rPr>
            </a:br>
            <a:r>
              <a:rPr lang="en-US" sz="1950" dirty="0">
                <a:solidFill>
                  <a:srgbClr val="FF0000"/>
                </a:solidFill>
                <a:latin typeface="Calibri"/>
                <a:ea typeface="+mn-ea"/>
              </a:rPr>
              <a:t>Phone</a:t>
            </a:r>
          </a:p>
        </p:txBody>
      </p:sp>
      <p:sp>
        <p:nvSpPr>
          <p:cNvPr id="184" name="TextBox 183"/>
          <p:cNvSpPr txBox="1"/>
          <p:nvPr/>
        </p:nvSpPr>
        <p:spPr>
          <a:xfrm>
            <a:off x="3916480" y="1752068"/>
            <a:ext cx="1305493" cy="812530"/>
          </a:xfrm>
          <a:prstGeom prst="rect">
            <a:avLst/>
          </a:prstGeom>
          <a:noFill/>
        </p:spPr>
        <p:txBody>
          <a:bodyPr wrap="square" rtlCol="0">
            <a:spAutoFit/>
          </a:bodyPr>
          <a:lstStyle/>
          <a:p>
            <a:pPr algn="r" defTabSz="495312" fontAlgn="auto">
              <a:lnSpc>
                <a:spcPct val="80000"/>
              </a:lnSpc>
              <a:spcBef>
                <a:spcPts val="0"/>
              </a:spcBef>
              <a:spcAft>
                <a:spcPts val="0"/>
              </a:spcAft>
            </a:pPr>
            <a:r>
              <a:rPr lang="en-US" sz="1950" dirty="0">
                <a:solidFill>
                  <a:srgbClr val="FF0000"/>
                </a:solidFill>
                <a:latin typeface="Calibri"/>
                <a:ea typeface="+mn-ea"/>
              </a:rPr>
              <a:t>Warehouse Scale Computer</a:t>
            </a:r>
          </a:p>
        </p:txBody>
      </p:sp>
      <p:cxnSp>
        <p:nvCxnSpPr>
          <p:cNvPr id="185" name="Straight Connector 184"/>
          <p:cNvCxnSpPr/>
          <p:nvPr/>
        </p:nvCxnSpPr>
        <p:spPr>
          <a:xfrm rot="5400000">
            <a:off x="1228912" y="3513509"/>
            <a:ext cx="4265764" cy="1588"/>
          </a:xfrm>
          <a:prstGeom prst="line">
            <a:avLst/>
          </a:prstGeom>
          <a:noFill/>
          <a:ln w="152400" cap="flat" cmpd="sng" algn="ctr">
            <a:solidFill>
              <a:srgbClr val="4F81BD"/>
            </a:solidFill>
            <a:prstDash val="solid"/>
          </a:ln>
          <a:effectLst>
            <a:outerShdw blurRad="40000" dist="20000" dir="5400000" rotWithShape="0">
              <a:srgbClr val="000000">
                <a:alpha val="38000"/>
              </a:srgbClr>
            </a:outerShdw>
          </a:effectLst>
        </p:spPr>
      </p:cxnSp>
      <p:sp>
        <p:nvSpPr>
          <p:cNvPr id="186" name="TextBox 185"/>
          <p:cNvSpPr txBox="1"/>
          <p:nvPr/>
        </p:nvSpPr>
        <p:spPr>
          <a:xfrm>
            <a:off x="1890613" y="1147828"/>
            <a:ext cx="3110147" cy="461665"/>
          </a:xfrm>
          <a:prstGeom prst="rect">
            <a:avLst/>
          </a:prstGeom>
          <a:noFill/>
        </p:spPr>
        <p:txBody>
          <a:bodyPr wrap="none" rtlCol="0">
            <a:spAutoFit/>
          </a:bodyPr>
          <a:lstStyle/>
          <a:p>
            <a:pPr defTabSz="495312" fontAlgn="auto">
              <a:spcBef>
                <a:spcPts val="0"/>
              </a:spcBef>
              <a:spcAft>
                <a:spcPts val="0"/>
              </a:spcAft>
            </a:pPr>
            <a:r>
              <a:rPr lang="en-US" sz="2400" i="1" dirty="0">
                <a:solidFill>
                  <a:srgbClr val="C00000"/>
                </a:solidFill>
                <a:latin typeface="Calibri"/>
                <a:ea typeface="+mn-ea"/>
              </a:rPr>
              <a:t>Software        Hardware</a:t>
            </a:r>
          </a:p>
        </p:txBody>
      </p:sp>
      <p:sp>
        <p:nvSpPr>
          <p:cNvPr id="187" name="TextBox 186"/>
          <p:cNvSpPr txBox="1"/>
          <p:nvPr/>
        </p:nvSpPr>
        <p:spPr>
          <a:xfrm>
            <a:off x="2470151" y="1946502"/>
            <a:ext cx="1677062" cy="1292918"/>
          </a:xfrm>
          <a:prstGeom prst="rect">
            <a:avLst/>
          </a:prstGeom>
          <a:solidFill>
            <a:sysClr val="window" lastClr="FFFFFF"/>
          </a:solidFill>
        </p:spPr>
        <p:txBody>
          <a:bodyPr wrap="none" rtlCol="0">
            <a:spAutoFit/>
          </a:bodyPr>
          <a:lstStyle/>
          <a:p>
            <a:pPr algn="ctr" defTabSz="495312" eaLnBrk="1" fontAlgn="auto" hangingPunct="1">
              <a:lnSpc>
                <a:spcPct val="90000"/>
              </a:lnSpc>
              <a:spcBef>
                <a:spcPts val="0"/>
              </a:spcBef>
              <a:spcAft>
                <a:spcPts val="0"/>
              </a:spcAft>
              <a:defRPr/>
            </a:pPr>
            <a:r>
              <a:rPr lang="en-US" sz="2167" i="1" kern="0" dirty="0">
                <a:solidFill>
                  <a:srgbClr val="FF0000"/>
                </a:solidFill>
                <a:latin typeface="Calibri"/>
                <a:ea typeface="+mn-ea"/>
              </a:rPr>
              <a:t>Harness</a:t>
            </a:r>
            <a:br>
              <a:rPr lang="en-US" sz="2167" i="1" kern="0" dirty="0">
                <a:solidFill>
                  <a:srgbClr val="FF0000"/>
                </a:solidFill>
                <a:latin typeface="Calibri"/>
                <a:ea typeface="+mn-ea"/>
              </a:rPr>
            </a:br>
            <a:r>
              <a:rPr lang="en-US" sz="2167" i="1" kern="0" dirty="0">
                <a:solidFill>
                  <a:srgbClr val="FF0000"/>
                </a:solidFill>
                <a:latin typeface="Calibri"/>
                <a:ea typeface="+mn-ea"/>
              </a:rPr>
              <a:t>Parallelism &amp;</a:t>
            </a:r>
          </a:p>
          <a:p>
            <a:pPr algn="ctr" defTabSz="495312" eaLnBrk="1" fontAlgn="auto" hangingPunct="1">
              <a:lnSpc>
                <a:spcPct val="90000"/>
              </a:lnSpc>
              <a:spcBef>
                <a:spcPts val="0"/>
              </a:spcBef>
              <a:spcAft>
                <a:spcPts val="0"/>
              </a:spcAft>
              <a:defRPr/>
            </a:pPr>
            <a:r>
              <a:rPr lang="en-US" sz="2167" i="1" kern="0" dirty="0">
                <a:solidFill>
                  <a:srgbClr val="FF0000"/>
                </a:solidFill>
                <a:latin typeface="Calibri"/>
                <a:ea typeface="+mn-ea"/>
              </a:rPr>
              <a:t>Achieve High</a:t>
            </a:r>
            <a:br>
              <a:rPr lang="en-US" sz="2167" i="1" kern="0" dirty="0">
                <a:solidFill>
                  <a:srgbClr val="FF0000"/>
                </a:solidFill>
                <a:latin typeface="Calibri"/>
                <a:ea typeface="+mn-ea"/>
              </a:rPr>
            </a:br>
            <a:r>
              <a:rPr lang="en-US" sz="2167" i="1" kern="0" dirty="0">
                <a:solidFill>
                  <a:srgbClr val="FF0000"/>
                </a:solidFill>
                <a:latin typeface="Calibri"/>
                <a:ea typeface="+mn-ea"/>
              </a:rPr>
              <a:t>Performance</a:t>
            </a:r>
          </a:p>
        </p:txBody>
      </p:sp>
      <p:grpSp>
        <p:nvGrpSpPr>
          <p:cNvPr id="188" name="Group 187"/>
          <p:cNvGrpSpPr/>
          <p:nvPr/>
        </p:nvGrpSpPr>
        <p:grpSpPr>
          <a:xfrm>
            <a:off x="5831289" y="4897472"/>
            <a:ext cx="3401420" cy="1073143"/>
            <a:chOff x="5831288" y="5537209"/>
            <a:chExt cx="3401419" cy="1320791"/>
          </a:xfrm>
        </p:grpSpPr>
        <p:cxnSp>
          <p:nvCxnSpPr>
            <p:cNvPr id="189" name="Straight Connector 188"/>
            <p:cNvCxnSpPr>
              <a:stCxn id="225" idx="2"/>
              <a:endCxn id="194" idx="3"/>
            </p:cNvCxnSpPr>
            <p:nvPr/>
          </p:nvCxnSpPr>
          <p:spPr>
            <a:xfrm flipH="1">
              <a:off x="7920438" y="5537209"/>
              <a:ext cx="54946" cy="581164"/>
            </a:xfrm>
            <a:prstGeom prst="line">
              <a:avLst/>
            </a:prstGeom>
            <a:noFill/>
            <a:ln w="25400" cap="flat" cmpd="sng" algn="ctr">
              <a:solidFill>
                <a:srgbClr val="4F81BD"/>
              </a:solidFill>
              <a:prstDash val="sysDash"/>
              <a:round/>
              <a:headEnd type="none" w="med" len="med"/>
              <a:tailEnd type="none" w="med" len="med"/>
            </a:ln>
            <a:effectLst/>
          </p:spPr>
        </p:cxnSp>
        <p:cxnSp>
          <p:nvCxnSpPr>
            <p:cNvPr id="190" name="Straight Connector 189"/>
            <p:cNvCxnSpPr>
              <a:stCxn id="225" idx="1"/>
              <a:endCxn id="194" idx="0"/>
            </p:cNvCxnSpPr>
            <p:nvPr/>
          </p:nvCxnSpPr>
          <p:spPr>
            <a:xfrm flipH="1">
              <a:off x="6543772" y="5537209"/>
              <a:ext cx="955786" cy="581164"/>
            </a:xfrm>
            <a:prstGeom prst="line">
              <a:avLst/>
            </a:prstGeom>
            <a:noFill/>
            <a:ln w="25400" cap="flat" cmpd="sng" algn="ctr">
              <a:solidFill>
                <a:srgbClr val="4F81BD"/>
              </a:solidFill>
              <a:prstDash val="sysDash"/>
              <a:round/>
              <a:headEnd type="none" w="med" len="med"/>
              <a:tailEnd type="none" w="med" len="med"/>
            </a:ln>
            <a:effectLst/>
          </p:spPr>
        </p:cxnSp>
        <p:grpSp>
          <p:nvGrpSpPr>
            <p:cNvPr id="191" name="Group 177"/>
            <p:cNvGrpSpPr/>
            <p:nvPr/>
          </p:nvGrpSpPr>
          <p:grpSpPr>
            <a:xfrm>
              <a:off x="5831288" y="6096000"/>
              <a:ext cx="2089150" cy="762000"/>
              <a:chOff x="5831288" y="6126980"/>
              <a:chExt cx="2089150" cy="762000"/>
            </a:xfrm>
          </p:grpSpPr>
          <p:graphicFrame>
            <p:nvGraphicFramePr>
              <p:cNvPr id="193" name="Object 2"/>
              <p:cNvGraphicFramePr>
                <a:graphicFrameLocks noChangeAspect="1"/>
              </p:cNvGraphicFramePr>
              <p:nvPr/>
            </p:nvGraphicFramePr>
            <p:xfrm>
              <a:off x="6493667" y="6126980"/>
              <a:ext cx="1115347" cy="762000"/>
            </p:xfrm>
            <a:graphic>
              <a:graphicData uri="http://schemas.openxmlformats.org/presentationml/2006/ole">
                <mc:AlternateContent xmlns:mc="http://schemas.openxmlformats.org/markup-compatibility/2006">
                  <mc:Choice xmlns:v="urn:schemas-microsoft-com:vml" Requires="v">
                    <p:oleObj spid="_x0000_s107531" name="Image" r:id="rId5" imgW="3492063" imgH="2400000" progId="">
                      <p:embed/>
                    </p:oleObj>
                  </mc:Choice>
                  <mc:Fallback>
                    <p:oleObj name="Image" r:id="rId5" imgW="3492063" imgH="2400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3667" y="6126980"/>
                            <a:ext cx="111534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 name="Freeform 193"/>
              <p:cNvSpPr/>
              <p:nvPr/>
            </p:nvSpPr>
            <p:spPr>
              <a:xfrm>
                <a:off x="5831288" y="6149353"/>
                <a:ext cx="2089150" cy="708647"/>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defTabSz="495312" eaLnBrk="1" fontAlgn="auto" hangingPunct="1">
                  <a:lnSpc>
                    <a:spcPct val="90000"/>
                  </a:lnSpc>
                  <a:spcBef>
                    <a:spcPts val="0"/>
                  </a:spcBef>
                  <a:spcAft>
                    <a:spcPts val="0"/>
                  </a:spcAft>
                  <a:defRPr/>
                </a:pPr>
                <a:r>
                  <a:rPr lang="en-US" sz="1950" kern="0" dirty="0">
                    <a:solidFill>
                      <a:srgbClr val="000000"/>
                    </a:solidFill>
                    <a:latin typeface="Calibri"/>
                    <a:ea typeface="+mn-ea"/>
                  </a:rPr>
                  <a:t>    </a:t>
                </a:r>
              </a:p>
            </p:txBody>
          </p:sp>
        </p:grpSp>
        <p:sp>
          <p:nvSpPr>
            <p:cNvPr id="192" name="TextBox 191"/>
            <p:cNvSpPr txBox="1"/>
            <p:nvPr/>
          </p:nvSpPr>
          <p:spPr>
            <a:xfrm>
              <a:off x="7890673" y="5985755"/>
              <a:ext cx="1342034" cy="482972"/>
            </a:xfrm>
            <a:prstGeom prst="rect">
              <a:avLst/>
            </a:prstGeom>
            <a:noFill/>
          </p:spPr>
          <p:txBody>
            <a:bodyPr wrap="none" rtlCol="0">
              <a:spAutoFit/>
            </a:bodyPr>
            <a:lstStyle/>
            <a:p>
              <a:pPr defTabSz="495312" eaLnBrk="1" fontAlgn="auto" hangingPunct="1">
                <a:spcBef>
                  <a:spcPts val="0"/>
                </a:spcBef>
                <a:spcAft>
                  <a:spcPts val="0"/>
                </a:spcAft>
                <a:defRPr/>
              </a:pPr>
              <a:r>
                <a:rPr lang="en-US" sz="1950" kern="0" dirty="0">
                  <a:solidFill>
                    <a:prstClr val="black"/>
                  </a:solidFill>
                  <a:latin typeface="Calibri"/>
                  <a:ea typeface="+mn-ea"/>
                </a:rPr>
                <a:t>Logic Gates</a:t>
              </a:r>
            </a:p>
          </p:txBody>
        </p:sp>
      </p:grpSp>
      <p:pic>
        <p:nvPicPr>
          <p:cNvPr id="195" name="Picture 194" descr="cern-racks.jpg"/>
          <p:cNvPicPr>
            <a:picLocks noChangeAspect="1"/>
          </p:cNvPicPr>
          <p:nvPr/>
        </p:nvPicPr>
        <p:blipFill>
          <a:blip r:embed="rId7"/>
          <a:stretch>
            <a:fillRect/>
          </a:stretch>
        </p:blipFill>
        <p:spPr>
          <a:xfrm>
            <a:off x="5268437" y="1421477"/>
            <a:ext cx="2171700" cy="1371981"/>
          </a:xfrm>
          <a:prstGeom prst="rect">
            <a:avLst/>
          </a:prstGeom>
        </p:spPr>
      </p:pic>
      <p:grpSp>
        <p:nvGrpSpPr>
          <p:cNvPr id="196" name="Group 195"/>
          <p:cNvGrpSpPr/>
          <p:nvPr/>
        </p:nvGrpSpPr>
        <p:grpSpPr>
          <a:xfrm>
            <a:off x="3442017" y="2819957"/>
            <a:ext cx="5143176" cy="1320801"/>
            <a:chOff x="3442017" y="2980266"/>
            <a:chExt cx="5143176" cy="1625601"/>
          </a:xfrm>
        </p:grpSpPr>
        <p:grpSp>
          <p:nvGrpSpPr>
            <p:cNvPr id="197" name="Group 196"/>
            <p:cNvGrpSpPr/>
            <p:nvPr/>
          </p:nvGrpSpPr>
          <p:grpSpPr>
            <a:xfrm>
              <a:off x="3442017" y="2980266"/>
              <a:ext cx="5143176" cy="1625601"/>
              <a:chOff x="3442017" y="2980266"/>
              <a:chExt cx="5143176" cy="1625601"/>
            </a:xfrm>
          </p:grpSpPr>
          <p:pic>
            <p:nvPicPr>
              <p:cNvPr id="199" name="Picture 5"/>
              <p:cNvPicPr>
                <a:picLocks noChangeAspect="1"/>
              </p:cNvPicPr>
              <p:nvPr/>
            </p:nvPicPr>
            <p:blipFill>
              <a:blip r:embed="rId8"/>
              <a:srcRect/>
              <a:stretch>
                <a:fillRect/>
              </a:stretch>
            </p:blipFill>
            <p:spPr bwMode="auto">
              <a:xfrm>
                <a:off x="3442017" y="3478323"/>
                <a:ext cx="1381760" cy="880872"/>
              </a:xfrm>
              <a:prstGeom prst="rect">
                <a:avLst/>
              </a:prstGeom>
              <a:noFill/>
              <a:ln w="9525">
                <a:noFill/>
                <a:miter lim="800000"/>
                <a:headEnd/>
                <a:tailEnd/>
              </a:ln>
            </p:spPr>
          </p:pic>
          <p:cxnSp>
            <p:nvCxnSpPr>
              <p:cNvPr id="200" name="Straight Connector 199"/>
              <p:cNvCxnSpPr>
                <a:endCxn id="203" idx="1"/>
              </p:cNvCxnSpPr>
              <p:nvPr/>
            </p:nvCxnSpPr>
            <p:spPr>
              <a:xfrm rot="10800000" flipV="1">
                <a:off x="5432954" y="2980266"/>
                <a:ext cx="1729843" cy="389478"/>
              </a:xfrm>
              <a:prstGeom prst="line">
                <a:avLst/>
              </a:prstGeom>
              <a:noFill/>
              <a:ln w="25400" cap="flat" cmpd="sng" algn="ctr">
                <a:solidFill>
                  <a:srgbClr val="4F81BD"/>
                </a:solidFill>
                <a:prstDash val="sysDash"/>
              </a:ln>
              <a:effectLst>
                <a:outerShdw blurRad="40000" dist="20000" dir="5400000" rotWithShape="0">
                  <a:srgbClr val="000000">
                    <a:alpha val="38000"/>
                  </a:srgbClr>
                </a:outerShdw>
              </a:effectLst>
            </p:spPr>
          </p:cxnSp>
          <p:cxnSp>
            <p:nvCxnSpPr>
              <p:cNvPr id="201" name="Straight Connector 200"/>
              <p:cNvCxnSpPr>
                <a:endCxn id="203" idx="0"/>
              </p:cNvCxnSpPr>
              <p:nvPr/>
            </p:nvCxnSpPr>
            <p:spPr>
              <a:xfrm>
                <a:off x="7501460" y="2980267"/>
                <a:ext cx="1083733" cy="389477"/>
              </a:xfrm>
              <a:prstGeom prst="line">
                <a:avLst/>
              </a:prstGeom>
              <a:noFill/>
              <a:ln w="25400" cap="flat" cmpd="sng" algn="ctr">
                <a:solidFill>
                  <a:srgbClr val="4F81BD"/>
                </a:solidFill>
                <a:prstDash val="sysDash"/>
              </a:ln>
              <a:effectLst>
                <a:outerShdw blurRad="40000" dist="20000" dir="5400000" rotWithShape="0">
                  <a:srgbClr val="000000">
                    <a:alpha val="38000"/>
                  </a:srgbClr>
                </a:outerShdw>
              </a:effectLst>
            </p:spPr>
          </p:cxnSp>
          <p:grpSp>
            <p:nvGrpSpPr>
              <p:cNvPr id="202" name="Group 144"/>
              <p:cNvGrpSpPr/>
              <p:nvPr/>
            </p:nvGrpSpPr>
            <p:grpSpPr>
              <a:xfrm>
                <a:off x="3894659" y="3369744"/>
                <a:ext cx="4690534" cy="1236123"/>
                <a:chOff x="3539066" y="3369744"/>
                <a:chExt cx="4690534" cy="1236123"/>
              </a:xfrm>
            </p:grpSpPr>
            <p:sp>
              <p:nvSpPr>
                <p:cNvPr id="203" name="Freeform 202"/>
                <p:cNvSpPr/>
                <p:nvPr/>
              </p:nvSpPr>
              <p:spPr>
                <a:xfrm>
                  <a:off x="3539066" y="3369744"/>
                  <a:ext cx="4690534" cy="123612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495312" eaLnBrk="1" fontAlgn="auto" hangingPunct="1">
                    <a:spcBef>
                      <a:spcPts val="0"/>
                    </a:spcBef>
                    <a:spcAft>
                      <a:spcPts val="0"/>
                    </a:spcAft>
                    <a:defRPr/>
                  </a:pPr>
                  <a:endParaRPr lang="en-US" sz="1950" kern="0">
                    <a:solidFill>
                      <a:prstClr val="white"/>
                    </a:solidFill>
                    <a:latin typeface="Calibri"/>
                    <a:ea typeface="+mn-ea"/>
                  </a:endParaRPr>
                </a:p>
              </p:txBody>
            </p:sp>
            <p:sp>
              <p:nvSpPr>
                <p:cNvPr id="204" name="Freeform 203"/>
                <p:cNvSpPr/>
                <p:nvPr/>
              </p:nvSpPr>
              <p:spPr>
                <a:xfrm>
                  <a:off x="4758265"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spcBef>
                      <a:spcPts val="0"/>
                    </a:spcBef>
                    <a:spcAft>
                      <a:spcPts val="0"/>
                    </a:spcAft>
                    <a:defRPr/>
                  </a:pPr>
                  <a:r>
                    <a:rPr lang="en-US" sz="1950" kern="0" dirty="0">
                      <a:solidFill>
                        <a:prstClr val="black"/>
                      </a:solidFill>
                      <a:latin typeface="Calibri"/>
                      <a:ea typeface="+mn-ea"/>
                    </a:rPr>
                    <a:t>Core</a:t>
                  </a:r>
                </a:p>
              </p:txBody>
            </p:sp>
            <p:sp>
              <p:nvSpPr>
                <p:cNvPr id="205" name="Freeform 204"/>
                <p:cNvSpPr/>
                <p:nvPr/>
              </p:nvSpPr>
              <p:spPr>
                <a:xfrm>
                  <a:off x="6790242"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spcBef>
                      <a:spcPts val="0"/>
                    </a:spcBef>
                    <a:spcAft>
                      <a:spcPts val="0"/>
                    </a:spcAft>
                    <a:defRPr/>
                  </a:pPr>
                  <a:r>
                    <a:rPr lang="en-US" sz="1950" kern="0" dirty="0">
                      <a:solidFill>
                        <a:prstClr val="black"/>
                      </a:solidFill>
                      <a:latin typeface="Calibri"/>
                      <a:ea typeface="+mn-ea"/>
                    </a:rPr>
                    <a:t>Core</a:t>
                  </a:r>
                </a:p>
              </p:txBody>
            </p:sp>
            <p:sp>
              <p:nvSpPr>
                <p:cNvPr id="206" name="Rectangle 205"/>
                <p:cNvSpPr/>
                <p:nvPr/>
              </p:nvSpPr>
              <p:spPr>
                <a:xfrm>
                  <a:off x="6228559" y="3413668"/>
                  <a:ext cx="357790" cy="482972"/>
                </a:xfrm>
                <a:prstGeom prst="rect">
                  <a:avLst/>
                </a:prstGeom>
              </p:spPr>
              <p:txBody>
                <a:bodyPr wrap="none">
                  <a:spAutoFit/>
                </a:bodyPr>
                <a:lstStyle/>
                <a:p>
                  <a:pPr defTabSz="495312" eaLnBrk="1" fontAlgn="auto" hangingPunct="1">
                    <a:spcBef>
                      <a:spcPts val="0"/>
                    </a:spcBef>
                    <a:spcAft>
                      <a:spcPts val="0"/>
                    </a:spcAft>
                    <a:defRPr/>
                  </a:pPr>
                  <a:r>
                    <a:rPr lang="en-US" sz="1950" kern="0" dirty="0">
                      <a:solidFill>
                        <a:prstClr val="black"/>
                      </a:solidFill>
                      <a:latin typeface="Calibri"/>
                      <a:ea typeface="+mn-ea"/>
                    </a:rPr>
                    <a:t>…</a:t>
                  </a:r>
                </a:p>
              </p:txBody>
            </p:sp>
            <p:sp>
              <p:nvSpPr>
                <p:cNvPr id="207" name="Freeform 206"/>
                <p:cNvSpPr/>
                <p:nvPr/>
              </p:nvSpPr>
              <p:spPr>
                <a:xfrm>
                  <a:off x="4284134" y="3810000"/>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spcBef>
                      <a:spcPts val="0"/>
                    </a:spcBef>
                    <a:spcAft>
                      <a:spcPts val="0"/>
                    </a:spcAft>
                    <a:defRPr/>
                  </a:pPr>
                  <a:r>
                    <a:rPr lang="en-US" sz="1950" kern="0" dirty="0">
                      <a:solidFill>
                        <a:srgbClr val="000000"/>
                      </a:solidFill>
                      <a:latin typeface="Calibri"/>
                      <a:ea typeface="+mn-ea"/>
                    </a:rPr>
                    <a:t>     Memory               (Cache)</a:t>
                  </a:r>
                </a:p>
              </p:txBody>
            </p:sp>
            <p:sp>
              <p:nvSpPr>
                <p:cNvPr id="208" name="Freeform 207"/>
                <p:cNvSpPr/>
                <p:nvPr/>
              </p:nvSpPr>
              <p:spPr>
                <a:xfrm>
                  <a:off x="3826935" y="4199466"/>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spcBef>
                      <a:spcPts val="0"/>
                    </a:spcBef>
                    <a:spcAft>
                      <a:spcPts val="0"/>
                    </a:spcAft>
                    <a:defRPr/>
                  </a:pPr>
                  <a:r>
                    <a:rPr lang="en-US" sz="1950" kern="0" dirty="0">
                      <a:solidFill>
                        <a:srgbClr val="000000"/>
                      </a:solidFill>
                      <a:latin typeface="Calibri"/>
                      <a:ea typeface="+mn-ea"/>
                    </a:rPr>
                    <a:t>Input/Output</a:t>
                  </a:r>
                </a:p>
              </p:txBody>
            </p:sp>
          </p:grpSp>
        </p:grpSp>
        <p:sp>
          <p:nvSpPr>
            <p:cNvPr id="198" name="TextBox 197"/>
            <p:cNvSpPr txBox="1"/>
            <p:nvPr/>
          </p:nvSpPr>
          <p:spPr>
            <a:xfrm>
              <a:off x="6679318" y="3049939"/>
              <a:ext cx="1207382" cy="409106"/>
            </a:xfrm>
            <a:prstGeom prst="rect">
              <a:avLst/>
            </a:prstGeom>
            <a:noFill/>
          </p:spPr>
          <p:txBody>
            <a:bodyPr wrap="none" rtlCol="0">
              <a:spAutoFit/>
            </a:bodyPr>
            <a:lstStyle/>
            <a:p>
              <a:pPr algn="r" defTabSz="495312" eaLnBrk="1" fontAlgn="auto" hangingPunct="1">
                <a:lnSpc>
                  <a:spcPct val="80000"/>
                </a:lnSpc>
                <a:spcBef>
                  <a:spcPts val="0"/>
                </a:spcBef>
                <a:spcAft>
                  <a:spcPts val="0"/>
                </a:spcAft>
                <a:defRPr/>
              </a:pPr>
              <a:r>
                <a:rPr lang="en-US" sz="1950" kern="0" dirty="0">
                  <a:solidFill>
                    <a:srgbClr val="FF0000"/>
                  </a:solidFill>
                  <a:latin typeface="Calibri"/>
                  <a:ea typeface="+mn-ea"/>
                </a:rPr>
                <a:t>Computer</a:t>
              </a:r>
            </a:p>
          </p:txBody>
        </p:sp>
      </p:grpSp>
      <p:grpSp>
        <p:nvGrpSpPr>
          <p:cNvPr id="209" name="Group 208"/>
          <p:cNvGrpSpPr/>
          <p:nvPr/>
        </p:nvGrpSpPr>
        <p:grpSpPr>
          <a:xfrm>
            <a:off x="3365863" y="3153606"/>
            <a:ext cx="5625738" cy="2182412"/>
            <a:chOff x="3365862" y="3390907"/>
            <a:chExt cx="5625738" cy="2686044"/>
          </a:xfrm>
        </p:grpSpPr>
        <p:sp>
          <p:nvSpPr>
            <p:cNvPr id="210" name="Freeform 209"/>
            <p:cNvSpPr/>
            <p:nvPr/>
          </p:nvSpPr>
          <p:spPr>
            <a:xfrm>
              <a:off x="3971023" y="5625230"/>
              <a:ext cx="3626511" cy="341684"/>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spcBef>
                  <a:spcPts val="0"/>
                </a:spcBef>
                <a:spcAft>
                  <a:spcPts val="0"/>
                </a:spcAft>
                <a:defRPr/>
              </a:pPr>
              <a:r>
                <a:rPr lang="en-US" sz="1950" kern="0" dirty="0">
                  <a:solidFill>
                    <a:srgbClr val="000000"/>
                  </a:solidFill>
                  <a:latin typeface="Calibri"/>
                  <a:ea typeface="+mn-ea"/>
                </a:rPr>
                <a:t>Main Memory</a:t>
              </a:r>
            </a:p>
          </p:txBody>
        </p:sp>
        <p:grpSp>
          <p:nvGrpSpPr>
            <p:cNvPr id="211" name="Group 210"/>
            <p:cNvGrpSpPr/>
            <p:nvPr/>
          </p:nvGrpSpPr>
          <p:grpSpPr>
            <a:xfrm>
              <a:off x="3365862" y="3390907"/>
              <a:ext cx="5625738" cy="2686044"/>
              <a:chOff x="3365862" y="3390907"/>
              <a:chExt cx="5625738" cy="2686044"/>
            </a:xfrm>
          </p:grpSpPr>
          <p:grpSp>
            <p:nvGrpSpPr>
              <p:cNvPr id="226" name="Group 225"/>
              <p:cNvGrpSpPr/>
              <p:nvPr/>
            </p:nvGrpSpPr>
            <p:grpSpPr>
              <a:xfrm>
                <a:off x="3365862" y="3390907"/>
                <a:ext cx="5625738" cy="2686044"/>
                <a:chOff x="3365862" y="3385380"/>
                <a:chExt cx="5454288" cy="2919806"/>
              </a:xfrm>
            </p:grpSpPr>
            <p:sp>
              <p:nvSpPr>
                <p:cNvPr id="230" name="Freeform 229"/>
                <p:cNvSpPr/>
                <p:nvPr/>
              </p:nvSpPr>
              <p:spPr>
                <a:xfrm>
                  <a:off x="3365862" y="4775213"/>
                  <a:ext cx="5454288" cy="152997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defTabSz="495312" eaLnBrk="1" fontAlgn="auto" hangingPunct="1">
                    <a:spcBef>
                      <a:spcPts val="0"/>
                    </a:spcBef>
                    <a:spcAft>
                      <a:spcPts val="0"/>
                    </a:spcAft>
                    <a:defRPr/>
                  </a:pPr>
                  <a:endParaRPr lang="en-US" sz="1950" kern="0">
                    <a:solidFill>
                      <a:prstClr val="white"/>
                    </a:solidFill>
                    <a:latin typeface="Calibri"/>
                    <a:ea typeface="+mn-ea"/>
                  </a:endParaRPr>
                </a:p>
              </p:txBody>
            </p:sp>
            <p:cxnSp>
              <p:nvCxnSpPr>
                <p:cNvPr id="231" name="Straight Connector 230"/>
                <p:cNvCxnSpPr>
                  <a:stCxn id="205" idx="1"/>
                  <a:endCxn id="230" idx="1"/>
                </p:cNvCxnSpPr>
                <p:nvPr/>
              </p:nvCxnSpPr>
              <p:spPr>
                <a:xfrm flipH="1">
                  <a:off x="5154635" y="3385380"/>
                  <a:ext cx="2252893" cy="1389833"/>
                </a:xfrm>
                <a:prstGeom prst="line">
                  <a:avLst/>
                </a:prstGeom>
                <a:noFill/>
                <a:ln w="25400" cap="flat" cmpd="sng" algn="ctr">
                  <a:solidFill>
                    <a:srgbClr val="4F81BD"/>
                  </a:solidFill>
                  <a:prstDash val="sysDash"/>
                  <a:round/>
                  <a:headEnd type="none" w="med" len="med"/>
                  <a:tailEnd type="none" w="med" len="med"/>
                </a:ln>
                <a:effectLst/>
              </p:spPr>
            </p:cxnSp>
            <p:cxnSp>
              <p:nvCxnSpPr>
                <p:cNvPr id="232" name="Straight Connector 231"/>
                <p:cNvCxnSpPr>
                  <a:stCxn id="205" idx="0"/>
                  <a:endCxn id="230" idx="0"/>
                </p:cNvCxnSpPr>
                <p:nvPr/>
              </p:nvCxnSpPr>
              <p:spPr>
                <a:xfrm>
                  <a:off x="8179845" y="3385380"/>
                  <a:ext cx="640305" cy="1389833"/>
                </a:xfrm>
                <a:prstGeom prst="line">
                  <a:avLst/>
                </a:prstGeom>
                <a:noFill/>
                <a:ln w="25400" cap="flat" cmpd="sng" algn="ctr">
                  <a:solidFill>
                    <a:srgbClr val="4F81BD"/>
                  </a:solidFill>
                  <a:prstDash val="sysDash"/>
                  <a:round/>
                  <a:headEnd type="none" w="med" len="med"/>
                  <a:tailEnd type="none" w="med" len="med"/>
                </a:ln>
                <a:effectLst/>
              </p:spPr>
            </p:cxnSp>
          </p:grpSp>
          <p:sp>
            <p:nvSpPr>
              <p:cNvPr id="227" name="TextBox 226"/>
              <p:cNvSpPr txBox="1"/>
              <p:nvPr/>
            </p:nvSpPr>
            <p:spPr>
              <a:xfrm>
                <a:off x="7515253" y="4306692"/>
                <a:ext cx="641304" cy="454562"/>
              </a:xfrm>
              <a:prstGeom prst="rect">
                <a:avLst/>
              </a:prstGeom>
              <a:noFill/>
            </p:spPr>
            <p:txBody>
              <a:bodyPr wrap="square" rtlCol="0">
                <a:spAutoFit/>
              </a:bodyPr>
              <a:lstStyle/>
              <a:p>
                <a:pPr defTabSz="495312" eaLnBrk="1" fontAlgn="auto" hangingPunct="1">
                  <a:spcBef>
                    <a:spcPts val="0"/>
                  </a:spcBef>
                  <a:spcAft>
                    <a:spcPts val="0"/>
                  </a:spcAft>
                  <a:defRPr/>
                </a:pPr>
                <a:r>
                  <a:rPr lang="en-US" sz="1800" kern="0" dirty="0">
                    <a:solidFill>
                      <a:prstClr val="black"/>
                    </a:solidFill>
                    <a:latin typeface="Calibri"/>
                    <a:ea typeface="+mn-ea"/>
                  </a:rPr>
                  <a:t>Core</a:t>
                </a:r>
              </a:p>
            </p:txBody>
          </p:sp>
          <p:sp>
            <p:nvSpPr>
              <p:cNvPr id="228" name="Freeform 227"/>
              <p:cNvSpPr/>
              <p:nvPr/>
            </p:nvSpPr>
            <p:spPr>
              <a:xfrm>
                <a:off x="4108450" y="4718050"/>
                <a:ext cx="2705100" cy="850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lnSpc>
                    <a:spcPct val="90000"/>
                  </a:lnSpc>
                  <a:spcBef>
                    <a:spcPts val="0"/>
                  </a:spcBef>
                  <a:spcAft>
                    <a:spcPts val="0"/>
                  </a:spcAft>
                  <a:defRPr/>
                </a:pPr>
                <a:r>
                  <a:rPr lang="en-US" sz="1950" kern="0" dirty="0">
                    <a:solidFill>
                      <a:srgbClr val="000000"/>
                    </a:solidFill>
                    <a:latin typeface="Calibri"/>
                    <a:ea typeface="+mn-ea"/>
                  </a:rPr>
                  <a:t>         </a:t>
                </a:r>
                <a:r>
                  <a:rPr lang="en-US" sz="1800" kern="0" dirty="0">
                    <a:solidFill>
                      <a:srgbClr val="000000"/>
                    </a:solidFill>
                    <a:latin typeface="Calibri"/>
                    <a:ea typeface="+mn-ea"/>
                  </a:rPr>
                  <a:t>Instruction </a:t>
                </a:r>
                <a:r>
                  <a:rPr lang="en-US" sz="1800" kern="0" dirty="0" err="1">
                    <a:solidFill>
                      <a:srgbClr val="000000"/>
                    </a:solidFill>
                    <a:latin typeface="Calibri"/>
                    <a:ea typeface="+mn-ea"/>
                  </a:rPr>
                  <a:t>Unit(s</a:t>
                </a:r>
                <a:r>
                  <a:rPr lang="en-US" sz="1800" kern="0" dirty="0">
                    <a:solidFill>
                      <a:srgbClr val="000000"/>
                    </a:solidFill>
                    <a:latin typeface="Calibri"/>
                    <a:ea typeface="+mn-ea"/>
                  </a:rPr>
                  <a:t>)</a:t>
                </a:r>
              </a:p>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p:txBody>
          </p:sp>
          <p:sp>
            <p:nvSpPr>
              <p:cNvPr id="229" name="Freeform 228"/>
              <p:cNvSpPr/>
              <p:nvPr/>
            </p:nvSpPr>
            <p:spPr>
              <a:xfrm>
                <a:off x="6438900" y="4686300"/>
                <a:ext cx="2362199" cy="48895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algn="ctr" defTabSz="495312" eaLnBrk="1" fontAlgn="auto" hangingPunct="1">
                  <a:lnSpc>
                    <a:spcPct val="90000"/>
                  </a:lnSpc>
                  <a:spcBef>
                    <a:spcPts val="0"/>
                  </a:spcBef>
                  <a:spcAft>
                    <a:spcPts val="0"/>
                  </a:spcAft>
                  <a:defRPr/>
                </a:pPr>
                <a:r>
                  <a:rPr lang="en-US" sz="1950" kern="0" dirty="0">
                    <a:solidFill>
                      <a:srgbClr val="000000"/>
                    </a:solidFill>
                    <a:latin typeface="Calibri"/>
                    <a:ea typeface="+mn-ea"/>
                  </a:rPr>
                  <a:t>       </a:t>
                </a:r>
                <a:r>
                  <a:rPr lang="en-US" sz="1800" kern="0" dirty="0">
                    <a:solidFill>
                      <a:srgbClr val="000000"/>
                    </a:solidFill>
                    <a:latin typeface="Calibri"/>
                    <a:ea typeface="+mn-ea"/>
                  </a:rPr>
                  <a:t>Functional</a:t>
                </a:r>
              </a:p>
              <a:p>
                <a:pPr algn="ctr" defTabSz="495312" eaLnBrk="1" fontAlgn="auto" hangingPunct="1">
                  <a:lnSpc>
                    <a:spcPct val="90000"/>
                  </a:lnSpc>
                  <a:spcBef>
                    <a:spcPts val="0"/>
                  </a:spcBef>
                  <a:spcAft>
                    <a:spcPts val="0"/>
                  </a:spcAft>
                  <a:defRPr/>
                </a:pPr>
                <a:r>
                  <a:rPr lang="en-US" sz="1800" kern="0" dirty="0" err="1">
                    <a:solidFill>
                      <a:srgbClr val="000000"/>
                    </a:solidFill>
                    <a:latin typeface="Calibri"/>
                    <a:ea typeface="+mn-ea"/>
                  </a:rPr>
                  <a:t>Unit(s</a:t>
                </a:r>
                <a:r>
                  <a:rPr lang="en-US" sz="1800" kern="0" dirty="0">
                    <a:solidFill>
                      <a:srgbClr val="000000"/>
                    </a:solidFill>
                    <a:latin typeface="Calibri"/>
                    <a:ea typeface="+mn-ea"/>
                  </a:rPr>
                  <a:t>)</a:t>
                </a:r>
              </a:p>
            </p:txBody>
          </p:sp>
        </p:grpSp>
        <p:pic>
          <p:nvPicPr>
            <p:cNvPr id="212" name="Picture 211" descr="600px-Pipeline_5.png"/>
            <p:cNvPicPr>
              <a:picLocks noChangeAspect="1"/>
            </p:cNvPicPr>
            <p:nvPr/>
          </p:nvPicPr>
          <p:blipFill>
            <a:blip r:embed="rId9"/>
            <a:stretch>
              <a:fillRect/>
            </a:stretch>
          </p:blipFill>
          <p:spPr>
            <a:xfrm>
              <a:off x="4875262" y="4921249"/>
              <a:ext cx="908064" cy="654673"/>
            </a:xfrm>
            <a:prstGeom prst="rect">
              <a:avLst/>
            </a:prstGeom>
          </p:spPr>
        </p:pic>
        <p:grpSp>
          <p:nvGrpSpPr>
            <p:cNvPr id="213" name="Group 212"/>
            <p:cNvGrpSpPr/>
            <p:nvPr/>
          </p:nvGrpSpPr>
          <p:grpSpPr>
            <a:xfrm>
              <a:off x="6108909" y="5194300"/>
              <a:ext cx="2127517" cy="422223"/>
              <a:chOff x="6108909" y="5194300"/>
              <a:chExt cx="2127517" cy="422223"/>
            </a:xfrm>
          </p:grpSpPr>
          <p:grpSp>
            <p:nvGrpSpPr>
              <p:cNvPr id="214" name="Group 213"/>
              <p:cNvGrpSpPr/>
              <p:nvPr/>
            </p:nvGrpSpPr>
            <p:grpSpPr>
              <a:xfrm>
                <a:off x="7499559" y="5194300"/>
                <a:ext cx="736867" cy="403171"/>
                <a:chOff x="7499559" y="5194300"/>
                <a:chExt cx="736867" cy="403171"/>
              </a:xfrm>
            </p:grpSpPr>
            <p:sp>
              <p:nvSpPr>
                <p:cNvPr id="224" name="TextBox 223"/>
                <p:cNvSpPr txBox="1"/>
                <p:nvPr/>
              </p:nvSpPr>
              <p:spPr>
                <a:xfrm>
                  <a:off x="7532797" y="5196494"/>
                  <a:ext cx="703629" cy="400977"/>
                </a:xfrm>
                <a:prstGeom prst="rect">
                  <a:avLst/>
                </a:prstGeom>
                <a:noFill/>
              </p:spPr>
              <p:txBody>
                <a:bodyPr wrap="square" rtlCol="0">
                  <a:spAutoFit/>
                </a:bodyPr>
                <a:lstStyle/>
                <a:p>
                  <a:pPr defTabSz="495312" eaLnBrk="1" fontAlgn="auto" hangingPunct="1">
                    <a:spcBef>
                      <a:spcPts val="0"/>
                    </a:spcBef>
                    <a:spcAft>
                      <a:spcPts val="0"/>
                    </a:spcAft>
                    <a:defRPr/>
                  </a:pPr>
                  <a:r>
                    <a:rPr lang="en-US" sz="1517" kern="0" dirty="0">
                      <a:solidFill>
                        <a:prstClr val="black"/>
                      </a:solidFill>
                      <a:latin typeface="Calibri"/>
                      <a:ea typeface="+mn-ea"/>
                    </a:rPr>
                    <a:t>A</a:t>
                  </a:r>
                  <a:r>
                    <a:rPr lang="en-US" sz="1517" kern="0" baseline="-25000" dirty="0">
                      <a:solidFill>
                        <a:prstClr val="black"/>
                      </a:solidFill>
                      <a:latin typeface="Calibri"/>
                      <a:ea typeface="+mn-ea"/>
                    </a:rPr>
                    <a:t>3</a:t>
                  </a:r>
                  <a:r>
                    <a:rPr lang="en-US" sz="1517" kern="0" dirty="0">
                      <a:solidFill>
                        <a:prstClr val="black"/>
                      </a:solidFill>
                      <a:latin typeface="Calibri"/>
                      <a:ea typeface="+mn-ea"/>
                    </a:rPr>
                    <a:t>+B</a:t>
                  </a:r>
                  <a:r>
                    <a:rPr lang="en-US" sz="1517" kern="0" baseline="-25000" dirty="0">
                      <a:solidFill>
                        <a:prstClr val="black"/>
                      </a:solidFill>
                      <a:latin typeface="Calibri"/>
                      <a:ea typeface="+mn-ea"/>
                    </a:rPr>
                    <a:t>3</a:t>
                  </a:r>
                  <a:endParaRPr lang="en-US" sz="1517" kern="0" dirty="0">
                    <a:solidFill>
                      <a:prstClr val="black"/>
                    </a:solidFill>
                    <a:latin typeface="Calibri"/>
                    <a:ea typeface="+mn-ea"/>
                  </a:endParaRPr>
                </a:p>
              </p:txBody>
            </p:sp>
            <p:sp>
              <p:nvSpPr>
                <p:cNvPr id="225" name="Freeform 224"/>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p:txBody>
            </p:sp>
          </p:grpSp>
          <p:grpSp>
            <p:nvGrpSpPr>
              <p:cNvPr id="215" name="Group 214"/>
              <p:cNvGrpSpPr/>
              <p:nvPr/>
            </p:nvGrpSpPr>
            <p:grpSpPr>
              <a:xfrm>
                <a:off x="7036009" y="5200650"/>
                <a:ext cx="736867" cy="403171"/>
                <a:chOff x="7499559" y="5194300"/>
                <a:chExt cx="736867" cy="403171"/>
              </a:xfrm>
            </p:grpSpPr>
            <p:sp>
              <p:nvSpPr>
                <p:cNvPr id="222" name="TextBox 221"/>
                <p:cNvSpPr txBox="1"/>
                <p:nvPr/>
              </p:nvSpPr>
              <p:spPr>
                <a:xfrm>
                  <a:off x="7532797" y="5196494"/>
                  <a:ext cx="703629" cy="400977"/>
                </a:xfrm>
                <a:prstGeom prst="rect">
                  <a:avLst/>
                </a:prstGeom>
                <a:noFill/>
              </p:spPr>
              <p:txBody>
                <a:bodyPr wrap="square" rtlCol="0">
                  <a:spAutoFit/>
                </a:bodyPr>
                <a:lstStyle/>
                <a:p>
                  <a:pPr defTabSz="495312" eaLnBrk="1" fontAlgn="auto" hangingPunct="1">
                    <a:spcBef>
                      <a:spcPts val="0"/>
                    </a:spcBef>
                    <a:spcAft>
                      <a:spcPts val="0"/>
                    </a:spcAft>
                    <a:defRPr/>
                  </a:pPr>
                  <a:r>
                    <a:rPr lang="en-US" sz="1517" kern="0" dirty="0">
                      <a:solidFill>
                        <a:prstClr val="black"/>
                      </a:solidFill>
                      <a:latin typeface="Calibri"/>
                      <a:ea typeface="+mn-ea"/>
                    </a:rPr>
                    <a:t>A</a:t>
                  </a:r>
                  <a:r>
                    <a:rPr lang="en-US" sz="1517" kern="0" baseline="-25000" dirty="0">
                      <a:solidFill>
                        <a:prstClr val="black"/>
                      </a:solidFill>
                      <a:latin typeface="Calibri"/>
                      <a:ea typeface="+mn-ea"/>
                    </a:rPr>
                    <a:t>2</a:t>
                  </a:r>
                  <a:r>
                    <a:rPr lang="en-US" sz="1517" kern="0" dirty="0">
                      <a:solidFill>
                        <a:prstClr val="black"/>
                      </a:solidFill>
                      <a:latin typeface="Calibri"/>
                      <a:ea typeface="+mn-ea"/>
                    </a:rPr>
                    <a:t>+B</a:t>
                  </a:r>
                  <a:r>
                    <a:rPr lang="en-US" sz="1517" kern="0" baseline="-25000" dirty="0">
                      <a:solidFill>
                        <a:prstClr val="black"/>
                      </a:solidFill>
                      <a:latin typeface="Calibri"/>
                      <a:ea typeface="+mn-ea"/>
                    </a:rPr>
                    <a:t>2</a:t>
                  </a:r>
                  <a:endParaRPr lang="en-US" sz="1517" kern="0" dirty="0">
                    <a:solidFill>
                      <a:prstClr val="black"/>
                    </a:solidFill>
                    <a:latin typeface="Calibri"/>
                    <a:ea typeface="+mn-ea"/>
                  </a:endParaRPr>
                </a:p>
              </p:txBody>
            </p:sp>
            <p:sp>
              <p:nvSpPr>
                <p:cNvPr id="223" name="Freeform 222"/>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p:txBody>
            </p:sp>
          </p:grpSp>
          <p:grpSp>
            <p:nvGrpSpPr>
              <p:cNvPr id="216" name="Group 215"/>
              <p:cNvGrpSpPr/>
              <p:nvPr/>
            </p:nvGrpSpPr>
            <p:grpSpPr>
              <a:xfrm>
                <a:off x="6572459" y="5207000"/>
                <a:ext cx="736867" cy="403173"/>
                <a:chOff x="7499559" y="5194300"/>
                <a:chExt cx="736867" cy="403173"/>
              </a:xfrm>
            </p:grpSpPr>
            <p:sp>
              <p:nvSpPr>
                <p:cNvPr id="220" name="TextBox 219"/>
                <p:cNvSpPr txBox="1"/>
                <p:nvPr/>
              </p:nvSpPr>
              <p:spPr>
                <a:xfrm>
                  <a:off x="7532797" y="5196494"/>
                  <a:ext cx="703629" cy="400979"/>
                </a:xfrm>
                <a:prstGeom prst="rect">
                  <a:avLst/>
                </a:prstGeom>
                <a:noFill/>
              </p:spPr>
              <p:txBody>
                <a:bodyPr wrap="square" rtlCol="0">
                  <a:spAutoFit/>
                </a:bodyPr>
                <a:lstStyle/>
                <a:p>
                  <a:pPr defTabSz="495312" eaLnBrk="1" fontAlgn="auto" hangingPunct="1">
                    <a:spcBef>
                      <a:spcPts val="0"/>
                    </a:spcBef>
                    <a:spcAft>
                      <a:spcPts val="0"/>
                    </a:spcAft>
                    <a:defRPr/>
                  </a:pPr>
                  <a:r>
                    <a:rPr lang="en-US" sz="1517" kern="0" dirty="0">
                      <a:solidFill>
                        <a:prstClr val="black"/>
                      </a:solidFill>
                      <a:latin typeface="Calibri"/>
                      <a:ea typeface="+mn-ea"/>
                    </a:rPr>
                    <a:t>A</a:t>
                  </a:r>
                  <a:r>
                    <a:rPr lang="en-US" sz="1517" kern="0" baseline="-25000" dirty="0">
                      <a:solidFill>
                        <a:prstClr val="black"/>
                      </a:solidFill>
                      <a:latin typeface="Calibri"/>
                      <a:ea typeface="+mn-ea"/>
                    </a:rPr>
                    <a:t>1</a:t>
                  </a:r>
                  <a:r>
                    <a:rPr lang="en-US" sz="1517" kern="0" dirty="0">
                      <a:solidFill>
                        <a:prstClr val="black"/>
                      </a:solidFill>
                      <a:latin typeface="Calibri"/>
                      <a:ea typeface="+mn-ea"/>
                    </a:rPr>
                    <a:t>+B</a:t>
                  </a:r>
                  <a:r>
                    <a:rPr lang="en-US" sz="1517" kern="0" baseline="-25000" dirty="0">
                      <a:solidFill>
                        <a:prstClr val="black"/>
                      </a:solidFill>
                      <a:latin typeface="Calibri"/>
                      <a:ea typeface="+mn-ea"/>
                    </a:rPr>
                    <a:t>1</a:t>
                  </a:r>
                  <a:endParaRPr lang="en-US" sz="1517" kern="0" dirty="0">
                    <a:solidFill>
                      <a:prstClr val="black"/>
                    </a:solidFill>
                    <a:latin typeface="Calibri"/>
                    <a:ea typeface="+mn-ea"/>
                  </a:endParaRPr>
                </a:p>
              </p:txBody>
            </p:sp>
            <p:sp>
              <p:nvSpPr>
                <p:cNvPr id="221" name="Freeform 220"/>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p:txBody>
            </p:sp>
          </p:grpSp>
          <p:grpSp>
            <p:nvGrpSpPr>
              <p:cNvPr id="217" name="Group 216"/>
              <p:cNvGrpSpPr/>
              <p:nvPr/>
            </p:nvGrpSpPr>
            <p:grpSpPr>
              <a:xfrm>
                <a:off x="6108909" y="5213350"/>
                <a:ext cx="736867" cy="403173"/>
                <a:chOff x="7499559" y="5194300"/>
                <a:chExt cx="736867" cy="403173"/>
              </a:xfrm>
            </p:grpSpPr>
            <p:sp>
              <p:nvSpPr>
                <p:cNvPr id="218" name="TextBox 217"/>
                <p:cNvSpPr txBox="1"/>
                <p:nvPr/>
              </p:nvSpPr>
              <p:spPr>
                <a:xfrm>
                  <a:off x="7532797" y="5196494"/>
                  <a:ext cx="703629" cy="400979"/>
                </a:xfrm>
                <a:prstGeom prst="rect">
                  <a:avLst/>
                </a:prstGeom>
                <a:noFill/>
              </p:spPr>
              <p:txBody>
                <a:bodyPr wrap="square" rtlCol="0">
                  <a:spAutoFit/>
                </a:bodyPr>
                <a:lstStyle/>
                <a:p>
                  <a:pPr defTabSz="495312" eaLnBrk="1" fontAlgn="auto" hangingPunct="1">
                    <a:spcBef>
                      <a:spcPts val="0"/>
                    </a:spcBef>
                    <a:spcAft>
                      <a:spcPts val="0"/>
                    </a:spcAft>
                    <a:defRPr/>
                  </a:pPr>
                  <a:r>
                    <a:rPr lang="en-US" sz="1517" kern="0" dirty="0">
                      <a:solidFill>
                        <a:prstClr val="black"/>
                      </a:solidFill>
                      <a:latin typeface="Calibri"/>
                      <a:ea typeface="+mn-ea"/>
                    </a:rPr>
                    <a:t>A</a:t>
                  </a:r>
                  <a:r>
                    <a:rPr lang="en-US" sz="1517" kern="0" baseline="-25000" dirty="0">
                      <a:solidFill>
                        <a:prstClr val="black"/>
                      </a:solidFill>
                      <a:latin typeface="Calibri"/>
                      <a:ea typeface="+mn-ea"/>
                    </a:rPr>
                    <a:t>0</a:t>
                  </a:r>
                  <a:r>
                    <a:rPr lang="en-US" sz="1517" kern="0" dirty="0">
                      <a:solidFill>
                        <a:prstClr val="black"/>
                      </a:solidFill>
                      <a:latin typeface="Calibri"/>
                      <a:ea typeface="+mn-ea"/>
                    </a:rPr>
                    <a:t>+B</a:t>
                  </a:r>
                  <a:r>
                    <a:rPr lang="en-US" sz="1517" kern="0" baseline="-25000" dirty="0">
                      <a:solidFill>
                        <a:prstClr val="black"/>
                      </a:solidFill>
                      <a:latin typeface="Calibri"/>
                      <a:ea typeface="+mn-ea"/>
                    </a:rPr>
                    <a:t>0</a:t>
                  </a:r>
                  <a:endParaRPr lang="en-US" sz="1517" kern="0" dirty="0">
                    <a:solidFill>
                      <a:prstClr val="black"/>
                    </a:solidFill>
                    <a:latin typeface="Calibri"/>
                    <a:ea typeface="+mn-ea"/>
                  </a:endParaRPr>
                </a:p>
              </p:txBody>
            </p:sp>
            <p:sp>
              <p:nvSpPr>
                <p:cNvPr id="219" name="Freeform 218"/>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4F81BD">
                      <a:shade val="95000"/>
                      <a:satMod val="105000"/>
                    </a:srgbClr>
                  </a:solidFill>
                  <a:prstDash val="solid"/>
                </a:ln>
                <a:effectLst/>
              </p:spPr>
              <p:txBody>
                <a:bodyPr rtlCol="0" anchor="ctr"/>
                <a:lstStyle/>
                <a:p>
                  <a:pPr defTabSz="495312" eaLnBrk="1" fontAlgn="auto" hangingPunct="1">
                    <a:lnSpc>
                      <a:spcPct val="90000"/>
                    </a:lnSpc>
                    <a:spcBef>
                      <a:spcPts val="0"/>
                    </a:spcBef>
                    <a:spcAft>
                      <a:spcPts val="0"/>
                    </a:spcAft>
                    <a:defRPr/>
                  </a:pPr>
                  <a:endParaRPr lang="en-US" sz="1950" kern="0" dirty="0">
                    <a:solidFill>
                      <a:srgbClr val="000000"/>
                    </a:solidFill>
                    <a:latin typeface="Calibri"/>
                    <a:ea typeface="+mn-ea"/>
                  </a:endParaRPr>
                </a:p>
              </p:txBody>
            </p:sp>
          </p:grpSp>
        </p:grpSp>
      </p:grpSp>
      <p:sp>
        <p:nvSpPr>
          <p:cNvPr id="233" name="Rectangle 232"/>
          <p:cNvSpPr/>
          <p:nvPr/>
        </p:nvSpPr>
        <p:spPr>
          <a:xfrm>
            <a:off x="28698" y="2487602"/>
            <a:ext cx="2061487" cy="936868"/>
          </a:xfrm>
          <a:prstGeom prst="rec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defTabSz="495312" eaLnBrk="1" fontAlgn="auto" hangingPunct="1">
              <a:spcBef>
                <a:spcPts val="0"/>
              </a:spcBef>
              <a:spcAft>
                <a:spcPts val="0"/>
              </a:spcAft>
              <a:defRPr/>
            </a:pPr>
            <a:endParaRPr lang="en-US" sz="1950" kern="0">
              <a:solidFill>
                <a:prstClr val="white"/>
              </a:solidFill>
              <a:latin typeface="Calibri"/>
              <a:ea typeface="+mn-ea"/>
            </a:endParaRPr>
          </a:p>
        </p:txBody>
      </p:sp>
      <p:sp>
        <p:nvSpPr>
          <p:cNvPr id="57" name="Rectangle 56"/>
          <p:cNvSpPr/>
          <p:nvPr/>
        </p:nvSpPr>
        <p:spPr>
          <a:xfrm>
            <a:off x="4773040" y="3162906"/>
            <a:ext cx="3621089" cy="2206761"/>
          </a:xfrm>
          <a:prstGeom prst="rect">
            <a:avLst/>
          </a:prstGeom>
          <a:noFill/>
          <a:ln w="3810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defTabSz="495312" eaLnBrk="1" fontAlgn="auto" hangingPunct="1">
              <a:spcBef>
                <a:spcPts val="0"/>
              </a:spcBef>
              <a:spcAft>
                <a:spcPts val="0"/>
              </a:spcAft>
              <a:defRPr/>
            </a:pPr>
            <a:endParaRPr lang="en-US" sz="1950" kern="0">
              <a:solidFill>
                <a:prstClr val="white"/>
              </a:solidFill>
              <a:latin typeface="Calibri"/>
              <a:ea typeface="+mn-ea"/>
            </a:endParaRPr>
          </a:p>
        </p:txBody>
      </p:sp>
    </p:spTree>
    <p:extLst>
      <p:ext uri="{BB962C8B-B14F-4D97-AF65-F5344CB8AC3E}">
        <p14:creationId xmlns:p14="http://schemas.microsoft.com/office/powerpoint/2010/main" val="1768036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494" y="330200"/>
            <a:ext cx="7792107" cy="1193800"/>
          </a:xfrm>
        </p:spPr>
        <p:txBody>
          <a:bodyPr/>
          <a:lstStyle/>
          <a:p>
            <a:pPr algn="ctr"/>
            <a:r>
              <a:rPr lang="en-US" b="1" dirty="0"/>
              <a:t>Multiprocessor Execution Model</a:t>
            </a:r>
          </a:p>
        </p:txBody>
      </p:sp>
      <p:sp>
        <p:nvSpPr>
          <p:cNvPr id="3" name="Content Placeholder 2"/>
          <p:cNvSpPr>
            <a:spLocks noGrp="1"/>
          </p:cNvSpPr>
          <p:nvPr>
            <p:ph idx="1"/>
          </p:nvPr>
        </p:nvSpPr>
        <p:spPr>
          <a:xfrm>
            <a:off x="437494" y="1295400"/>
            <a:ext cx="8425153" cy="5334000"/>
          </a:xfrm>
        </p:spPr>
        <p:txBody>
          <a:bodyPr>
            <a:normAutofit/>
          </a:bodyPr>
          <a:lstStyle/>
          <a:p>
            <a:r>
              <a:rPr lang="en-US" dirty="0"/>
              <a:t>Each processor (core) executes its own instructions</a:t>
            </a:r>
          </a:p>
          <a:p>
            <a:pPr>
              <a:buClr>
                <a:schemeClr val="tx1"/>
              </a:buClr>
            </a:pPr>
            <a:r>
              <a:rPr lang="en-US" b="1" i="1" u="sng" dirty="0">
                <a:solidFill>
                  <a:srgbClr val="FF0000"/>
                </a:solidFill>
              </a:rPr>
              <a:t>Separate</a:t>
            </a:r>
            <a:r>
              <a:rPr lang="en-US" dirty="0"/>
              <a:t> resources (not shared)</a:t>
            </a:r>
          </a:p>
          <a:p>
            <a:pPr lvl="1"/>
            <a:r>
              <a:rPr lang="en-US" dirty="0"/>
              <a:t>Datapath (PC, registers, ALU)</a:t>
            </a:r>
          </a:p>
          <a:p>
            <a:pPr lvl="1"/>
            <a:r>
              <a:rPr lang="en-US" dirty="0"/>
              <a:t>Highest level caches (e.g., 1</a:t>
            </a:r>
            <a:r>
              <a:rPr lang="en-US" baseline="30000" dirty="0"/>
              <a:t>st</a:t>
            </a:r>
            <a:r>
              <a:rPr lang="en-US" dirty="0"/>
              <a:t> and 2</a:t>
            </a:r>
            <a:r>
              <a:rPr lang="en-US" baseline="30000" dirty="0"/>
              <a:t>nd</a:t>
            </a:r>
            <a:r>
              <a:rPr lang="en-US" dirty="0"/>
              <a:t>)</a:t>
            </a:r>
          </a:p>
          <a:p>
            <a:pPr>
              <a:buClr>
                <a:schemeClr val="tx1"/>
              </a:buClr>
            </a:pPr>
            <a:r>
              <a:rPr lang="en-US" b="1" i="1" u="sng" dirty="0">
                <a:solidFill>
                  <a:srgbClr val="FF0000"/>
                </a:solidFill>
              </a:rPr>
              <a:t>Shared</a:t>
            </a:r>
            <a:r>
              <a:rPr lang="en-US" dirty="0">
                <a:solidFill>
                  <a:srgbClr val="FF0000"/>
                </a:solidFill>
              </a:rPr>
              <a:t> </a:t>
            </a:r>
            <a:r>
              <a:rPr lang="en-US" dirty="0"/>
              <a:t>resources</a:t>
            </a:r>
          </a:p>
          <a:p>
            <a:pPr lvl="1"/>
            <a:r>
              <a:rPr lang="en-US" dirty="0"/>
              <a:t>Memory (DRAM)</a:t>
            </a:r>
          </a:p>
          <a:p>
            <a:pPr lvl="1"/>
            <a:r>
              <a:rPr lang="en-US" dirty="0"/>
              <a:t>Often 3</a:t>
            </a:r>
            <a:r>
              <a:rPr lang="en-US" baseline="30000" dirty="0"/>
              <a:t>rd</a:t>
            </a:r>
            <a:r>
              <a:rPr lang="en-US" dirty="0"/>
              <a:t> level cache</a:t>
            </a:r>
          </a:p>
          <a:p>
            <a:pPr lvl="2"/>
            <a:r>
              <a:rPr lang="en-US" dirty="0"/>
              <a:t>Often on same silicon chip</a:t>
            </a:r>
          </a:p>
          <a:p>
            <a:pPr lvl="2"/>
            <a:r>
              <a:rPr lang="en-US" dirty="0"/>
              <a:t>But not a requirement</a:t>
            </a:r>
          </a:p>
          <a:p>
            <a:r>
              <a:rPr lang="en-US" dirty="0"/>
              <a:t>Nomenclature</a:t>
            </a:r>
          </a:p>
          <a:p>
            <a:pPr lvl="1"/>
            <a:r>
              <a:rPr lang="en-US" dirty="0"/>
              <a:t>“Multiprocessor Microprocessor”</a:t>
            </a:r>
          </a:p>
          <a:p>
            <a:pPr lvl="1"/>
            <a:r>
              <a:rPr lang="en-US" dirty="0"/>
              <a:t>Multicore processor</a:t>
            </a:r>
          </a:p>
          <a:p>
            <a:pPr lvl="2"/>
            <a:r>
              <a:rPr lang="en-US" dirty="0"/>
              <a:t>E.g., four core CPU (central processing unit)</a:t>
            </a:r>
          </a:p>
          <a:p>
            <a:pPr lvl="2"/>
            <a:r>
              <a:rPr lang="en-US" dirty="0"/>
              <a:t>Executes four different instruction streams simultaneously</a:t>
            </a:r>
          </a:p>
          <a:p>
            <a:pPr marL="464344" indent="-417909">
              <a:buNone/>
            </a:pPr>
            <a:endParaRPr lang="en-US" dirty="0"/>
          </a:p>
        </p:txBody>
      </p:sp>
    </p:spTree>
    <p:extLst>
      <p:ext uri="{BB962C8B-B14F-4D97-AF65-F5344CB8AC3E}">
        <p14:creationId xmlns:p14="http://schemas.microsoft.com/office/powerpoint/2010/main" val="2174674174"/>
      </p:ext>
    </p:extLst>
  </p:cSld>
  <p:clrMapOvr>
    <a:masterClrMapping/>
  </p:clrMapOvr>
  <p:transition spd="slow">
    <p:split orient="vert"/>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8016766" cy="1117600"/>
          </a:xfrm>
        </p:spPr>
        <p:txBody>
          <a:bodyPr/>
          <a:lstStyle/>
          <a:p>
            <a:pPr algn="ctr"/>
            <a:r>
              <a:rPr lang="en-US" b="1" dirty="0"/>
              <a:t>Multiprocessor Execution Model</a:t>
            </a:r>
          </a:p>
        </p:txBody>
      </p:sp>
      <p:sp>
        <p:nvSpPr>
          <p:cNvPr id="3" name="Content Placeholder 2"/>
          <p:cNvSpPr>
            <a:spLocks noGrp="1"/>
          </p:cNvSpPr>
          <p:nvPr>
            <p:ph idx="1"/>
          </p:nvPr>
        </p:nvSpPr>
        <p:spPr>
          <a:xfrm>
            <a:off x="425669" y="1219201"/>
            <a:ext cx="8276897" cy="5334000"/>
          </a:xfrm>
        </p:spPr>
        <p:txBody>
          <a:bodyPr>
            <a:normAutofit/>
          </a:bodyPr>
          <a:lstStyle/>
          <a:p>
            <a:r>
              <a:rPr lang="en-US" dirty="0"/>
              <a:t>Shared memory</a:t>
            </a:r>
          </a:p>
          <a:p>
            <a:pPr lvl="1"/>
            <a:r>
              <a:rPr lang="en-US" dirty="0"/>
              <a:t>Each “core” has access to the entire memory in the processor</a:t>
            </a:r>
          </a:p>
          <a:p>
            <a:pPr lvl="1"/>
            <a:r>
              <a:rPr lang="en-US" dirty="0"/>
              <a:t>Special hardware keeps caches consistent (next lecture!)</a:t>
            </a:r>
          </a:p>
          <a:p>
            <a:pPr lvl="1"/>
            <a:r>
              <a:rPr lang="en-US" dirty="0"/>
              <a:t>Advantages:</a:t>
            </a:r>
          </a:p>
          <a:p>
            <a:pPr lvl="2"/>
            <a:r>
              <a:rPr lang="en-US" dirty="0"/>
              <a:t>Simplifies communication in program via shared variables</a:t>
            </a:r>
          </a:p>
          <a:p>
            <a:pPr lvl="1"/>
            <a:r>
              <a:rPr lang="en-US" dirty="0"/>
              <a:t>Drawbacks:</a:t>
            </a:r>
          </a:p>
          <a:p>
            <a:pPr lvl="2"/>
            <a:r>
              <a:rPr lang="en-US" dirty="0"/>
              <a:t>Does not scale well:</a:t>
            </a:r>
          </a:p>
          <a:p>
            <a:pPr lvl="3"/>
            <a:r>
              <a:rPr lang="en-US" dirty="0"/>
              <a:t>“Slow” memory shared by many “customers” (cores)</a:t>
            </a:r>
          </a:p>
          <a:p>
            <a:pPr lvl="3"/>
            <a:r>
              <a:rPr lang="en-US" dirty="0"/>
              <a:t>May become bottleneck (Amdahl’s Law)</a:t>
            </a:r>
          </a:p>
          <a:p>
            <a:r>
              <a:rPr lang="en-US" dirty="0"/>
              <a:t>Two ways to use a multiprocessor:</a:t>
            </a:r>
          </a:p>
          <a:p>
            <a:pPr lvl="1"/>
            <a:r>
              <a:rPr lang="en-US" dirty="0"/>
              <a:t>Job-level parallelism</a:t>
            </a:r>
          </a:p>
          <a:p>
            <a:pPr lvl="2"/>
            <a:r>
              <a:rPr lang="en-US" dirty="0"/>
              <a:t>Processors work on unrelated problems</a:t>
            </a:r>
          </a:p>
          <a:p>
            <a:pPr lvl="2"/>
            <a:r>
              <a:rPr lang="en-US" dirty="0"/>
              <a:t>No communication between programs</a:t>
            </a:r>
          </a:p>
          <a:p>
            <a:pPr lvl="1"/>
            <a:r>
              <a:rPr lang="en-US" dirty="0"/>
              <a:t>Partition work of single task between several cores</a:t>
            </a:r>
          </a:p>
          <a:p>
            <a:pPr lvl="2"/>
            <a:r>
              <a:rPr lang="en-US" dirty="0"/>
              <a:t>E.g., each performs part of large matrix multiplication</a:t>
            </a:r>
          </a:p>
        </p:txBody>
      </p:sp>
    </p:spTree>
    <p:extLst>
      <p:ext uri="{BB962C8B-B14F-4D97-AF65-F5344CB8AC3E}">
        <p14:creationId xmlns:p14="http://schemas.microsoft.com/office/powerpoint/2010/main" val="856922067"/>
      </p:ext>
    </p:extLst>
  </p:cSld>
  <p:clrMapOvr>
    <a:masterClrMapping/>
  </p:clrMapOvr>
  <p:transition spd="slow">
    <p:split orient="vert"/>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287" y="304800"/>
            <a:ext cx="7033846" cy="1141980"/>
          </a:xfrm>
        </p:spPr>
        <p:txBody>
          <a:bodyPr>
            <a:normAutofit/>
          </a:bodyPr>
          <a:lstStyle/>
          <a:p>
            <a:pPr algn="ctr"/>
            <a:r>
              <a:rPr lang="en-US" b="1" dirty="0"/>
              <a:t>Threads</a:t>
            </a:r>
          </a:p>
        </p:txBody>
      </p:sp>
      <p:sp>
        <p:nvSpPr>
          <p:cNvPr id="11" name="Content Placeholder 10"/>
          <p:cNvSpPr>
            <a:spLocks noGrp="1"/>
          </p:cNvSpPr>
          <p:nvPr>
            <p:ph idx="1"/>
          </p:nvPr>
        </p:nvSpPr>
        <p:spPr>
          <a:xfrm>
            <a:off x="422031" y="1219200"/>
            <a:ext cx="8292359" cy="5486399"/>
          </a:xfrm>
        </p:spPr>
        <p:txBody>
          <a:bodyPr>
            <a:normAutofit/>
          </a:bodyPr>
          <a:lstStyle/>
          <a:p>
            <a:r>
              <a:rPr lang="en-US" dirty="0"/>
              <a:t>Sequential flow of instructions that performs some task</a:t>
            </a:r>
          </a:p>
          <a:p>
            <a:pPr lvl="1"/>
            <a:r>
              <a:rPr lang="en-US" dirty="0"/>
              <a:t>Up to now we just called this a “program”</a:t>
            </a:r>
          </a:p>
          <a:p>
            <a:r>
              <a:rPr lang="en-US" dirty="0"/>
              <a:t>Each thread has:  </a:t>
            </a:r>
          </a:p>
          <a:p>
            <a:pPr lvl="1"/>
            <a:r>
              <a:rPr lang="en-US" dirty="0"/>
              <a:t>Dedicated PC (program counter)</a:t>
            </a:r>
          </a:p>
          <a:p>
            <a:pPr lvl="1"/>
            <a:r>
              <a:rPr lang="en-US" dirty="0"/>
              <a:t>Separate registers </a:t>
            </a:r>
          </a:p>
          <a:p>
            <a:pPr lvl="1"/>
            <a:r>
              <a:rPr lang="en-US" dirty="0"/>
              <a:t>Accesses the shared memory</a:t>
            </a:r>
          </a:p>
          <a:p>
            <a:r>
              <a:rPr lang="en-US" dirty="0"/>
              <a:t>Each physical core provides one (or more) </a:t>
            </a:r>
          </a:p>
          <a:p>
            <a:pPr lvl="1">
              <a:buClr>
                <a:schemeClr val="tx1"/>
              </a:buClr>
            </a:pPr>
            <a:r>
              <a:rPr lang="en-US" i="1" dirty="0">
                <a:solidFill>
                  <a:srgbClr val="FF0000"/>
                </a:solidFill>
              </a:rPr>
              <a:t>Hardware </a:t>
            </a:r>
            <a:r>
              <a:rPr lang="en-US" dirty="0">
                <a:solidFill>
                  <a:srgbClr val="FF0000"/>
                </a:solidFill>
              </a:rPr>
              <a:t>threads</a:t>
            </a:r>
            <a:r>
              <a:rPr lang="en-US" dirty="0"/>
              <a:t> that actively execute instructions</a:t>
            </a:r>
          </a:p>
          <a:p>
            <a:pPr lvl="1">
              <a:buClr>
                <a:schemeClr val="tx1"/>
              </a:buClr>
            </a:pPr>
            <a:r>
              <a:rPr lang="en-US" dirty="0"/>
              <a:t>Each executes one “</a:t>
            </a:r>
            <a:r>
              <a:rPr lang="en-US" i="1" dirty="0"/>
              <a:t>hardware </a:t>
            </a:r>
            <a:r>
              <a:rPr lang="en-US" dirty="0"/>
              <a:t>thread”</a:t>
            </a:r>
          </a:p>
          <a:p>
            <a:r>
              <a:rPr lang="en-US" dirty="0"/>
              <a:t>Operating system multiplexes multiple </a:t>
            </a:r>
          </a:p>
          <a:p>
            <a:pPr lvl="1">
              <a:buClr>
                <a:schemeClr val="tx1"/>
              </a:buClr>
            </a:pPr>
            <a:r>
              <a:rPr lang="en-US" i="1" dirty="0">
                <a:solidFill>
                  <a:srgbClr val="FF0000"/>
                </a:solidFill>
              </a:rPr>
              <a:t>Software </a:t>
            </a:r>
            <a:r>
              <a:rPr lang="en-US" dirty="0">
                <a:solidFill>
                  <a:srgbClr val="FF0000"/>
                </a:solidFill>
              </a:rPr>
              <a:t>threads</a:t>
            </a:r>
            <a:r>
              <a:rPr lang="en-US" dirty="0"/>
              <a:t> onto the available hardware threads</a:t>
            </a:r>
          </a:p>
          <a:p>
            <a:pPr lvl="1"/>
            <a:r>
              <a:rPr lang="en-US" dirty="0"/>
              <a:t>All threads except those mapped to hardware threads are waiting </a:t>
            </a:r>
          </a:p>
        </p:txBody>
      </p:sp>
    </p:spTree>
    <p:extLst>
      <p:ext uri="{BB962C8B-B14F-4D97-AF65-F5344CB8AC3E}">
        <p14:creationId xmlns:p14="http://schemas.microsoft.com/office/powerpoint/2010/main" val="3642377802"/>
      </p:ext>
    </p:extLst>
  </p:cSld>
  <p:clrMapOvr>
    <a:masterClrMapping/>
  </p:clrMapOvr>
  <p:transition spd="slow">
    <p:split orient="vert"/>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494" y="330200"/>
            <a:ext cx="8249307" cy="889000"/>
          </a:xfrm>
        </p:spPr>
        <p:txBody>
          <a:bodyPr/>
          <a:lstStyle/>
          <a:p>
            <a:pPr algn="ctr"/>
            <a:r>
              <a:rPr lang="en-US" b="1" dirty="0"/>
              <a:t>Operating System Threads</a:t>
            </a:r>
          </a:p>
        </p:txBody>
      </p:sp>
      <p:sp>
        <p:nvSpPr>
          <p:cNvPr id="11" name="Content Placeholder 10"/>
          <p:cNvSpPr>
            <a:spLocks noGrp="1"/>
          </p:cNvSpPr>
          <p:nvPr>
            <p:ph idx="1"/>
          </p:nvPr>
        </p:nvSpPr>
        <p:spPr>
          <a:xfrm>
            <a:off x="0" y="1219201"/>
            <a:ext cx="9144000" cy="4884937"/>
          </a:xfrm>
        </p:spPr>
        <p:txBody>
          <a:bodyPr>
            <a:normAutofit/>
          </a:bodyPr>
          <a:lstStyle/>
          <a:p>
            <a:pPr>
              <a:buNone/>
            </a:pPr>
            <a:r>
              <a:rPr lang="en-US" sz="2800" dirty="0"/>
              <a:t>Give illusion of many “simultaneously” active threads </a:t>
            </a:r>
          </a:p>
          <a:p>
            <a:pPr marL="417909" indent="-417909">
              <a:buFont typeface="+mj-lt"/>
              <a:buAutoNum type="arabicPeriod"/>
            </a:pPr>
            <a:r>
              <a:rPr lang="en-US" sz="2800" dirty="0"/>
              <a:t>Multiplex software threads onto hardware threads:</a:t>
            </a:r>
          </a:p>
          <a:p>
            <a:pPr marL="789384" lvl="1" indent="-417909">
              <a:buFont typeface="+mj-lt"/>
              <a:buAutoNum type="alphaLcParenR"/>
            </a:pPr>
            <a:r>
              <a:rPr lang="en-US" dirty="0">
                <a:solidFill>
                  <a:srgbClr val="0332B7"/>
                </a:solidFill>
              </a:rPr>
              <a:t>Switch out blocked threads (e.g., cache miss, user input, network access) </a:t>
            </a:r>
          </a:p>
          <a:p>
            <a:pPr marL="789384" lvl="1" indent="-417909">
              <a:buFont typeface="+mj-lt"/>
              <a:buAutoNum type="alphaLcParenR"/>
            </a:pPr>
            <a:r>
              <a:rPr lang="en-US" dirty="0">
                <a:solidFill>
                  <a:srgbClr val="0332B7"/>
                </a:solidFill>
              </a:rPr>
              <a:t>Timer (e.g., switch active thread every 1 </a:t>
            </a:r>
            <a:r>
              <a:rPr lang="en-US" dirty="0" err="1">
                <a:solidFill>
                  <a:srgbClr val="0332B7"/>
                </a:solidFill>
              </a:rPr>
              <a:t>ms</a:t>
            </a:r>
            <a:r>
              <a:rPr lang="en-US" dirty="0">
                <a:solidFill>
                  <a:srgbClr val="0332B7"/>
                </a:solidFill>
              </a:rPr>
              <a:t>)</a:t>
            </a:r>
          </a:p>
          <a:p>
            <a:pPr marL="417909" indent="-417909">
              <a:buFont typeface="+mj-lt"/>
              <a:buAutoNum type="arabicPeriod"/>
            </a:pPr>
            <a:r>
              <a:rPr lang="en-US" sz="2800" dirty="0"/>
              <a:t>Remove a software thread from a hardware thread by</a:t>
            </a:r>
          </a:p>
          <a:p>
            <a:pPr marL="789384" lvl="1" indent="-417909">
              <a:buFont typeface="+mj-lt"/>
              <a:buAutoNum type="alphaLcParenR"/>
            </a:pPr>
            <a:r>
              <a:rPr lang="en-US" dirty="0">
                <a:solidFill>
                  <a:srgbClr val="0332B7"/>
                </a:solidFill>
              </a:rPr>
              <a:t>Interrupting its execution </a:t>
            </a:r>
          </a:p>
          <a:p>
            <a:pPr marL="789384" lvl="1" indent="-417909">
              <a:buFont typeface="+mj-lt"/>
              <a:buAutoNum type="alphaLcParenR"/>
            </a:pPr>
            <a:r>
              <a:rPr lang="en-US" dirty="0">
                <a:solidFill>
                  <a:srgbClr val="0332B7"/>
                </a:solidFill>
              </a:rPr>
              <a:t>Saving its registers and PC to memory</a:t>
            </a:r>
          </a:p>
          <a:p>
            <a:pPr marL="417909" indent="-417909">
              <a:buFont typeface="+mj-lt"/>
              <a:buAutoNum type="arabicPeriod"/>
            </a:pPr>
            <a:r>
              <a:rPr lang="en-US" sz="2800" dirty="0"/>
              <a:t>Start executing a different software thread by </a:t>
            </a:r>
          </a:p>
          <a:p>
            <a:pPr marL="789384" lvl="1" indent="-417909">
              <a:buFont typeface="+mj-lt"/>
              <a:buAutoNum type="alphaLcParenR"/>
            </a:pPr>
            <a:r>
              <a:rPr lang="en-US" dirty="0">
                <a:solidFill>
                  <a:srgbClr val="0332B7"/>
                </a:solidFill>
              </a:rPr>
              <a:t>Loading its previously saved registers into a hardware thread’s registers </a:t>
            </a:r>
          </a:p>
          <a:p>
            <a:pPr marL="789384" lvl="1" indent="-417909">
              <a:buFont typeface="+mj-lt"/>
              <a:buAutoNum type="alphaLcParenR"/>
            </a:pPr>
            <a:r>
              <a:rPr lang="en-US" dirty="0">
                <a:solidFill>
                  <a:srgbClr val="0332B7"/>
                </a:solidFill>
              </a:rPr>
              <a:t>Jumping to its saved PC</a:t>
            </a:r>
          </a:p>
        </p:txBody>
      </p:sp>
    </p:spTree>
    <p:extLst>
      <p:ext uri="{BB962C8B-B14F-4D97-AF65-F5344CB8AC3E}">
        <p14:creationId xmlns:p14="http://schemas.microsoft.com/office/powerpoint/2010/main" val="627406614"/>
      </p:ext>
    </p:extLst>
  </p:cSld>
  <p:clrMapOvr>
    <a:masterClrMapping/>
  </p:clrMapOvr>
  <p:transition spd="slow">
    <p:split orient="vert"/>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xtBox 311"/>
          <p:cNvSpPr txBox="1"/>
          <p:nvPr/>
        </p:nvSpPr>
        <p:spPr>
          <a:xfrm>
            <a:off x="0" y="3781246"/>
            <a:ext cx="5217974" cy="2277547"/>
          </a:xfrm>
          <a:prstGeom prst="rect">
            <a:avLst/>
          </a:prstGeom>
          <a:solidFill>
            <a:schemeClr val="bg1"/>
          </a:solidFill>
        </p:spPr>
        <p:txBody>
          <a:bodyPr wrap="square" rtlCol="0">
            <a:spAutoFit/>
          </a:bodyPr>
          <a:lstStyle/>
          <a:p>
            <a:pPr marL="233462" indent="-233462">
              <a:buFont typeface="Arial"/>
              <a:buChar char="•"/>
            </a:pPr>
            <a:r>
              <a:rPr lang="en-US" sz="2000" dirty="0">
                <a:solidFill>
                  <a:schemeClr val="tx1"/>
                </a:solidFill>
              </a:rPr>
              <a:t>Two copies of PC and Registers inside processor hardware</a:t>
            </a:r>
          </a:p>
          <a:p>
            <a:pPr marL="233462" indent="-233462">
              <a:buFont typeface="Arial"/>
              <a:buChar char="•"/>
            </a:pPr>
            <a:r>
              <a:rPr lang="en-US" sz="2000" dirty="0">
                <a:solidFill>
                  <a:schemeClr val="tx1"/>
                </a:solidFill>
              </a:rPr>
              <a:t>Looks identical to two processors to software (hardware thread 0, hardware thread 1)</a:t>
            </a:r>
          </a:p>
          <a:p>
            <a:pPr marL="233462" indent="-233462">
              <a:buFont typeface="Arial"/>
              <a:buChar char="•"/>
            </a:pPr>
            <a:r>
              <a:rPr lang="en-US" sz="2400" b="1" dirty="0" err="1">
                <a:solidFill>
                  <a:schemeClr val="tx1"/>
                </a:solidFill>
              </a:rPr>
              <a:t>Hyperthreading</a:t>
            </a:r>
            <a:r>
              <a:rPr lang="en-US" sz="2400" dirty="0">
                <a:solidFill>
                  <a:schemeClr val="tx1"/>
                </a:solidFill>
              </a:rPr>
              <a:t>:</a:t>
            </a:r>
          </a:p>
          <a:p>
            <a:pPr marL="604937" lvl="1" indent="-233462">
              <a:buFont typeface="Arial"/>
              <a:buChar char="•"/>
            </a:pPr>
            <a:r>
              <a:rPr lang="en-US" sz="1800" dirty="0">
                <a:solidFill>
                  <a:schemeClr val="tx1"/>
                </a:solidFill>
              </a:rPr>
              <a:t>Both threads can be active simultaneously</a:t>
            </a:r>
          </a:p>
        </p:txBody>
      </p:sp>
      <p:sp>
        <p:nvSpPr>
          <p:cNvPr id="8" name="Title 7"/>
          <p:cNvSpPr>
            <a:spLocks noGrp="1"/>
          </p:cNvSpPr>
          <p:nvPr>
            <p:ph type="title"/>
          </p:nvPr>
        </p:nvSpPr>
        <p:spPr>
          <a:xfrm>
            <a:off x="0" y="230189"/>
            <a:ext cx="8991599" cy="1111330"/>
          </a:xfrm>
        </p:spPr>
        <p:txBody>
          <a:bodyPr>
            <a:normAutofit/>
          </a:bodyPr>
          <a:lstStyle/>
          <a:p>
            <a:r>
              <a:rPr lang="en-US" b="1" dirty="0"/>
              <a:t>Hardware Assisted Software Multithreading</a:t>
            </a:r>
          </a:p>
        </p:txBody>
      </p:sp>
      <p:sp>
        <p:nvSpPr>
          <p:cNvPr id="7" name="Slide Number Placeholder 6"/>
          <p:cNvSpPr>
            <a:spLocks noGrp="1"/>
          </p:cNvSpPr>
          <p:nvPr>
            <p:ph type="sldNum" sz="quarter" idx="4294967295"/>
          </p:nvPr>
        </p:nvSpPr>
        <p:spPr>
          <a:xfrm>
            <a:off x="7103923" y="6477000"/>
            <a:ext cx="1905000" cy="292100"/>
          </a:xfrm>
          <a:prstGeom prst="rect">
            <a:avLst/>
          </a:prstGeom>
        </p:spPr>
        <p:txBody>
          <a:bodyPr/>
          <a:lstStyle/>
          <a:p>
            <a:fld id="{3CC63E4C-4642-794D-A2FD-70F6B81535F5}" type="slidenum">
              <a:rPr lang="en-US" smtClean="0"/>
              <a:pPr/>
              <a:t>165</a:t>
            </a:fld>
            <a:endParaRPr lang="en-US" dirty="0"/>
          </a:p>
        </p:txBody>
      </p:sp>
      <p:sp>
        <p:nvSpPr>
          <p:cNvPr id="30" name="Rectangle 29"/>
          <p:cNvSpPr/>
          <p:nvPr/>
        </p:nvSpPr>
        <p:spPr>
          <a:xfrm>
            <a:off x="5217974" y="1695451"/>
            <a:ext cx="1428750" cy="3343275"/>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300" b="1" dirty="0">
                <a:solidFill>
                  <a:schemeClr val="tx1"/>
                </a:solidFill>
              </a:rPr>
              <a:t>Memory</a:t>
            </a:r>
          </a:p>
        </p:txBody>
      </p:sp>
      <p:grpSp>
        <p:nvGrpSpPr>
          <p:cNvPr id="27" name="Group 272"/>
          <p:cNvGrpSpPr/>
          <p:nvPr/>
        </p:nvGrpSpPr>
        <p:grpSpPr>
          <a:xfrm>
            <a:off x="6646723" y="1819276"/>
            <a:ext cx="1143000" cy="619125"/>
            <a:chOff x="6705600" y="1676400"/>
            <a:chExt cx="1524000" cy="762000"/>
          </a:xfrm>
        </p:grpSpPr>
        <p:sp>
          <p:nvSpPr>
            <p:cNvPr id="51" name="Rectangle 50"/>
            <p:cNvSpPr/>
            <p:nvPr/>
          </p:nvSpPr>
          <p:spPr>
            <a:xfrm>
              <a:off x="7315200" y="16764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300" b="1" dirty="0">
                  <a:solidFill>
                    <a:schemeClr val="tx1"/>
                  </a:solidFill>
                </a:rPr>
                <a:t>Input</a:t>
              </a:r>
            </a:p>
          </p:txBody>
        </p:sp>
        <p:cxnSp>
          <p:nvCxnSpPr>
            <p:cNvPr id="52" name="Straight Arrow Connector 51"/>
            <p:cNvCxnSpPr/>
            <p:nvPr/>
          </p:nvCxnSpPr>
          <p:spPr>
            <a:xfrm rot="10800000">
              <a:off x="6705600" y="1981200"/>
              <a:ext cx="609600" cy="1588"/>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1" name="Group 273"/>
          <p:cNvGrpSpPr/>
          <p:nvPr/>
        </p:nvGrpSpPr>
        <p:grpSpPr>
          <a:xfrm>
            <a:off x="6646723" y="4357689"/>
            <a:ext cx="1143000" cy="619125"/>
            <a:chOff x="6705600" y="4800600"/>
            <a:chExt cx="1524000" cy="762000"/>
          </a:xfrm>
        </p:grpSpPr>
        <p:sp>
          <p:nvSpPr>
            <p:cNvPr id="55" name="Rectangle 54"/>
            <p:cNvSpPr/>
            <p:nvPr/>
          </p:nvSpPr>
          <p:spPr>
            <a:xfrm>
              <a:off x="7315200" y="48006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300" b="1" dirty="0">
                  <a:solidFill>
                    <a:schemeClr val="tx1"/>
                  </a:solidFill>
                </a:rPr>
                <a:t>Output</a:t>
              </a:r>
            </a:p>
          </p:txBody>
        </p:sp>
        <p:cxnSp>
          <p:nvCxnSpPr>
            <p:cNvPr id="59" name="Straight Arrow Connector 58"/>
            <p:cNvCxnSpPr/>
            <p:nvPr/>
          </p:nvCxnSpPr>
          <p:spPr>
            <a:xfrm rot="10800000" flipH="1">
              <a:off x="6705600" y="5181600"/>
              <a:ext cx="609600" cy="1588"/>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26" name="Group 270"/>
          <p:cNvGrpSpPr/>
          <p:nvPr/>
        </p:nvGrpSpPr>
        <p:grpSpPr>
          <a:xfrm>
            <a:off x="5332274" y="2066926"/>
            <a:ext cx="1143000" cy="2786063"/>
            <a:chOff x="4953000" y="1981200"/>
            <a:chExt cx="1524000" cy="3429000"/>
          </a:xfrm>
        </p:grpSpPr>
        <p:grpSp>
          <p:nvGrpSpPr>
            <p:cNvPr id="236" name="Group 74"/>
            <p:cNvGrpSpPr/>
            <p:nvPr/>
          </p:nvGrpSpPr>
          <p:grpSpPr>
            <a:xfrm>
              <a:off x="4953000" y="4038600"/>
              <a:ext cx="381000" cy="685800"/>
              <a:chOff x="7543800" y="3581400"/>
              <a:chExt cx="2362200" cy="685800"/>
            </a:xfrm>
            <a:solidFill>
              <a:schemeClr val="accent3"/>
            </a:solidFill>
          </p:grpSpPr>
          <p:sp>
            <p:nvSpPr>
              <p:cNvPr id="65" name="Rectangle 64"/>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66" name="Rectangle 65"/>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67" name="Rectangle 66"/>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68" name="Rectangle 67"/>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69" name="Rectangle 68"/>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70" name="Rectangle 69"/>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71" name="Rectangle 70"/>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72" name="Rectangle 71"/>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73" name="Rectangle 72"/>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46" name="Group 75"/>
            <p:cNvGrpSpPr/>
            <p:nvPr/>
          </p:nvGrpSpPr>
          <p:grpSpPr>
            <a:xfrm>
              <a:off x="5334000" y="4038600"/>
              <a:ext cx="381000" cy="685800"/>
              <a:chOff x="7543800" y="3581400"/>
              <a:chExt cx="2362200" cy="685800"/>
            </a:xfrm>
            <a:solidFill>
              <a:schemeClr val="accent3"/>
            </a:solidFill>
          </p:grpSpPr>
          <p:sp>
            <p:nvSpPr>
              <p:cNvPr id="77" name="Rectangle 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78" name="Rectangle 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79" name="Rectangle 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80" name="Rectangle 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81" name="Rectangle 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82" name="Rectangle 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83" name="Rectangle 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84" name="Rectangle 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85" name="Rectangle 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56" name="Group 85"/>
            <p:cNvGrpSpPr/>
            <p:nvPr/>
          </p:nvGrpSpPr>
          <p:grpSpPr>
            <a:xfrm>
              <a:off x="5715000" y="4038600"/>
              <a:ext cx="381000" cy="685800"/>
              <a:chOff x="7543800" y="3581400"/>
              <a:chExt cx="2362200" cy="685800"/>
            </a:xfrm>
            <a:solidFill>
              <a:schemeClr val="accent3"/>
            </a:solidFill>
          </p:grpSpPr>
          <p:sp>
            <p:nvSpPr>
              <p:cNvPr id="87" name="Rectangle 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88" name="Rectangle 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89" name="Rectangle 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90" name="Rectangle 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91" name="Rectangle 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92" name="Rectangle 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93" name="Rectangle 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94" name="Rectangle 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95" name="Rectangle 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66" name="Group 95"/>
            <p:cNvGrpSpPr/>
            <p:nvPr/>
          </p:nvGrpSpPr>
          <p:grpSpPr>
            <a:xfrm>
              <a:off x="6096000" y="4038600"/>
              <a:ext cx="381000" cy="685800"/>
              <a:chOff x="7543800" y="3581400"/>
              <a:chExt cx="2362200" cy="685800"/>
            </a:xfrm>
            <a:solidFill>
              <a:schemeClr val="accent3"/>
            </a:solidFill>
          </p:grpSpPr>
          <p:sp>
            <p:nvSpPr>
              <p:cNvPr id="97" name="Rectangle 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98" name="Rectangle 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99" name="Rectangle 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00" name="Rectangle 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01" name="Rectangle 1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02" name="Rectangle 1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03" name="Rectangle 1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04" name="Rectangle 1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05" name="Rectangle 1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67" name="Group 105"/>
            <p:cNvGrpSpPr/>
            <p:nvPr/>
          </p:nvGrpSpPr>
          <p:grpSpPr>
            <a:xfrm>
              <a:off x="4953000" y="4724400"/>
              <a:ext cx="381000" cy="685800"/>
              <a:chOff x="7543800" y="3581400"/>
              <a:chExt cx="2362200" cy="685800"/>
            </a:xfrm>
            <a:solidFill>
              <a:schemeClr val="accent3"/>
            </a:solidFill>
          </p:grpSpPr>
          <p:sp>
            <p:nvSpPr>
              <p:cNvPr id="107" name="Rectangle 1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08" name="Rectangle 1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09" name="Rectangle 1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10" name="Rectangle 1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11" name="Rectangle 1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12" name="Rectangle 1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13" name="Rectangle 1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14" name="Rectangle 1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15" name="Rectangle 1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68" name="Group 115"/>
            <p:cNvGrpSpPr/>
            <p:nvPr/>
          </p:nvGrpSpPr>
          <p:grpSpPr>
            <a:xfrm>
              <a:off x="5334000" y="4724400"/>
              <a:ext cx="381000" cy="685800"/>
              <a:chOff x="7543800" y="3581400"/>
              <a:chExt cx="2362200" cy="685800"/>
            </a:xfrm>
            <a:solidFill>
              <a:schemeClr val="accent3"/>
            </a:solidFill>
          </p:grpSpPr>
          <p:sp>
            <p:nvSpPr>
              <p:cNvPr id="117" name="Rectangle 1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18" name="Rectangle 1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19" name="Rectangle 1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20" name="Rectangle 1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21" name="Rectangle 1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22" name="Rectangle 1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23" name="Rectangle 1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24" name="Rectangle 1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25" name="Rectangle 1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69" name="Group 125"/>
            <p:cNvGrpSpPr/>
            <p:nvPr/>
          </p:nvGrpSpPr>
          <p:grpSpPr>
            <a:xfrm>
              <a:off x="5715000" y="4724400"/>
              <a:ext cx="381000" cy="685800"/>
              <a:chOff x="7543800" y="3581400"/>
              <a:chExt cx="2362200" cy="685800"/>
            </a:xfrm>
            <a:solidFill>
              <a:schemeClr val="accent3"/>
            </a:solidFill>
          </p:grpSpPr>
          <p:sp>
            <p:nvSpPr>
              <p:cNvPr id="127" name="Rectangle 1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28" name="Rectangle 1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29" name="Rectangle 1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30" name="Rectangle 1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31" name="Rectangle 1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32" name="Rectangle 1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33" name="Rectangle 1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34" name="Rectangle 1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35" name="Rectangle 1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70" name="Group 135"/>
            <p:cNvGrpSpPr/>
            <p:nvPr/>
          </p:nvGrpSpPr>
          <p:grpSpPr>
            <a:xfrm>
              <a:off x="6096000" y="4724400"/>
              <a:ext cx="381000" cy="685800"/>
              <a:chOff x="7543800" y="3581400"/>
              <a:chExt cx="2362200" cy="685800"/>
            </a:xfrm>
            <a:solidFill>
              <a:schemeClr val="accent3"/>
            </a:solidFill>
          </p:grpSpPr>
          <p:sp>
            <p:nvSpPr>
              <p:cNvPr id="137" name="Rectangle 1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38" name="Rectangle 1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39" name="Rectangle 1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40" name="Rectangle 1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41" name="Rectangle 1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42" name="Rectangle 1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43" name="Rectangle 1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44" name="Rectangle 1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45" name="Rectangle 1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71" name="Group 145"/>
            <p:cNvGrpSpPr/>
            <p:nvPr/>
          </p:nvGrpSpPr>
          <p:grpSpPr>
            <a:xfrm>
              <a:off x="4953000" y="3352800"/>
              <a:ext cx="381000" cy="685800"/>
              <a:chOff x="7543800" y="3581400"/>
              <a:chExt cx="2362200" cy="685800"/>
            </a:xfrm>
            <a:solidFill>
              <a:srgbClr val="9BBB59"/>
            </a:solidFill>
          </p:grpSpPr>
          <p:sp>
            <p:nvSpPr>
              <p:cNvPr id="147" name="Rectangle 1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48" name="Rectangle 1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49" name="Rectangle 1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50" name="Rectangle 1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51" name="Rectangle 1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52" name="Rectangle 1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53" name="Rectangle 1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54" name="Rectangle 1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55" name="Rectangle 1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72" name="Group 155"/>
            <p:cNvGrpSpPr/>
            <p:nvPr/>
          </p:nvGrpSpPr>
          <p:grpSpPr>
            <a:xfrm>
              <a:off x="5334000" y="3352800"/>
              <a:ext cx="381000" cy="685800"/>
              <a:chOff x="7543800" y="3581400"/>
              <a:chExt cx="2362200" cy="685800"/>
            </a:xfrm>
            <a:solidFill>
              <a:schemeClr val="accent3"/>
            </a:solidFill>
          </p:grpSpPr>
          <p:sp>
            <p:nvSpPr>
              <p:cNvPr id="157" name="Rectangle 1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58" name="Rectangle 1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59" name="Rectangle 1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60" name="Rectangle 1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61" name="Rectangle 1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62" name="Rectangle 1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63" name="Rectangle 1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64" name="Rectangle 1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65" name="Rectangle 1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73" name="Group 165"/>
            <p:cNvGrpSpPr/>
            <p:nvPr/>
          </p:nvGrpSpPr>
          <p:grpSpPr>
            <a:xfrm>
              <a:off x="5715000" y="3352800"/>
              <a:ext cx="381000" cy="685800"/>
              <a:chOff x="7543800" y="3581400"/>
              <a:chExt cx="2362200" cy="685800"/>
            </a:xfrm>
            <a:solidFill>
              <a:schemeClr val="accent3"/>
            </a:solidFill>
          </p:grpSpPr>
          <p:sp>
            <p:nvSpPr>
              <p:cNvPr id="167" name="Rectangle 16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68" name="Rectangle 16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69" name="Rectangle 16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70" name="Rectangle 16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71" name="Rectangle 17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72" name="Rectangle 17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73" name="Rectangle 17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74" name="Rectangle 17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75" name="Rectangle 17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74" name="Group 175"/>
            <p:cNvGrpSpPr/>
            <p:nvPr/>
          </p:nvGrpSpPr>
          <p:grpSpPr>
            <a:xfrm>
              <a:off x="6096000" y="3352800"/>
              <a:ext cx="381000" cy="685800"/>
              <a:chOff x="7543800" y="3581400"/>
              <a:chExt cx="2362200" cy="685800"/>
            </a:xfrm>
            <a:solidFill>
              <a:schemeClr val="accent3"/>
            </a:solidFill>
          </p:grpSpPr>
          <p:sp>
            <p:nvSpPr>
              <p:cNvPr id="177" name="Rectangle 1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78" name="Rectangle 1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79" name="Rectangle 1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80" name="Rectangle 1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81" name="Rectangle 1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82" name="Rectangle 1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83" name="Rectangle 1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84" name="Rectangle 1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85" name="Rectangle 1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75" name="Group 185"/>
            <p:cNvGrpSpPr/>
            <p:nvPr/>
          </p:nvGrpSpPr>
          <p:grpSpPr>
            <a:xfrm>
              <a:off x="4953000" y="2667000"/>
              <a:ext cx="381000" cy="685800"/>
              <a:chOff x="7543800" y="3581400"/>
              <a:chExt cx="2362200" cy="685800"/>
            </a:xfrm>
            <a:solidFill>
              <a:schemeClr val="accent3"/>
            </a:solidFill>
          </p:grpSpPr>
          <p:sp>
            <p:nvSpPr>
              <p:cNvPr id="187" name="Rectangle 1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88" name="Rectangle 1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89" name="Rectangle 1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90" name="Rectangle 1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91" name="Rectangle 1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92" name="Rectangle 1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93" name="Rectangle 1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94" name="Rectangle 1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95" name="Rectangle 1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76" name="Group 195"/>
            <p:cNvGrpSpPr/>
            <p:nvPr/>
          </p:nvGrpSpPr>
          <p:grpSpPr>
            <a:xfrm>
              <a:off x="5334000" y="2667000"/>
              <a:ext cx="381000" cy="685800"/>
              <a:chOff x="7543800" y="3581400"/>
              <a:chExt cx="2362200" cy="685800"/>
            </a:xfrm>
            <a:solidFill>
              <a:schemeClr val="accent3"/>
            </a:solidFill>
          </p:grpSpPr>
          <p:sp>
            <p:nvSpPr>
              <p:cNvPr id="197" name="Rectangle 1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98" name="Rectangle 1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99" name="Rectangle 1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00" name="Rectangle 1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01" name="Rectangle 2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02" name="Rectangle 2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03" name="Rectangle 2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04" name="Rectangle 2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05" name="Rectangle 2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77" name="Group 205"/>
            <p:cNvGrpSpPr/>
            <p:nvPr/>
          </p:nvGrpSpPr>
          <p:grpSpPr>
            <a:xfrm>
              <a:off x="5715000" y="2667000"/>
              <a:ext cx="381000" cy="685800"/>
              <a:chOff x="7543800" y="3581400"/>
              <a:chExt cx="2362200" cy="685800"/>
            </a:xfrm>
            <a:solidFill>
              <a:schemeClr val="accent3"/>
            </a:solidFill>
          </p:grpSpPr>
          <p:sp>
            <p:nvSpPr>
              <p:cNvPr id="207" name="Rectangle 2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08" name="Rectangle 2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09" name="Rectangle 2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10" name="Rectangle 2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11" name="Rectangle 2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12" name="Rectangle 2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13" name="Rectangle 2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14" name="Rectangle 2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15" name="Rectangle 2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78" name="Group 215"/>
            <p:cNvGrpSpPr/>
            <p:nvPr/>
          </p:nvGrpSpPr>
          <p:grpSpPr>
            <a:xfrm>
              <a:off x="6096000" y="2667000"/>
              <a:ext cx="381000" cy="685800"/>
              <a:chOff x="7543800" y="3581400"/>
              <a:chExt cx="2362200" cy="685800"/>
            </a:xfrm>
            <a:solidFill>
              <a:schemeClr val="accent3"/>
            </a:solidFill>
          </p:grpSpPr>
          <p:sp>
            <p:nvSpPr>
              <p:cNvPr id="217" name="Rectangle 2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18" name="Rectangle 2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19" name="Rectangle 2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20" name="Rectangle 2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21" name="Rectangle 2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22" name="Rectangle 2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23" name="Rectangle 2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24" name="Rectangle 2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25" name="Rectangle 2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79" name="Group 225"/>
            <p:cNvGrpSpPr/>
            <p:nvPr/>
          </p:nvGrpSpPr>
          <p:grpSpPr>
            <a:xfrm>
              <a:off x="4953000" y="1981200"/>
              <a:ext cx="381000" cy="685800"/>
              <a:chOff x="7543800" y="3581400"/>
              <a:chExt cx="2362200" cy="685800"/>
            </a:xfrm>
            <a:solidFill>
              <a:schemeClr val="accent3"/>
            </a:solidFill>
          </p:grpSpPr>
          <p:sp>
            <p:nvSpPr>
              <p:cNvPr id="227" name="Rectangle 2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28" name="Rectangle 2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29" name="Rectangle 2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30" name="Rectangle 2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31" name="Rectangle 2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32" name="Rectangle 2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33" name="Rectangle 2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34" name="Rectangle 2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35" name="Rectangle 2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80" name="Group 235"/>
            <p:cNvGrpSpPr/>
            <p:nvPr/>
          </p:nvGrpSpPr>
          <p:grpSpPr>
            <a:xfrm>
              <a:off x="5334000" y="1981200"/>
              <a:ext cx="381000" cy="685800"/>
              <a:chOff x="7543800" y="3581400"/>
              <a:chExt cx="2362200" cy="685800"/>
            </a:xfrm>
            <a:solidFill>
              <a:schemeClr val="accent3"/>
            </a:solidFill>
          </p:grpSpPr>
          <p:sp>
            <p:nvSpPr>
              <p:cNvPr id="237" name="Rectangle 2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38" name="Rectangle 2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39" name="Rectangle 2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40" name="Rectangle 2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41" name="Rectangle 2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42" name="Rectangle 2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43" name="Rectangle 2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44" name="Rectangle 2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45" name="Rectangle 2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81" name="Group 245"/>
            <p:cNvGrpSpPr/>
            <p:nvPr/>
          </p:nvGrpSpPr>
          <p:grpSpPr>
            <a:xfrm>
              <a:off x="5715000" y="1981200"/>
              <a:ext cx="381000" cy="685800"/>
              <a:chOff x="7543800" y="3581400"/>
              <a:chExt cx="2362200" cy="685800"/>
            </a:xfrm>
            <a:solidFill>
              <a:schemeClr val="accent3"/>
            </a:solidFill>
          </p:grpSpPr>
          <p:sp>
            <p:nvSpPr>
              <p:cNvPr id="247" name="Rectangle 2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48" name="Rectangle 2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49" name="Rectangle 2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50" name="Rectangle 2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51" name="Rectangle 2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52" name="Rectangle 2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53" name="Rectangle 2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54" name="Rectangle 2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55" name="Rectangle 2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grpSp>
          <p:nvGrpSpPr>
            <p:cNvPr id="282" name="Group 255"/>
            <p:cNvGrpSpPr/>
            <p:nvPr/>
          </p:nvGrpSpPr>
          <p:grpSpPr>
            <a:xfrm>
              <a:off x="6096000" y="1981200"/>
              <a:ext cx="381000" cy="685800"/>
              <a:chOff x="7543800" y="3581400"/>
              <a:chExt cx="2362200" cy="685800"/>
            </a:xfrm>
            <a:solidFill>
              <a:schemeClr val="accent3"/>
            </a:solidFill>
          </p:grpSpPr>
          <p:sp>
            <p:nvSpPr>
              <p:cNvPr id="257" name="Rectangle 2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58" name="Rectangle 2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59" name="Rectangle 2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60" name="Rectangle 2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61" name="Rectangle 2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62" name="Rectangle 2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63" name="Rectangle 2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64" name="Rectangle 2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65" name="Rectangle 2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grpSp>
        <p:sp>
          <p:nvSpPr>
            <p:cNvPr id="74" name="TextBox 73"/>
            <p:cNvSpPr txBox="1"/>
            <p:nvPr/>
          </p:nvSpPr>
          <p:spPr>
            <a:xfrm>
              <a:off x="5282764" y="3367453"/>
              <a:ext cx="1066800" cy="852304"/>
            </a:xfrm>
            <a:prstGeom prst="rect">
              <a:avLst/>
            </a:prstGeom>
            <a:noFill/>
          </p:spPr>
          <p:txBody>
            <a:bodyPr wrap="square" rtlCol="0">
              <a:spAutoFit/>
            </a:bodyPr>
            <a:lstStyle/>
            <a:p>
              <a:pPr algn="ctr"/>
              <a:r>
                <a:rPr lang="en-US" sz="1950" dirty="0" smtClean="0">
                  <a:solidFill>
                    <a:schemeClr val="tx1"/>
                  </a:solidFill>
                  <a:effectLst>
                    <a:glow rad="228600">
                      <a:schemeClr val="bg1">
                        <a:alpha val="75000"/>
                      </a:schemeClr>
                    </a:glow>
                  </a:effectLst>
                </a:rPr>
                <a:t>Bytes</a:t>
              </a:r>
              <a:endParaRPr lang="en-US" sz="1950" dirty="0">
                <a:solidFill>
                  <a:schemeClr val="tx1"/>
                </a:solidFill>
                <a:effectLst>
                  <a:glow rad="228600">
                    <a:schemeClr val="bg1">
                      <a:alpha val="75000"/>
                    </a:schemeClr>
                  </a:glow>
                </a:effectLst>
              </a:endParaRPr>
            </a:p>
          </p:txBody>
        </p:sp>
      </p:grpSp>
      <p:grpSp>
        <p:nvGrpSpPr>
          <p:cNvPr id="285" name="Group 284"/>
          <p:cNvGrpSpPr/>
          <p:nvPr/>
        </p:nvGrpSpPr>
        <p:grpSpPr>
          <a:xfrm>
            <a:off x="5983287" y="5162554"/>
            <a:ext cx="1939955" cy="540038"/>
            <a:chOff x="5821018" y="5791200"/>
            <a:chExt cx="2586606" cy="664662"/>
          </a:xfrm>
        </p:grpSpPr>
        <p:sp>
          <p:nvSpPr>
            <p:cNvPr id="283" name="Left Brace 282"/>
            <p:cNvSpPr/>
            <p:nvPr/>
          </p:nvSpPr>
          <p:spPr>
            <a:xfrm rot="16200000">
              <a:off x="6934200" y="5410200"/>
              <a:ext cx="381000" cy="1143000"/>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00"/>
            </a:p>
          </p:txBody>
        </p:sp>
        <p:sp>
          <p:nvSpPr>
            <p:cNvPr id="284" name="TextBox 283"/>
            <p:cNvSpPr txBox="1"/>
            <p:nvPr/>
          </p:nvSpPr>
          <p:spPr>
            <a:xfrm>
              <a:off x="5821018" y="6096000"/>
              <a:ext cx="2586606" cy="359862"/>
            </a:xfrm>
            <a:prstGeom prst="rect">
              <a:avLst/>
            </a:prstGeom>
            <a:noFill/>
          </p:spPr>
          <p:txBody>
            <a:bodyPr wrap="none" rtlCol="0">
              <a:spAutoFit/>
            </a:bodyPr>
            <a:lstStyle/>
            <a:p>
              <a:r>
                <a:rPr lang="en-US" sz="1300" b="1" dirty="0">
                  <a:solidFill>
                    <a:schemeClr val="tx1"/>
                  </a:solidFill>
                </a:rPr>
                <a:t>I/O-Memory Interfaces</a:t>
              </a:r>
            </a:p>
          </p:txBody>
        </p:sp>
      </p:grpSp>
      <p:grpSp>
        <p:nvGrpSpPr>
          <p:cNvPr id="290" name="Group 289"/>
          <p:cNvGrpSpPr/>
          <p:nvPr/>
        </p:nvGrpSpPr>
        <p:grpSpPr>
          <a:xfrm>
            <a:off x="1143000" y="1509713"/>
            <a:ext cx="2914650" cy="2173129"/>
            <a:chOff x="990600" y="1066800"/>
            <a:chExt cx="3886200" cy="2674620"/>
          </a:xfrm>
        </p:grpSpPr>
        <p:sp>
          <p:nvSpPr>
            <p:cNvPr id="11" name="Rectangle 10"/>
            <p:cNvSpPr/>
            <p:nvPr/>
          </p:nvSpPr>
          <p:spPr>
            <a:xfrm>
              <a:off x="990600" y="1066800"/>
              <a:ext cx="3886200" cy="267462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300" dirty="0">
                  <a:solidFill>
                    <a:schemeClr val="tx1"/>
                  </a:solidFill>
                </a:rPr>
                <a:t>Processor (</a:t>
              </a:r>
              <a:r>
                <a:rPr lang="en-US" sz="1300" b="1" u="sng" dirty="0">
                  <a:solidFill>
                    <a:srgbClr val="FF0000"/>
                  </a:solidFill>
                </a:rPr>
                <a:t>1</a:t>
              </a:r>
              <a:r>
                <a:rPr lang="en-US" sz="1300" dirty="0">
                  <a:solidFill>
                    <a:schemeClr val="tx1"/>
                  </a:solidFill>
                </a:rPr>
                <a:t> Core, 2 Threads) </a:t>
              </a:r>
            </a:p>
          </p:txBody>
        </p:sp>
        <p:sp>
          <p:nvSpPr>
            <p:cNvPr id="9" name="Rectangle 8"/>
            <p:cNvSpPr/>
            <p:nvPr/>
          </p:nvSpPr>
          <p:spPr>
            <a:xfrm>
              <a:off x="1144904" y="1478280"/>
              <a:ext cx="3503296" cy="360045"/>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300" b="1" dirty="0">
                  <a:solidFill>
                    <a:schemeClr val="tx1"/>
                  </a:solidFill>
                </a:rPr>
                <a:t>Control</a:t>
              </a:r>
            </a:p>
          </p:txBody>
        </p:sp>
        <p:sp>
          <p:nvSpPr>
            <p:cNvPr id="10" name="Rectangle 9"/>
            <p:cNvSpPr/>
            <p:nvPr/>
          </p:nvSpPr>
          <p:spPr>
            <a:xfrm>
              <a:off x="1144904" y="1992630"/>
              <a:ext cx="3427096" cy="1594485"/>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300" b="1" dirty="0">
                  <a:solidFill>
                    <a:schemeClr val="tx1"/>
                  </a:solidFill>
                </a:rPr>
                <a:t>Datapath</a:t>
              </a:r>
            </a:p>
          </p:txBody>
        </p:sp>
        <p:cxnSp>
          <p:nvCxnSpPr>
            <p:cNvPr id="28" name="Straight Arrow Connector 27"/>
            <p:cNvCxnSpPr/>
            <p:nvPr/>
          </p:nvCxnSpPr>
          <p:spPr>
            <a:xfrm rot="5400000">
              <a:off x="1530668" y="1915478"/>
              <a:ext cx="154305" cy="1072"/>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V="1">
              <a:off x="2302728" y="1914942"/>
              <a:ext cx="154305" cy="1072"/>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nvGrpSpPr>
            <p:cNvPr id="4" name="Group 269"/>
            <p:cNvGrpSpPr/>
            <p:nvPr/>
          </p:nvGrpSpPr>
          <p:grpSpPr>
            <a:xfrm>
              <a:off x="1196337" y="2301240"/>
              <a:ext cx="2400463" cy="1234440"/>
              <a:chOff x="914396" y="3505200"/>
              <a:chExt cx="3556241" cy="1828800"/>
            </a:xfrm>
          </p:grpSpPr>
          <p:sp>
            <p:nvSpPr>
              <p:cNvPr id="12" name="Rectangle 11"/>
              <p:cNvSpPr/>
              <p:nvPr/>
            </p:nvSpPr>
            <p:spPr>
              <a:xfrm>
                <a:off x="914400" y="3505200"/>
                <a:ext cx="2362200" cy="2286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a:solidFill>
                      <a:schemeClr val="tx1"/>
                    </a:solidFill>
                  </a:rPr>
                  <a:t>PC 0</a:t>
                </a:r>
              </a:p>
            </p:txBody>
          </p:sp>
          <p:grpSp>
            <p:nvGrpSpPr>
              <p:cNvPr id="25" name="Group 25"/>
              <p:cNvGrpSpPr/>
              <p:nvPr/>
            </p:nvGrpSpPr>
            <p:grpSpPr>
              <a:xfrm>
                <a:off x="914396" y="3886200"/>
                <a:ext cx="2362205" cy="1105548"/>
                <a:chOff x="1600197" y="3962400"/>
                <a:chExt cx="1600203" cy="1105548"/>
              </a:xfrm>
              <a:solidFill>
                <a:srgbClr val="9BBB59"/>
              </a:solidFill>
            </p:grpSpPr>
            <p:sp>
              <p:nvSpPr>
                <p:cNvPr id="13" name="Rectangle 12"/>
                <p:cNvSpPr/>
                <p:nvPr/>
              </p:nvSpPr>
              <p:spPr>
                <a:xfrm>
                  <a:off x="1600200" y="3962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4" name="Rectangle 13"/>
                <p:cNvSpPr/>
                <p:nvPr/>
              </p:nvSpPr>
              <p:spPr>
                <a:xfrm>
                  <a:off x="1600199" y="40386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5" name="Rectangle 14"/>
                <p:cNvSpPr/>
                <p:nvPr/>
              </p:nvSpPr>
              <p:spPr>
                <a:xfrm>
                  <a:off x="1600200" y="41148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6" name="Rectangle 15"/>
                <p:cNvSpPr/>
                <p:nvPr/>
              </p:nvSpPr>
              <p:spPr>
                <a:xfrm>
                  <a:off x="1600200" y="4191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effectLst>
                      <a:glow rad="101600">
                        <a:schemeClr val="bg1">
                          <a:alpha val="75000"/>
                        </a:schemeClr>
                      </a:glow>
                    </a:effectLst>
                  </a:endParaRPr>
                </a:p>
                <a:p>
                  <a:pPr algn="ctr"/>
                  <a:endParaRPr lang="en-US" sz="1300" dirty="0">
                    <a:solidFill>
                      <a:schemeClr val="tx1"/>
                    </a:solidFill>
                  </a:endParaRPr>
                </a:p>
              </p:txBody>
            </p:sp>
            <p:sp>
              <p:nvSpPr>
                <p:cNvPr id="17" name="Rectangle 16"/>
                <p:cNvSpPr/>
                <p:nvPr/>
              </p:nvSpPr>
              <p:spPr>
                <a:xfrm>
                  <a:off x="1600200" y="42672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8" name="Rectangle 17"/>
                <p:cNvSpPr/>
                <p:nvPr/>
              </p:nvSpPr>
              <p:spPr>
                <a:xfrm>
                  <a:off x="1600200" y="4343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19" name="Rectangle 18"/>
                <p:cNvSpPr/>
                <p:nvPr/>
              </p:nvSpPr>
              <p:spPr>
                <a:xfrm>
                  <a:off x="1600200" y="4419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0" name="Rectangle 19"/>
                <p:cNvSpPr/>
                <p:nvPr/>
              </p:nvSpPr>
              <p:spPr>
                <a:xfrm>
                  <a:off x="1600199" y="44958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1" name="Rectangle 20"/>
                <p:cNvSpPr/>
                <p:nvPr/>
              </p:nvSpPr>
              <p:spPr>
                <a:xfrm>
                  <a:off x="1600200" y="4572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2" name="TextBox 21"/>
                <p:cNvSpPr txBox="1"/>
                <p:nvPr/>
              </p:nvSpPr>
              <p:spPr>
                <a:xfrm>
                  <a:off x="1600197" y="4001693"/>
                  <a:ext cx="1552966" cy="1066255"/>
                </a:xfrm>
                <a:prstGeom prst="rect">
                  <a:avLst/>
                </a:prstGeom>
                <a:noFill/>
              </p:spPr>
              <p:txBody>
                <a:bodyPr wrap="square" rtlCol="0">
                  <a:spAutoFit/>
                </a:bodyPr>
                <a:lstStyle/>
                <a:p>
                  <a:pPr algn="ctr"/>
                  <a:r>
                    <a:rPr lang="en-US" dirty="0">
                      <a:solidFill>
                        <a:schemeClr val="tx1"/>
                      </a:solidFill>
                      <a:effectLst>
                        <a:glow rad="254000">
                          <a:schemeClr val="bg1">
                            <a:alpha val="75000"/>
                          </a:schemeClr>
                        </a:glow>
                      </a:effectLst>
                    </a:rPr>
                    <a:t>Registers 0</a:t>
                  </a:r>
                </a:p>
              </p:txBody>
            </p:sp>
          </p:grpSp>
          <p:grpSp>
            <p:nvGrpSpPr>
              <p:cNvPr id="26" name="Group 24"/>
              <p:cNvGrpSpPr/>
              <p:nvPr/>
            </p:nvGrpSpPr>
            <p:grpSpPr>
              <a:xfrm>
                <a:off x="2077156" y="4724400"/>
                <a:ext cx="2393481" cy="609600"/>
                <a:chOff x="5734756" y="3429000"/>
                <a:chExt cx="2393481" cy="609600"/>
              </a:xfrm>
            </p:grpSpPr>
            <p:sp>
              <p:nvSpPr>
                <p:cNvPr id="23" name="Trapezoid 22"/>
                <p:cNvSpPr/>
                <p:nvPr/>
              </p:nvSpPr>
              <p:spPr>
                <a:xfrm flipV="1">
                  <a:off x="5734756" y="3429000"/>
                  <a:ext cx="2362200" cy="609600"/>
                </a:xfrm>
                <a:prstGeom prst="trapezoid">
                  <a:avLst>
                    <a:gd name="adj" fmla="val 25000"/>
                  </a:avLst>
                </a:prstGeom>
                <a:solidFill>
                  <a:srgbClr val="C0504D"/>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sz="1300" dirty="0">
                    <a:solidFill>
                      <a:schemeClr val="tx1"/>
                    </a:solidFill>
                  </a:endParaRPr>
                </a:p>
              </p:txBody>
            </p:sp>
            <p:sp>
              <p:nvSpPr>
                <p:cNvPr id="24" name="TextBox 23"/>
                <p:cNvSpPr txBox="1"/>
                <p:nvPr/>
              </p:nvSpPr>
              <p:spPr>
                <a:xfrm>
                  <a:off x="5760808" y="3460395"/>
                  <a:ext cx="2367429" cy="533128"/>
                </a:xfrm>
                <a:prstGeom prst="rect">
                  <a:avLst/>
                </a:prstGeom>
                <a:noFill/>
              </p:spPr>
              <p:txBody>
                <a:bodyPr wrap="square" rtlCol="0" anchor="ctr">
                  <a:spAutoFit/>
                </a:bodyPr>
                <a:lstStyle/>
                <a:p>
                  <a:pPr algn="ctr"/>
                  <a:r>
                    <a:rPr lang="en-US" sz="1300" b="1" dirty="0">
                      <a:solidFill>
                        <a:schemeClr val="tx1"/>
                      </a:solidFill>
                      <a:effectLst>
                        <a:glow rad="152400">
                          <a:schemeClr val="bg1">
                            <a:alpha val="75000"/>
                          </a:schemeClr>
                        </a:glow>
                      </a:effectLst>
                    </a:rPr>
                    <a:t>(ALU)</a:t>
                  </a:r>
                </a:p>
              </p:txBody>
            </p:sp>
          </p:grpSp>
        </p:grpSp>
        <p:sp>
          <p:nvSpPr>
            <p:cNvPr id="292" name="Rectangle 291"/>
            <p:cNvSpPr/>
            <p:nvPr/>
          </p:nvSpPr>
          <p:spPr>
            <a:xfrm>
              <a:off x="2895600" y="2286000"/>
              <a:ext cx="1594485" cy="154305"/>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a:solidFill>
                    <a:schemeClr val="tx1"/>
                  </a:solidFill>
                </a:rPr>
                <a:t>PC 1</a:t>
              </a:r>
            </a:p>
          </p:txBody>
        </p:sp>
        <p:grpSp>
          <p:nvGrpSpPr>
            <p:cNvPr id="33" name="Group 25"/>
            <p:cNvGrpSpPr/>
            <p:nvPr/>
          </p:nvGrpSpPr>
          <p:grpSpPr>
            <a:xfrm>
              <a:off x="2895599" y="2543177"/>
              <a:ext cx="1676400" cy="761580"/>
              <a:chOff x="1600199" y="3962400"/>
              <a:chExt cx="1682409" cy="1128266"/>
            </a:xfrm>
            <a:solidFill>
              <a:srgbClr val="9BBB59"/>
            </a:solidFill>
          </p:grpSpPr>
          <p:sp>
            <p:nvSpPr>
              <p:cNvPr id="297" name="Rectangle 296"/>
              <p:cNvSpPr/>
              <p:nvPr/>
            </p:nvSpPr>
            <p:spPr>
              <a:xfrm>
                <a:off x="1600200" y="3962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98" name="Rectangle 297"/>
              <p:cNvSpPr/>
              <p:nvPr/>
            </p:nvSpPr>
            <p:spPr>
              <a:xfrm>
                <a:off x="1600199" y="40386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299" name="Rectangle 298"/>
              <p:cNvSpPr/>
              <p:nvPr/>
            </p:nvSpPr>
            <p:spPr>
              <a:xfrm>
                <a:off x="1600200" y="41148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300" name="Rectangle 299"/>
              <p:cNvSpPr/>
              <p:nvPr/>
            </p:nvSpPr>
            <p:spPr>
              <a:xfrm>
                <a:off x="1600200" y="4191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effectLst>
                    <a:glow rad="101600">
                      <a:schemeClr val="bg1">
                        <a:alpha val="75000"/>
                      </a:schemeClr>
                    </a:glow>
                  </a:effectLst>
                </a:endParaRPr>
              </a:p>
              <a:p>
                <a:pPr algn="ctr"/>
                <a:endParaRPr lang="en-US" sz="1300" dirty="0">
                  <a:solidFill>
                    <a:schemeClr val="tx1"/>
                  </a:solidFill>
                </a:endParaRPr>
              </a:p>
            </p:txBody>
          </p:sp>
          <p:sp>
            <p:nvSpPr>
              <p:cNvPr id="301" name="Rectangle 300"/>
              <p:cNvSpPr/>
              <p:nvPr/>
            </p:nvSpPr>
            <p:spPr>
              <a:xfrm>
                <a:off x="1600200" y="42672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302" name="Rectangle 301"/>
              <p:cNvSpPr/>
              <p:nvPr/>
            </p:nvSpPr>
            <p:spPr>
              <a:xfrm>
                <a:off x="1600200" y="4343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303" name="Rectangle 302"/>
              <p:cNvSpPr/>
              <p:nvPr/>
            </p:nvSpPr>
            <p:spPr>
              <a:xfrm>
                <a:off x="1600200" y="4419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304" name="Rectangle 303"/>
              <p:cNvSpPr/>
              <p:nvPr/>
            </p:nvSpPr>
            <p:spPr>
              <a:xfrm>
                <a:off x="1600199" y="44958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305" name="Rectangle 304"/>
              <p:cNvSpPr/>
              <p:nvPr/>
            </p:nvSpPr>
            <p:spPr>
              <a:xfrm>
                <a:off x="1600200" y="4572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solidFill>
                </a:endParaRPr>
              </a:p>
            </p:txBody>
          </p:sp>
          <p:sp>
            <p:nvSpPr>
              <p:cNvPr id="306" name="TextBox 305"/>
              <p:cNvSpPr txBox="1"/>
              <p:nvPr/>
            </p:nvSpPr>
            <p:spPr>
              <a:xfrm>
                <a:off x="1776089" y="4010378"/>
                <a:ext cx="1506519" cy="1080288"/>
              </a:xfrm>
              <a:prstGeom prst="rect">
                <a:avLst/>
              </a:prstGeom>
              <a:noFill/>
            </p:spPr>
            <p:txBody>
              <a:bodyPr wrap="square" rtlCol="0">
                <a:spAutoFit/>
              </a:bodyPr>
              <a:lstStyle/>
              <a:p>
                <a:pPr algn="ctr"/>
                <a:r>
                  <a:rPr lang="en-US" dirty="0">
                    <a:solidFill>
                      <a:schemeClr val="tx1"/>
                    </a:solidFill>
                    <a:effectLst>
                      <a:glow rad="254000">
                        <a:schemeClr val="bg1">
                          <a:alpha val="75000"/>
                        </a:schemeClr>
                      </a:glow>
                    </a:effectLst>
                  </a:rPr>
                  <a:t>Registers</a:t>
                </a:r>
                <a:r>
                  <a:rPr lang="en-US" sz="1625" dirty="0">
                    <a:solidFill>
                      <a:schemeClr val="tx1"/>
                    </a:solidFill>
                    <a:effectLst>
                      <a:glow rad="254000">
                        <a:schemeClr val="bg1">
                          <a:alpha val="75000"/>
                        </a:schemeClr>
                      </a:glow>
                    </a:effectLst>
                  </a:rPr>
                  <a:t> 1</a:t>
                </a:r>
              </a:p>
            </p:txBody>
          </p:sp>
        </p:grpSp>
      </p:grpSp>
      <p:cxnSp>
        <p:nvCxnSpPr>
          <p:cNvPr id="6" name="Straight Arrow Connector 5"/>
          <p:cNvCxnSpPr>
            <a:stCxn id="11" idx="3"/>
            <a:endCxn id="30" idx="1"/>
          </p:cNvCxnSpPr>
          <p:nvPr/>
        </p:nvCxnSpPr>
        <p:spPr>
          <a:xfrm>
            <a:off x="4057651" y="2596278"/>
            <a:ext cx="1160323" cy="770811"/>
          </a:xfrm>
          <a:prstGeom prst="straightConnector1">
            <a:avLst/>
          </a:prstGeom>
          <a:ln w="127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301320"/>
      </p:ext>
    </p:extLst>
  </p:cSld>
  <p:clrMapOvr>
    <a:masterClrMapping/>
  </p:clrMapOvr>
  <p:transition spd="slow">
    <p:split orient="vert"/>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b="1" dirty="0" smtClean="0"/>
              <a:t>TLP</a:t>
            </a:r>
            <a:endParaRPr lang="en-US" b="1" dirty="0"/>
          </a:p>
        </p:txBody>
      </p:sp>
      <p:sp>
        <p:nvSpPr>
          <p:cNvPr id="9" name="Content Placeholder 8"/>
          <p:cNvSpPr>
            <a:spLocks noGrp="1"/>
          </p:cNvSpPr>
          <p:nvPr>
            <p:ph idx="1"/>
          </p:nvPr>
        </p:nvSpPr>
        <p:spPr>
          <a:xfrm>
            <a:off x="422031" y="1447800"/>
            <a:ext cx="8510954" cy="4876800"/>
          </a:xfrm>
        </p:spPr>
        <p:txBody>
          <a:bodyPr>
            <a:normAutofit/>
          </a:bodyPr>
          <a:lstStyle/>
          <a:p>
            <a:r>
              <a:rPr lang="en-US" sz="2925" dirty="0"/>
              <a:t>Thread Level Parallelism</a:t>
            </a:r>
          </a:p>
          <a:p>
            <a:pPr lvl="1">
              <a:buClr>
                <a:schemeClr val="tx1"/>
              </a:buClr>
            </a:pPr>
            <a:r>
              <a:rPr lang="en-US" sz="2600" i="1" dirty="0">
                <a:solidFill>
                  <a:srgbClr val="0332B7"/>
                </a:solidFill>
              </a:rPr>
              <a:t>Thread</a:t>
            </a:r>
            <a:r>
              <a:rPr lang="en-US" sz="2600" dirty="0">
                <a:solidFill>
                  <a:srgbClr val="0332B7"/>
                </a:solidFill>
              </a:rPr>
              <a:t>: </a:t>
            </a:r>
            <a:r>
              <a:rPr lang="en-US" sz="2600" dirty="0"/>
              <a:t>sequence of instructions, with own program counter and processor state (e.g., register file)</a:t>
            </a:r>
          </a:p>
          <a:p>
            <a:pPr lvl="1">
              <a:buClr>
                <a:schemeClr val="tx1"/>
              </a:buClr>
            </a:pPr>
            <a:r>
              <a:rPr lang="en-US" sz="2600" i="1" dirty="0">
                <a:solidFill>
                  <a:srgbClr val="0332B7"/>
                </a:solidFill>
              </a:rPr>
              <a:t>Multicore</a:t>
            </a:r>
            <a:r>
              <a:rPr lang="en-US" sz="2600" dirty="0">
                <a:solidFill>
                  <a:srgbClr val="0332B7"/>
                </a:solidFill>
              </a:rPr>
              <a:t>: </a:t>
            </a:r>
          </a:p>
          <a:p>
            <a:pPr lvl="2">
              <a:buClr>
                <a:schemeClr val="tx1"/>
              </a:buClr>
            </a:pPr>
            <a:r>
              <a:rPr lang="en-US" sz="2275" dirty="0">
                <a:solidFill>
                  <a:srgbClr val="0332B7"/>
                </a:solidFill>
              </a:rPr>
              <a:t>Physical CPU: </a:t>
            </a:r>
            <a:r>
              <a:rPr lang="en-US" sz="2275" dirty="0"/>
              <a:t>One thread (at a time) per CPU, in software OS switches threads typically in response to I/O events like disk read/write</a:t>
            </a:r>
          </a:p>
          <a:p>
            <a:pPr lvl="2">
              <a:buClr>
                <a:schemeClr val="tx1"/>
              </a:buClr>
            </a:pPr>
            <a:r>
              <a:rPr lang="en-US" sz="2275" dirty="0">
                <a:solidFill>
                  <a:srgbClr val="0332B7"/>
                </a:solidFill>
              </a:rPr>
              <a:t>Logical CPU: </a:t>
            </a:r>
            <a:r>
              <a:rPr lang="en-US" sz="2275" dirty="0"/>
              <a:t>Fine-grain thread switching, in hardware, when thread blocks due to cache miss/memory access</a:t>
            </a:r>
          </a:p>
          <a:p>
            <a:pPr lvl="2">
              <a:buClr>
                <a:schemeClr val="tx1"/>
              </a:buClr>
            </a:pPr>
            <a:r>
              <a:rPr lang="en-US" sz="2275" i="1" dirty="0" err="1">
                <a:solidFill>
                  <a:srgbClr val="0332B7"/>
                </a:solidFill>
              </a:rPr>
              <a:t>Hyperthreading</a:t>
            </a:r>
            <a:r>
              <a:rPr lang="en-US" sz="2275" i="1" dirty="0">
                <a:solidFill>
                  <a:schemeClr val="accent1">
                    <a:lumMod val="50000"/>
                  </a:schemeClr>
                </a:solidFill>
              </a:rPr>
              <a:t> </a:t>
            </a:r>
            <a:r>
              <a:rPr lang="en-US" sz="2275" i="1" dirty="0"/>
              <a:t>(aka </a:t>
            </a:r>
            <a:r>
              <a:rPr lang="en-US" sz="2275" i="1" dirty="0">
                <a:solidFill>
                  <a:srgbClr val="0332B7"/>
                </a:solidFill>
              </a:rPr>
              <a:t>Simultaneous Multithreading-</a:t>
            </a:r>
            <a:r>
              <a:rPr lang="en-US" sz="2275" i="1" dirty="0"/>
              <a:t>-SMT): Exploit superscalar architecture to launch instructions from different threads at the same time! </a:t>
            </a:r>
          </a:p>
        </p:txBody>
      </p:sp>
    </p:spTree>
    <p:extLst>
      <p:ext uri="{BB962C8B-B14F-4D97-AF65-F5344CB8AC3E}">
        <p14:creationId xmlns:p14="http://schemas.microsoft.com/office/powerpoint/2010/main" val="1566951941"/>
      </p:ext>
    </p:extLst>
  </p:cSld>
  <p:clrMapOvr>
    <a:masterClrMapping/>
  </p:clrMapOvr>
  <p:transition spd="slow">
    <p:split orient="vert"/>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84477" cy="1193800"/>
          </a:xfrm>
        </p:spPr>
        <p:txBody>
          <a:bodyPr/>
          <a:lstStyle/>
          <a:p>
            <a:pPr algn="ctr"/>
            <a:r>
              <a:rPr lang="en-US" b="1" dirty="0"/>
              <a:t>Parallel Programming Languages</a:t>
            </a:r>
          </a:p>
        </p:txBody>
      </p:sp>
      <p:sp>
        <p:nvSpPr>
          <p:cNvPr id="3" name="Content Placeholder 2"/>
          <p:cNvSpPr>
            <a:spLocks noGrp="1"/>
          </p:cNvSpPr>
          <p:nvPr>
            <p:ph idx="1"/>
          </p:nvPr>
        </p:nvSpPr>
        <p:spPr>
          <a:xfrm>
            <a:off x="396479" y="1371599"/>
            <a:ext cx="8454445" cy="4724401"/>
          </a:xfrm>
        </p:spPr>
        <p:txBody>
          <a:bodyPr>
            <a:normAutofit/>
          </a:bodyPr>
          <a:lstStyle/>
          <a:p>
            <a:r>
              <a:rPr lang="en-US" dirty="0"/>
              <a:t>Number of choices is indication of</a:t>
            </a:r>
          </a:p>
          <a:p>
            <a:pPr lvl="1"/>
            <a:r>
              <a:rPr lang="en-US" dirty="0">
                <a:solidFill>
                  <a:srgbClr val="0332B7"/>
                </a:solidFill>
              </a:rPr>
              <a:t>No universal solution</a:t>
            </a:r>
          </a:p>
          <a:p>
            <a:pPr lvl="2"/>
            <a:r>
              <a:rPr lang="en-US" dirty="0"/>
              <a:t>Needs are very problem specific</a:t>
            </a:r>
          </a:p>
          <a:p>
            <a:pPr lvl="1"/>
            <a:r>
              <a:rPr lang="en-US" dirty="0">
                <a:solidFill>
                  <a:srgbClr val="0332B7"/>
                </a:solidFill>
              </a:rPr>
              <a:t>E.g.,</a:t>
            </a:r>
          </a:p>
          <a:p>
            <a:pPr lvl="2"/>
            <a:r>
              <a:rPr lang="en-US" dirty="0"/>
              <a:t>Scientific computing/machine learning (matrix multiply)</a:t>
            </a:r>
          </a:p>
          <a:p>
            <a:pPr lvl="2"/>
            <a:r>
              <a:rPr lang="en-US" dirty="0"/>
              <a:t>Webserver: handle many unrelated requests simultaneously</a:t>
            </a:r>
          </a:p>
          <a:p>
            <a:pPr lvl="2"/>
            <a:r>
              <a:rPr lang="en-US" dirty="0"/>
              <a:t>Input / output: it’s all happening simultaneously!</a:t>
            </a:r>
          </a:p>
          <a:p>
            <a:r>
              <a:rPr lang="en-US" dirty="0"/>
              <a:t>Specialized languages for different tasks</a:t>
            </a:r>
          </a:p>
          <a:p>
            <a:pPr lvl="1"/>
            <a:r>
              <a:rPr lang="en-US" dirty="0">
                <a:solidFill>
                  <a:srgbClr val="0332B7"/>
                </a:solidFill>
              </a:rPr>
              <a:t>Some are easier to use (for some problems)</a:t>
            </a:r>
          </a:p>
          <a:p>
            <a:pPr lvl="1"/>
            <a:r>
              <a:rPr lang="en-US" dirty="0">
                <a:solidFill>
                  <a:srgbClr val="0332B7"/>
                </a:solidFill>
              </a:rPr>
              <a:t>None is particularly “easy” to use</a:t>
            </a:r>
          </a:p>
          <a:p>
            <a:r>
              <a:rPr lang="en-US" altLang="zh-CN" dirty="0" smtClean="0"/>
              <a:t>COD</a:t>
            </a:r>
            <a:endParaRPr lang="en-US" dirty="0"/>
          </a:p>
          <a:p>
            <a:pPr lvl="1"/>
            <a:r>
              <a:rPr lang="en-US" dirty="0">
                <a:solidFill>
                  <a:srgbClr val="0332B7"/>
                </a:solidFill>
              </a:rPr>
              <a:t>Parallel language examples for high-performance computing</a:t>
            </a:r>
          </a:p>
          <a:p>
            <a:pPr lvl="1"/>
            <a:r>
              <a:rPr lang="en-US" dirty="0">
                <a:solidFill>
                  <a:srgbClr val="0332B7"/>
                </a:solidFill>
              </a:rPr>
              <a:t>OpenMP</a:t>
            </a:r>
          </a:p>
          <a:p>
            <a:endParaRPr lang="en-US" dirty="0"/>
          </a:p>
        </p:txBody>
      </p:sp>
    </p:spTree>
    <p:extLst>
      <p:ext uri="{BB962C8B-B14F-4D97-AF65-F5344CB8AC3E}">
        <p14:creationId xmlns:p14="http://schemas.microsoft.com/office/powerpoint/2010/main" val="790184898"/>
      </p:ext>
    </p:extLst>
  </p:cSld>
  <p:clrMapOvr>
    <a:masterClrMapping/>
  </p:clrMapOvr>
  <p:transition spd="slow">
    <p:split orient="vert"/>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8">
            <a:extLst>
              <a:ext uri="{FF2B5EF4-FFF2-40B4-BE49-F238E27FC236}">
                <a16:creationId xmlns:a16="http://schemas.microsoft.com/office/drawing/2014/main" xmlns="" id="{9D9E5398-07F3-1E41-8A06-708854B3BD45}"/>
              </a:ext>
            </a:extLst>
          </p:cNvPr>
          <p:cNvPicPr>
            <a:picLocks noChangeAspect="1"/>
          </p:cNvPicPr>
          <p:nvPr/>
        </p:nvPicPr>
        <p:blipFill rotWithShape="1">
          <a:blip r:embed="rId2"/>
          <a:srcRect l="1193"/>
          <a:stretch/>
        </p:blipFill>
        <p:spPr>
          <a:xfrm>
            <a:off x="140677" y="1066800"/>
            <a:ext cx="5526506" cy="4148196"/>
          </a:xfrm>
          <a:prstGeom prst="rect">
            <a:avLst/>
          </a:prstGeom>
        </p:spPr>
      </p:pic>
      <p:sp>
        <p:nvSpPr>
          <p:cNvPr id="2" name="Title 1"/>
          <p:cNvSpPr>
            <a:spLocks noGrp="1"/>
          </p:cNvSpPr>
          <p:nvPr>
            <p:ph type="title"/>
          </p:nvPr>
        </p:nvSpPr>
        <p:spPr/>
        <p:txBody>
          <a:bodyPr/>
          <a:lstStyle/>
          <a:p>
            <a:pPr algn="ctr"/>
            <a:r>
              <a:rPr lang="en-US" b="1" dirty="0"/>
              <a:t>OpenMP Example</a:t>
            </a:r>
          </a:p>
        </p:txBody>
      </p:sp>
      <p:sp>
        <p:nvSpPr>
          <p:cNvPr id="8" name="Content Placeholder 7"/>
          <p:cNvSpPr>
            <a:spLocks noGrp="1"/>
          </p:cNvSpPr>
          <p:nvPr>
            <p:ph sz="half" idx="2"/>
          </p:nvPr>
        </p:nvSpPr>
        <p:spPr>
          <a:xfrm>
            <a:off x="5322405" y="1614489"/>
            <a:ext cx="3473460" cy="3837682"/>
          </a:xfrm>
        </p:spPr>
        <p:txBody>
          <a:bodyPr>
            <a:normAutofit fontScale="55000" lnSpcReduction="20000"/>
          </a:bodyPr>
          <a:lstStyle/>
          <a:p>
            <a:pPr marL="0" indent="0">
              <a:buNone/>
            </a:pPr>
            <a:r>
              <a:rPr lang="en-US" dirty="0">
                <a:latin typeface="Courier" charset="0"/>
                <a:ea typeface="Courier" charset="0"/>
                <a:cs typeface="Courier" charset="0"/>
              </a:rPr>
              <a:t>$ gcc-5 -</a:t>
            </a:r>
            <a:r>
              <a:rPr lang="en-US" dirty="0" err="1">
                <a:latin typeface="Courier" charset="0"/>
                <a:ea typeface="Courier" charset="0"/>
                <a:cs typeface="Courier" charset="0"/>
              </a:rPr>
              <a:t>fopenmp</a:t>
            </a:r>
            <a:r>
              <a:rPr lang="en-US" dirty="0">
                <a:latin typeface="Courier" charset="0"/>
                <a:ea typeface="Courier" charset="0"/>
                <a:cs typeface="Courier" charset="0"/>
              </a:rPr>
              <a:t> </a:t>
            </a:r>
            <a:r>
              <a:rPr lang="en-US" dirty="0" err="1">
                <a:latin typeface="Courier" charset="0"/>
                <a:ea typeface="Courier" charset="0"/>
                <a:cs typeface="Courier" charset="0"/>
              </a:rPr>
              <a:t>for.c</a:t>
            </a:r>
            <a:r>
              <a:rPr lang="en-US" dirty="0">
                <a:latin typeface="Courier" charset="0"/>
                <a:ea typeface="Courier" charset="0"/>
                <a:cs typeface="Courier" charset="0"/>
              </a:rPr>
              <a:t>;./</a:t>
            </a:r>
            <a:r>
              <a:rPr lang="en-US" dirty="0" err="1">
                <a:latin typeface="Courier" charset="0"/>
                <a:ea typeface="Courier" charset="0"/>
                <a:cs typeface="Courier" charset="0"/>
              </a:rPr>
              <a:t>a.out</a:t>
            </a:r>
            <a:endParaRPr lang="en-US" dirty="0">
              <a:latin typeface="Courier" charset="0"/>
              <a:ea typeface="Courier" charset="0"/>
              <a:cs typeface="Courier" charset="0"/>
            </a:endParaRPr>
          </a:p>
          <a:p>
            <a:pPr marL="0" indent="0">
              <a:buNone/>
            </a:pPr>
            <a:r>
              <a:rPr lang="en-US" dirty="0">
                <a:latin typeface="Courier" charset="0"/>
                <a:ea typeface="Courier" charset="0"/>
                <a:cs typeface="Courier" charset="0"/>
              </a:rPr>
              <a:t>% clang -</a:t>
            </a:r>
            <a:r>
              <a:rPr lang="en-US" dirty="0" err="1">
                <a:latin typeface="Courier" charset="0"/>
                <a:ea typeface="Courier" charset="0"/>
                <a:cs typeface="Courier" charset="0"/>
              </a:rPr>
              <a:t>Xpreprocessor</a:t>
            </a:r>
            <a:r>
              <a:rPr lang="en-US" dirty="0">
                <a:latin typeface="Courier" charset="0"/>
                <a:ea typeface="Courier" charset="0"/>
                <a:cs typeface="Courier" charset="0"/>
              </a:rPr>
              <a:t> -</a:t>
            </a:r>
            <a:r>
              <a:rPr lang="en-US" dirty="0" err="1">
                <a:latin typeface="Courier" charset="0"/>
                <a:ea typeface="Courier" charset="0"/>
                <a:cs typeface="Courier" charset="0"/>
              </a:rPr>
              <a:t>fopenmp</a:t>
            </a:r>
            <a:r>
              <a:rPr lang="en-US" dirty="0">
                <a:latin typeface="Courier" charset="0"/>
                <a:ea typeface="Courier" charset="0"/>
                <a:cs typeface="Courier" charset="0"/>
              </a:rPr>
              <a:t> -</a:t>
            </a:r>
            <a:r>
              <a:rPr lang="en-US" dirty="0" err="1">
                <a:latin typeface="Courier" charset="0"/>
                <a:ea typeface="Courier" charset="0"/>
                <a:cs typeface="Courier" charset="0"/>
              </a:rPr>
              <a:t>lomp</a:t>
            </a:r>
            <a:r>
              <a:rPr lang="en-US" dirty="0">
                <a:latin typeface="Courier" charset="0"/>
                <a:ea typeface="Courier" charset="0"/>
                <a:cs typeface="Courier" charset="0"/>
              </a:rPr>
              <a:t> -o for </a:t>
            </a:r>
            <a:r>
              <a:rPr lang="en-US" dirty="0" err="1">
                <a:latin typeface="Courier" charset="0"/>
                <a:ea typeface="Courier" charset="0"/>
                <a:cs typeface="Courier" charset="0"/>
              </a:rPr>
              <a:t>for.c</a:t>
            </a:r>
            <a:r>
              <a:rPr lang="en-US" dirty="0">
                <a:latin typeface="Courier" charset="0"/>
                <a:ea typeface="Courier" charset="0"/>
                <a:cs typeface="Courier" charset="0"/>
              </a:rPr>
              <a:t>; ./for</a:t>
            </a:r>
          </a:p>
          <a:p>
            <a:pPr marL="0" indent="0">
              <a:buNone/>
            </a:pPr>
            <a:r>
              <a:rPr lang="en-US" dirty="0">
                <a:solidFill>
                  <a:srgbClr val="FFC000"/>
                </a:solidFill>
                <a:latin typeface="Courier" charset="0"/>
                <a:ea typeface="Courier" charset="0"/>
                <a:cs typeface="Courier" charset="0"/>
              </a:rPr>
              <a:t>thread 0, </a:t>
            </a:r>
            <a:r>
              <a:rPr lang="en-US" dirty="0" err="1">
                <a:solidFill>
                  <a:srgbClr val="FFC000"/>
                </a:solidFill>
                <a:latin typeface="Courier" charset="0"/>
                <a:ea typeface="Courier" charset="0"/>
                <a:cs typeface="Courier" charset="0"/>
              </a:rPr>
              <a:t>i</a:t>
            </a:r>
            <a:r>
              <a:rPr lang="en-US" dirty="0">
                <a:solidFill>
                  <a:srgbClr val="FFC000"/>
                </a:solidFill>
                <a:latin typeface="Courier" charset="0"/>
                <a:ea typeface="Courier" charset="0"/>
                <a:cs typeface="Courier" charset="0"/>
              </a:rPr>
              <a:t> =  0</a:t>
            </a:r>
          </a:p>
          <a:p>
            <a:pPr marL="0" indent="0">
              <a:buNone/>
            </a:pPr>
            <a:r>
              <a:rPr lang="en-US" dirty="0">
                <a:solidFill>
                  <a:srgbClr val="0070C0"/>
                </a:solidFill>
                <a:latin typeface="Courier" charset="0"/>
                <a:ea typeface="Courier" charset="0"/>
                <a:cs typeface="Courier" charset="0"/>
              </a:rPr>
              <a:t>thread 1, </a:t>
            </a:r>
            <a:r>
              <a:rPr lang="en-US" dirty="0" err="1">
                <a:solidFill>
                  <a:srgbClr val="0070C0"/>
                </a:solidFill>
                <a:latin typeface="Courier" charset="0"/>
                <a:ea typeface="Courier" charset="0"/>
                <a:cs typeface="Courier" charset="0"/>
              </a:rPr>
              <a:t>i</a:t>
            </a:r>
            <a:r>
              <a:rPr lang="en-US" dirty="0">
                <a:solidFill>
                  <a:srgbClr val="0070C0"/>
                </a:solidFill>
                <a:latin typeface="Courier" charset="0"/>
                <a:ea typeface="Courier" charset="0"/>
                <a:cs typeface="Courier" charset="0"/>
              </a:rPr>
              <a:t> =  3</a:t>
            </a:r>
          </a:p>
          <a:p>
            <a:pPr marL="0" indent="0">
              <a:buNone/>
            </a:pPr>
            <a:r>
              <a:rPr lang="en-US" dirty="0">
                <a:solidFill>
                  <a:srgbClr val="00B050"/>
                </a:solidFill>
                <a:latin typeface="Courier" charset="0"/>
                <a:ea typeface="Courier" charset="0"/>
                <a:cs typeface="Courier" charset="0"/>
              </a:rPr>
              <a:t>thread 2, </a:t>
            </a:r>
            <a:r>
              <a:rPr lang="en-US" dirty="0" err="1">
                <a:solidFill>
                  <a:srgbClr val="00B050"/>
                </a:solidFill>
                <a:latin typeface="Courier" charset="0"/>
                <a:ea typeface="Courier" charset="0"/>
                <a:cs typeface="Courier" charset="0"/>
              </a:rPr>
              <a:t>i</a:t>
            </a:r>
            <a:r>
              <a:rPr lang="en-US" dirty="0">
                <a:solidFill>
                  <a:srgbClr val="00B050"/>
                </a:solidFill>
                <a:latin typeface="Courier" charset="0"/>
                <a:ea typeface="Courier" charset="0"/>
                <a:cs typeface="Courier" charset="0"/>
              </a:rPr>
              <a:t> =  6</a:t>
            </a:r>
          </a:p>
          <a:p>
            <a:pPr marL="0" indent="0">
              <a:buNone/>
            </a:pPr>
            <a:r>
              <a:rPr lang="en-US" dirty="0">
                <a:solidFill>
                  <a:srgbClr val="7030A0"/>
                </a:solidFill>
                <a:latin typeface="Courier" charset="0"/>
                <a:ea typeface="Courier" charset="0"/>
                <a:cs typeface="Courier" charset="0"/>
              </a:rPr>
              <a:t>thread 3, </a:t>
            </a:r>
            <a:r>
              <a:rPr lang="en-US" dirty="0" err="1">
                <a:solidFill>
                  <a:srgbClr val="7030A0"/>
                </a:solidFill>
                <a:latin typeface="Courier" charset="0"/>
                <a:ea typeface="Courier" charset="0"/>
                <a:cs typeface="Courier" charset="0"/>
              </a:rPr>
              <a:t>i</a:t>
            </a:r>
            <a:r>
              <a:rPr lang="en-US" dirty="0">
                <a:solidFill>
                  <a:srgbClr val="7030A0"/>
                </a:solidFill>
                <a:latin typeface="Courier" charset="0"/>
                <a:ea typeface="Courier" charset="0"/>
                <a:cs typeface="Courier" charset="0"/>
              </a:rPr>
              <a:t> =  8</a:t>
            </a:r>
          </a:p>
          <a:p>
            <a:pPr marL="0" indent="0">
              <a:buNone/>
            </a:pPr>
            <a:r>
              <a:rPr lang="en-US" dirty="0">
                <a:solidFill>
                  <a:srgbClr val="FFC000"/>
                </a:solidFill>
                <a:latin typeface="Courier" charset="0"/>
                <a:ea typeface="Courier" charset="0"/>
                <a:cs typeface="Courier" charset="0"/>
              </a:rPr>
              <a:t>thread 0, </a:t>
            </a:r>
            <a:r>
              <a:rPr lang="en-US" dirty="0" err="1">
                <a:solidFill>
                  <a:srgbClr val="FFC000"/>
                </a:solidFill>
                <a:latin typeface="Courier" charset="0"/>
                <a:ea typeface="Courier" charset="0"/>
                <a:cs typeface="Courier" charset="0"/>
              </a:rPr>
              <a:t>i</a:t>
            </a:r>
            <a:r>
              <a:rPr lang="en-US" dirty="0">
                <a:solidFill>
                  <a:srgbClr val="FFC000"/>
                </a:solidFill>
                <a:latin typeface="Courier" charset="0"/>
                <a:ea typeface="Courier" charset="0"/>
                <a:cs typeface="Courier" charset="0"/>
              </a:rPr>
              <a:t> =  1</a:t>
            </a:r>
          </a:p>
          <a:p>
            <a:pPr marL="0" indent="0">
              <a:buNone/>
            </a:pPr>
            <a:r>
              <a:rPr lang="en-US" dirty="0">
                <a:solidFill>
                  <a:srgbClr val="0070C0"/>
                </a:solidFill>
                <a:latin typeface="Courier" charset="0"/>
                <a:ea typeface="Courier" charset="0"/>
                <a:cs typeface="Courier" charset="0"/>
              </a:rPr>
              <a:t>thread 1, </a:t>
            </a:r>
            <a:r>
              <a:rPr lang="en-US" dirty="0" err="1">
                <a:solidFill>
                  <a:srgbClr val="0070C0"/>
                </a:solidFill>
                <a:latin typeface="Courier" charset="0"/>
                <a:ea typeface="Courier" charset="0"/>
                <a:cs typeface="Courier" charset="0"/>
              </a:rPr>
              <a:t>i</a:t>
            </a:r>
            <a:r>
              <a:rPr lang="en-US" dirty="0">
                <a:solidFill>
                  <a:srgbClr val="0070C0"/>
                </a:solidFill>
                <a:latin typeface="Courier" charset="0"/>
                <a:ea typeface="Courier" charset="0"/>
                <a:cs typeface="Courier" charset="0"/>
              </a:rPr>
              <a:t> =  4</a:t>
            </a:r>
          </a:p>
          <a:p>
            <a:pPr marL="0" indent="0">
              <a:buNone/>
            </a:pPr>
            <a:r>
              <a:rPr lang="en-US" dirty="0">
                <a:solidFill>
                  <a:srgbClr val="00B050"/>
                </a:solidFill>
                <a:latin typeface="Courier" charset="0"/>
                <a:ea typeface="Courier" charset="0"/>
                <a:cs typeface="Courier" charset="0"/>
              </a:rPr>
              <a:t>thread 2, </a:t>
            </a:r>
            <a:r>
              <a:rPr lang="en-US" dirty="0" err="1">
                <a:solidFill>
                  <a:srgbClr val="00B050"/>
                </a:solidFill>
                <a:latin typeface="Courier" charset="0"/>
                <a:ea typeface="Courier" charset="0"/>
                <a:cs typeface="Courier" charset="0"/>
              </a:rPr>
              <a:t>i</a:t>
            </a:r>
            <a:r>
              <a:rPr lang="en-US" dirty="0">
                <a:solidFill>
                  <a:srgbClr val="00B050"/>
                </a:solidFill>
                <a:latin typeface="Courier" charset="0"/>
                <a:ea typeface="Courier" charset="0"/>
                <a:cs typeface="Courier" charset="0"/>
              </a:rPr>
              <a:t> =  7</a:t>
            </a:r>
          </a:p>
          <a:p>
            <a:pPr marL="0" indent="0">
              <a:buNone/>
            </a:pPr>
            <a:r>
              <a:rPr lang="en-US" dirty="0">
                <a:solidFill>
                  <a:srgbClr val="7030A0"/>
                </a:solidFill>
                <a:latin typeface="Courier" charset="0"/>
                <a:ea typeface="Courier" charset="0"/>
                <a:cs typeface="Courier" charset="0"/>
              </a:rPr>
              <a:t>thread 3, </a:t>
            </a:r>
            <a:r>
              <a:rPr lang="en-US" dirty="0" err="1">
                <a:solidFill>
                  <a:srgbClr val="7030A0"/>
                </a:solidFill>
                <a:latin typeface="Courier" charset="0"/>
                <a:ea typeface="Courier" charset="0"/>
                <a:cs typeface="Courier" charset="0"/>
              </a:rPr>
              <a:t>i</a:t>
            </a:r>
            <a:r>
              <a:rPr lang="en-US" dirty="0">
                <a:solidFill>
                  <a:srgbClr val="7030A0"/>
                </a:solidFill>
                <a:latin typeface="Courier" charset="0"/>
                <a:ea typeface="Courier" charset="0"/>
                <a:cs typeface="Courier" charset="0"/>
              </a:rPr>
              <a:t> =  9</a:t>
            </a:r>
          </a:p>
          <a:p>
            <a:pPr marL="0" indent="0">
              <a:buNone/>
            </a:pPr>
            <a:r>
              <a:rPr lang="en-US" dirty="0">
                <a:solidFill>
                  <a:srgbClr val="FFC000"/>
                </a:solidFill>
                <a:latin typeface="Courier" charset="0"/>
                <a:ea typeface="Courier" charset="0"/>
                <a:cs typeface="Courier" charset="0"/>
              </a:rPr>
              <a:t>thread 0, </a:t>
            </a:r>
            <a:r>
              <a:rPr lang="en-US" dirty="0" err="1">
                <a:solidFill>
                  <a:srgbClr val="FFC000"/>
                </a:solidFill>
                <a:latin typeface="Courier" charset="0"/>
                <a:ea typeface="Courier" charset="0"/>
                <a:cs typeface="Courier" charset="0"/>
              </a:rPr>
              <a:t>i</a:t>
            </a:r>
            <a:r>
              <a:rPr lang="en-US" dirty="0">
                <a:solidFill>
                  <a:srgbClr val="FFC000"/>
                </a:solidFill>
                <a:latin typeface="Courier" charset="0"/>
                <a:ea typeface="Courier" charset="0"/>
                <a:cs typeface="Courier" charset="0"/>
              </a:rPr>
              <a:t> =  2</a:t>
            </a:r>
          </a:p>
          <a:p>
            <a:pPr marL="0" indent="0">
              <a:buNone/>
            </a:pPr>
            <a:r>
              <a:rPr lang="en-US" dirty="0">
                <a:solidFill>
                  <a:srgbClr val="0070C0"/>
                </a:solidFill>
                <a:latin typeface="Courier" charset="0"/>
                <a:ea typeface="Courier" charset="0"/>
                <a:cs typeface="Courier" charset="0"/>
              </a:rPr>
              <a:t>thread 1, </a:t>
            </a:r>
            <a:r>
              <a:rPr lang="en-US" dirty="0" err="1">
                <a:solidFill>
                  <a:srgbClr val="0070C0"/>
                </a:solidFill>
                <a:latin typeface="Courier" charset="0"/>
                <a:ea typeface="Courier" charset="0"/>
                <a:cs typeface="Courier" charset="0"/>
              </a:rPr>
              <a:t>i</a:t>
            </a:r>
            <a:r>
              <a:rPr lang="en-US" dirty="0">
                <a:solidFill>
                  <a:srgbClr val="0070C0"/>
                </a:solidFill>
                <a:latin typeface="Courier" charset="0"/>
                <a:ea typeface="Courier" charset="0"/>
                <a:cs typeface="Courier" charset="0"/>
              </a:rPr>
              <a:t> =  5</a:t>
            </a:r>
          </a:p>
          <a:p>
            <a:pPr marL="0" indent="0">
              <a:buNone/>
            </a:pPr>
            <a:r>
              <a:rPr lang="de-DE" dirty="0">
                <a:solidFill>
                  <a:srgbClr val="FFC000"/>
                </a:solidFill>
                <a:latin typeface="Courier" charset="0"/>
                <a:ea typeface="Courier" charset="0"/>
                <a:cs typeface="Courier" charset="0"/>
              </a:rPr>
              <a:t>00 01 02</a:t>
            </a:r>
            <a:r>
              <a:rPr lang="de-DE" dirty="0">
                <a:latin typeface="Courier" charset="0"/>
                <a:ea typeface="Courier" charset="0"/>
                <a:cs typeface="Courier" charset="0"/>
              </a:rPr>
              <a:t> </a:t>
            </a:r>
            <a:r>
              <a:rPr lang="de-DE" dirty="0">
                <a:solidFill>
                  <a:srgbClr val="0070C0"/>
                </a:solidFill>
                <a:latin typeface="Courier" charset="0"/>
                <a:ea typeface="Courier" charset="0"/>
                <a:cs typeface="Courier" charset="0"/>
              </a:rPr>
              <a:t>13 14 15</a:t>
            </a:r>
            <a:r>
              <a:rPr lang="de-DE" dirty="0">
                <a:latin typeface="Courier" charset="0"/>
                <a:ea typeface="Courier" charset="0"/>
                <a:cs typeface="Courier" charset="0"/>
              </a:rPr>
              <a:t> </a:t>
            </a:r>
            <a:r>
              <a:rPr lang="de-DE" dirty="0">
                <a:solidFill>
                  <a:srgbClr val="00B050"/>
                </a:solidFill>
                <a:latin typeface="Courier" charset="0"/>
                <a:ea typeface="Courier" charset="0"/>
                <a:cs typeface="Courier" charset="0"/>
              </a:rPr>
              <a:t>26 27</a:t>
            </a:r>
            <a:r>
              <a:rPr lang="de-DE" dirty="0">
                <a:latin typeface="Courier" charset="0"/>
                <a:ea typeface="Courier" charset="0"/>
                <a:cs typeface="Courier" charset="0"/>
              </a:rPr>
              <a:t> </a:t>
            </a:r>
            <a:r>
              <a:rPr lang="de-DE" dirty="0">
                <a:solidFill>
                  <a:srgbClr val="7030A0"/>
                </a:solidFill>
                <a:latin typeface="Courier" charset="0"/>
                <a:ea typeface="Courier" charset="0"/>
                <a:cs typeface="Courier" charset="0"/>
              </a:rPr>
              <a:t>38</a:t>
            </a:r>
            <a:r>
              <a:rPr lang="de-DE" dirty="0">
                <a:latin typeface="Courier" charset="0"/>
                <a:ea typeface="Courier" charset="0"/>
                <a:cs typeface="Courier" charset="0"/>
              </a:rPr>
              <a:t> </a:t>
            </a:r>
            <a:r>
              <a:rPr lang="de-DE" dirty="0">
                <a:solidFill>
                  <a:srgbClr val="7030A0"/>
                </a:solidFill>
                <a:latin typeface="Courier" charset="0"/>
                <a:ea typeface="Courier" charset="0"/>
                <a:cs typeface="Courier" charset="0"/>
              </a:rPr>
              <a:t>39</a:t>
            </a:r>
            <a:r>
              <a:rPr lang="de-DE" dirty="0">
                <a:latin typeface="Courier" charset="0"/>
                <a:ea typeface="Courier" charset="0"/>
                <a:cs typeface="Courier" charset="0"/>
              </a:rPr>
              <a:t> </a:t>
            </a:r>
            <a:endParaRPr lang="en-US" dirty="0">
              <a:latin typeface="Courier" charset="0"/>
              <a:ea typeface="Courier" charset="0"/>
              <a:cs typeface="Courier" charset="0"/>
            </a:endParaRPr>
          </a:p>
        </p:txBody>
      </p:sp>
      <p:sp>
        <p:nvSpPr>
          <p:cNvPr id="10" name="Slide Number Placeholder 5"/>
          <p:cNvSpPr>
            <a:spLocks noGrp="1"/>
          </p:cNvSpPr>
          <p:nvPr>
            <p:ph type="sldNum" sz="quarter" idx="4294967295"/>
          </p:nvPr>
        </p:nvSpPr>
        <p:spPr>
          <a:xfrm>
            <a:off x="6553200" y="5807473"/>
            <a:ext cx="2133600" cy="296664"/>
          </a:xfrm>
          <a:prstGeom prst="rect">
            <a:avLst/>
          </a:prstGeom>
        </p:spPr>
        <p:txBody>
          <a:bodyPr vert="horz" lIns="74295" tIns="37148" rIns="74295" bIns="37148" rtlCol="0" anchor="ctr"/>
          <a:lstStyle>
            <a:lvl1pPr algn="r">
              <a:defRPr sz="975">
                <a:solidFill>
                  <a:schemeClr val="tx1">
                    <a:tint val="75000"/>
                  </a:schemeClr>
                </a:solidFill>
              </a:defRPr>
            </a:lvl1pPr>
          </a:lstStyle>
          <a:p>
            <a:fld id="{81DCE3C5-7C90-B042-887D-46F4CC8B58F8}" type="slidenum">
              <a:rPr lang="en-US" smtClean="0"/>
              <a:t>168</a:t>
            </a:fld>
            <a:endParaRPr lang="en-US" dirty="0"/>
          </a:p>
        </p:txBody>
      </p:sp>
      <p:sp>
        <p:nvSpPr>
          <p:cNvPr id="3" name="Rectangle 2"/>
          <p:cNvSpPr/>
          <p:nvPr/>
        </p:nvSpPr>
        <p:spPr>
          <a:xfrm>
            <a:off x="2479149" y="4211492"/>
            <a:ext cx="58678" cy="18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4" name="Rectangle 3">
            <a:extLst>
              <a:ext uri="{FF2B5EF4-FFF2-40B4-BE49-F238E27FC236}">
                <a16:creationId xmlns:a16="http://schemas.microsoft.com/office/drawing/2014/main" xmlns="" id="{3328E3C1-4AAB-754D-A9BA-7B65979B2F70}"/>
              </a:ext>
            </a:extLst>
          </p:cNvPr>
          <p:cNvSpPr/>
          <p:nvPr/>
        </p:nvSpPr>
        <p:spPr>
          <a:xfrm>
            <a:off x="299497" y="5471698"/>
            <a:ext cx="8448926" cy="553998"/>
          </a:xfrm>
          <a:prstGeom prst="rect">
            <a:avLst/>
          </a:prstGeom>
        </p:spPr>
        <p:txBody>
          <a:bodyPr wrap="square">
            <a:spAutoFit/>
          </a:bodyPr>
          <a:lstStyle/>
          <a:p>
            <a:r>
              <a:rPr lang="en-US" sz="1400" dirty="0">
                <a:solidFill>
                  <a:srgbClr val="000000"/>
                </a:solidFill>
                <a:latin typeface="Arial" panose="020B0604020202020204" pitchFamily="34" charset="0"/>
              </a:rPr>
              <a:t>The call to find the maximum number of threads that are available to do work is </a:t>
            </a:r>
            <a:r>
              <a:rPr lang="en-US" b="1" dirty="0" err="1">
                <a:solidFill>
                  <a:srgbClr val="000000"/>
                </a:solidFill>
                <a:latin typeface="Courier New" panose="02070309020205020404" pitchFamily="49" charset="0"/>
                <a:cs typeface="Courier New" panose="02070309020205020404" pitchFamily="49" charset="0"/>
              </a:rPr>
              <a:t>omp_get_max_threads</a:t>
            </a:r>
            <a:r>
              <a:rPr lang="en-US" b="1" dirty="0">
                <a:solidFill>
                  <a:srgbClr val="000000"/>
                </a:solidFill>
                <a:latin typeface="Courier New" panose="02070309020205020404" pitchFamily="49" charset="0"/>
                <a:cs typeface="Courier New" panose="02070309020205020404" pitchFamily="49" charset="0"/>
              </a:rPr>
              <a:t>()</a:t>
            </a:r>
            <a:r>
              <a:rPr lang="en-US" sz="1400" b="1" dirty="0">
                <a:solidFill>
                  <a:srgbClr val="000000"/>
                </a:solidFill>
                <a:latin typeface="Courier New" panose="02070309020205020404" pitchFamily="49" charset="0"/>
                <a:cs typeface="Courier New" panose="02070309020205020404" pitchFamily="49" charset="0"/>
              </a:rPr>
              <a:t> </a:t>
            </a:r>
            <a:r>
              <a:rPr lang="en-US" sz="1400" dirty="0">
                <a:solidFill>
                  <a:srgbClr val="000000"/>
                </a:solidFill>
                <a:latin typeface="Arial" panose="020B0604020202020204" pitchFamily="34" charset="0"/>
              </a:rPr>
              <a:t>(from </a:t>
            </a:r>
            <a:r>
              <a:rPr lang="en-US" sz="1400" dirty="0" err="1">
                <a:solidFill>
                  <a:srgbClr val="000000"/>
                </a:solidFill>
                <a:latin typeface="Arial" panose="020B0604020202020204" pitchFamily="34" charset="0"/>
              </a:rPr>
              <a:t>omp.h</a:t>
            </a:r>
            <a:r>
              <a:rPr lang="en-US" sz="1400" dirty="0">
                <a:solidFill>
                  <a:srgbClr val="000000"/>
                </a:solidFill>
                <a:latin typeface="Arial" panose="020B0604020202020204" pitchFamily="34" charset="0"/>
              </a:rPr>
              <a:t>).</a:t>
            </a:r>
            <a:endParaRPr lang="en-US" sz="1400" dirty="0"/>
          </a:p>
        </p:txBody>
      </p:sp>
    </p:spTree>
    <p:extLst>
      <p:ext uri="{BB962C8B-B14F-4D97-AF65-F5344CB8AC3E}">
        <p14:creationId xmlns:p14="http://schemas.microsoft.com/office/powerpoint/2010/main" val="1927375446"/>
      </p:ext>
    </p:extLst>
  </p:cSld>
  <p:clrMapOvr>
    <a:masterClrMapping/>
  </p:clrMapOvr>
  <p:transition spd="slow">
    <p:split orient="vert"/>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778463" y="3588292"/>
            <a:ext cx="2439430" cy="1932895"/>
          </a:xfrm>
          <a:prstGeom prst="rect">
            <a:avLst/>
          </a:prstGeom>
        </p:spPr>
      </p:pic>
      <p:sp>
        <p:nvSpPr>
          <p:cNvPr id="2" name="Title 1"/>
          <p:cNvSpPr>
            <a:spLocks noGrp="1"/>
          </p:cNvSpPr>
          <p:nvPr>
            <p:ph type="title"/>
          </p:nvPr>
        </p:nvSpPr>
        <p:spPr>
          <a:xfrm>
            <a:off x="685800" y="330200"/>
            <a:ext cx="7543800" cy="863600"/>
          </a:xfrm>
        </p:spPr>
        <p:txBody>
          <a:bodyPr/>
          <a:lstStyle/>
          <a:p>
            <a:pPr algn="ctr"/>
            <a:r>
              <a:rPr lang="en-US" b="1" dirty="0"/>
              <a:t>Synchronization</a:t>
            </a:r>
          </a:p>
        </p:txBody>
      </p:sp>
      <p:sp>
        <p:nvSpPr>
          <p:cNvPr id="3" name="Content Placeholder 2"/>
          <p:cNvSpPr>
            <a:spLocks noGrp="1"/>
          </p:cNvSpPr>
          <p:nvPr>
            <p:ph idx="1"/>
          </p:nvPr>
        </p:nvSpPr>
        <p:spPr>
          <a:xfrm>
            <a:off x="704118" y="1193800"/>
            <a:ext cx="8017851" cy="5130800"/>
          </a:xfrm>
        </p:spPr>
        <p:txBody>
          <a:bodyPr/>
          <a:lstStyle/>
          <a:p>
            <a:r>
              <a:rPr lang="en-US" dirty="0"/>
              <a:t>Problem:</a:t>
            </a:r>
          </a:p>
          <a:p>
            <a:pPr lvl="1"/>
            <a:r>
              <a:rPr lang="en-US" sz="2000" dirty="0"/>
              <a:t>Limit access to </a:t>
            </a:r>
            <a:r>
              <a:rPr lang="en-US" sz="2000" b="1" dirty="0"/>
              <a:t>shared resource </a:t>
            </a:r>
            <a:r>
              <a:rPr lang="en-US" sz="2000" dirty="0"/>
              <a:t>to 1 actor at a time</a:t>
            </a:r>
          </a:p>
          <a:p>
            <a:pPr lvl="1"/>
            <a:r>
              <a:rPr lang="en-US" sz="2000" dirty="0"/>
              <a:t>E.g. only 1 person permitted to edit a file at a time</a:t>
            </a:r>
          </a:p>
          <a:p>
            <a:pPr lvl="2"/>
            <a:r>
              <a:rPr lang="en-US" sz="2000" dirty="0"/>
              <a:t>otherwise changes by several people get all mixed up</a:t>
            </a:r>
          </a:p>
          <a:p>
            <a:pPr lvl="2"/>
            <a:endParaRPr lang="en-US" dirty="0"/>
          </a:p>
          <a:p>
            <a:r>
              <a:rPr lang="en-US" dirty="0"/>
              <a:t>Solution:</a:t>
            </a:r>
          </a:p>
        </p:txBody>
      </p:sp>
      <p:sp>
        <p:nvSpPr>
          <p:cNvPr id="8" name="TextBox 7"/>
          <p:cNvSpPr txBox="1"/>
          <p:nvPr/>
        </p:nvSpPr>
        <p:spPr>
          <a:xfrm>
            <a:off x="4545624" y="3806069"/>
            <a:ext cx="3988776" cy="1569660"/>
          </a:xfrm>
          <a:prstGeom prst="rect">
            <a:avLst/>
          </a:prstGeom>
          <a:noFill/>
        </p:spPr>
        <p:txBody>
          <a:bodyPr wrap="square" rtlCol="0">
            <a:spAutoFit/>
          </a:bodyPr>
          <a:lstStyle/>
          <a:p>
            <a:pPr marL="232172" indent="-232172">
              <a:buFont typeface="Arial" charset="0"/>
              <a:buChar char="•"/>
            </a:pPr>
            <a:r>
              <a:rPr lang="en-US" sz="2400" dirty="0">
                <a:solidFill>
                  <a:schemeClr val="tx1"/>
                </a:solidFill>
              </a:rPr>
              <a:t>Take turns:</a:t>
            </a:r>
          </a:p>
          <a:p>
            <a:pPr marL="603647" lvl="1" indent="-232172">
              <a:buFont typeface="Arial" charset="0"/>
              <a:buChar char="•"/>
            </a:pPr>
            <a:r>
              <a:rPr lang="en-US" sz="1800" dirty="0">
                <a:solidFill>
                  <a:schemeClr val="tx1"/>
                </a:solidFill>
              </a:rPr>
              <a:t>Only one person get’s the microphone &amp; talks at a time</a:t>
            </a:r>
          </a:p>
          <a:p>
            <a:pPr marL="603647" lvl="1" indent="-232172">
              <a:buFont typeface="Arial" charset="0"/>
              <a:buChar char="•"/>
            </a:pPr>
            <a:r>
              <a:rPr lang="en-US" sz="1800" dirty="0">
                <a:solidFill>
                  <a:schemeClr val="tx1"/>
                </a:solidFill>
              </a:rPr>
              <a:t>Also good practice for classrooms, btw </a:t>
            </a:r>
            <a:r>
              <a:rPr lang="is-IS" sz="1800" dirty="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151366213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5"/>
          <p:cNvSpPr>
            <a:spLocks noGrp="1" noChangeArrowheads="1"/>
          </p:cNvSpPr>
          <p:nvPr>
            <p:ph type="title"/>
          </p:nvPr>
        </p:nvSpPr>
        <p:spPr>
          <a:xfrm>
            <a:off x="2672861" y="304800"/>
            <a:ext cx="4854820" cy="895350"/>
          </a:xfrm>
        </p:spPr>
        <p:txBody>
          <a:bodyPr/>
          <a:lstStyle/>
          <a:p>
            <a:r>
              <a:rPr lang="en-US" altLang="zh-CN" sz="3600">
                <a:ea typeface="MS PGothic" charset="-128"/>
              </a:rPr>
              <a:t>And in Conclusion…</a:t>
            </a:r>
          </a:p>
        </p:txBody>
      </p:sp>
      <p:sp>
        <p:nvSpPr>
          <p:cNvPr id="34822" name="Rectangle 6"/>
          <p:cNvSpPr>
            <a:spLocks noGrp="1" noChangeArrowheads="1"/>
          </p:cNvSpPr>
          <p:nvPr>
            <p:ph type="body" idx="1"/>
          </p:nvPr>
        </p:nvSpPr>
        <p:spPr>
          <a:xfrm>
            <a:off x="457201" y="1295401"/>
            <a:ext cx="8150469" cy="4919663"/>
          </a:xfrm>
        </p:spPr>
        <p:txBody>
          <a:bodyPr/>
          <a:lstStyle/>
          <a:p>
            <a:pPr marL="108351" indent="-108351">
              <a:lnSpc>
                <a:spcPct val="65000"/>
              </a:lnSpc>
              <a:spcBef>
                <a:spcPct val="0"/>
              </a:spcBef>
              <a:defRPr/>
            </a:pPr>
            <a:r>
              <a:rPr lang="en-US" sz="3200" b="1" dirty="0"/>
              <a:t> In RISC-V Assembly Language:</a:t>
            </a:r>
          </a:p>
          <a:p>
            <a:pPr lvl="1">
              <a:lnSpc>
                <a:spcPct val="65000"/>
              </a:lnSpc>
              <a:defRPr/>
            </a:pPr>
            <a:r>
              <a:rPr lang="en-US" sz="2800" b="1" dirty="0"/>
              <a:t>Registers replace C variables</a:t>
            </a:r>
          </a:p>
          <a:p>
            <a:pPr lvl="1">
              <a:lnSpc>
                <a:spcPct val="75000"/>
              </a:lnSpc>
              <a:defRPr/>
            </a:pPr>
            <a:r>
              <a:rPr lang="en-US" sz="2800" b="1" dirty="0"/>
              <a:t>One instruction (simple operation) per line</a:t>
            </a:r>
          </a:p>
          <a:p>
            <a:pPr lvl="1">
              <a:lnSpc>
                <a:spcPct val="75000"/>
              </a:lnSpc>
              <a:defRPr/>
            </a:pPr>
            <a:r>
              <a:rPr lang="en-US" sz="2800" b="1" dirty="0"/>
              <a:t>Simpler is Better, Smaller is </a:t>
            </a:r>
            <a:r>
              <a:rPr lang="en-US" sz="2800" b="1" dirty="0" smtClean="0"/>
              <a:t>Faster</a:t>
            </a:r>
          </a:p>
          <a:p>
            <a:pPr>
              <a:lnSpc>
                <a:spcPct val="75000"/>
              </a:lnSpc>
              <a:defRPr/>
            </a:pPr>
            <a:r>
              <a:rPr lang="en-US" sz="3200" b="1" dirty="0" smtClean="0"/>
              <a:t>In </a:t>
            </a:r>
            <a:r>
              <a:rPr lang="en-US" sz="3200" b="1" dirty="0"/>
              <a:t>RV32, words are </a:t>
            </a:r>
            <a:r>
              <a:rPr lang="en-US" sz="3200" b="1" dirty="0" smtClean="0"/>
              <a:t>32b</a:t>
            </a:r>
          </a:p>
          <a:p>
            <a:pPr>
              <a:lnSpc>
                <a:spcPct val="75000"/>
              </a:lnSpc>
              <a:defRPr/>
            </a:pPr>
            <a:r>
              <a:rPr lang="en-US" sz="3200" b="1" dirty="0" smtClean="0"/>
              <a:t>Instructions</a:t>
            </a:r>
            <a:r>
              <a:rPr lang="en-US" sz="3200" b="1" dirty="0"/>
              <a:t>:</a:t>
            </a:r>
          </a:p>
          <a:p>
            <a:pPr marL="286357" lvl="1" indent="0">
              <a:lnSpc>
                <a:spcPct val="65000"/>
              </a:lnSpc>
              <a:buFontTx/>
              <a:buNone/>
              <a:defRPr/>
            </a:pPr>
            <a:r>
              <a:rPr lang="en-US" dirty="0">
                <a:latin typeface="Courier New" panose="02070309020205020404" pitchFamily="49" charset="0"/>
                <a:cs typeface="Courier New" panose="02070309020205020404" pitchFamily="49" charset="0"/>
              </a:rPr>
              <a:t>	</a:t>
            </a:r>
            <a:r>
              <a:rPr lang="en-US" sz="2800" b="1" dirty="0">
                <a:latin typeface="Courier New" panose="02070309020205020404" pitchFamily="49" charset="0"/>
                <a:cs typeface="Courier New" panose="02070309020205020404" pitchFamily="49" charset="0"/>
              </a:rPr>
              <a:t>add</a:t>
            </a:r>
            <a:r>
              <a:rPr lang="en-US" sz="2800" b="1" dirty="0"/>
              <a:t>, </a:t>
            </a:r>
            <a:r>
              <a:rPr lang="en-US" sz="2800" b="1" dirty="0" err="1">
                <a:latin typeface="Courier New" panose="02070309020205020404" pitchFamily="49" charset="0"/>
                <a:cs typeface="Courier New" panose="02070309020205020404" pitchFamily="49" charset="0"/>
              </a:rPr>
              <a:t>addi</a:t>
            </a:r>
            <a:r>
              <a:rPr lang="en-US" sz="2800" b="1" dirty="0"/>
              <a:t>, </a:t>
            </a:r>
            <a:r>
              <a:rPr lang="en-US" sz="2800" b="1" dirty="0">
                <a:latin typeface="Courier New" panose="02070309020205020404" pitchFamily="49" charset="0"/>
                <a:cs typeface="Courier New" panose="02070309020205020404" pitchFamily="49" charset="0"/>
              </a:rPr>
              <a:t>sub</a:t>
            </a:r>
          </a:p>
          <a:p>
            <a:pPr marL="108351" indent="-108351">
              <a:defRPr/>
            </a:pPr>
            <a:r>
              <a:rPr lang="en-US" sz="3200" b="1" dirty="0"/>
              <a:t> Registers:</a:t>
            </a:r>
          </a:p>
          <a:p>
            <a:pPr lvl="1">
              <a:lnSpc>
                <a:spcPct val="65000"/>
              </a:lnSpc>
              <a:defRPr/>
            </a:pPr>
            <a:r>
              <a:rPr lang="en-US" sz="2800" b="1" dirty="0"/>
              <a:t>32 registers, referred to as </a:t>
            </a:r>
            <a:r>
              <a:rPr lang="en-US" sz="2800" b="1" dirty="0">
                <a:latin typeface="Courier"/>
                <a:cs typeface="Courier"/>
              </a:rPr>
              <a:t>x0</a:t>
            </a:r>
            <a:r>
              <a:rPr lang="en-US" sz="2800" b="1" dirty="0"/>
              <a:t> </a:t>
            </a:r>
            <a:r>
              <a:rPr lang="mr-IN" sz="2800" b="1" dirty="0"/>
              <a:t>–</a:t>
            </a:r>
            <a:r>
              <a:rPr lang="en-US" sz="2800" b="1" dirty="0"/>
              <a:t> </a:t>
            </a:r>
            <a:r>
              <a:rPr lang="en-US" sz="2800" b="1" dirty="0">
                <a:latin typeface="Courier"/>
                <a:cs typeface="Courier"/>
              </a:rPr>
              <a:t>x31</a:t>
            </a:r>
            <a:endParaRPr lang="en-US" sz="2800" b="1" dirty="0"/>
          </a:p>
          <a:p>
            <a:pPr lvl="1">
              <a:lnSpc>
                <a:spcPct val="75000"/>
              </a:lnSpc>
              <a:defRPr/>
            </a:pPr>
            <a:r>
              <a:rPr lang="en-US" sz="2800" b="1" dirty="0"/>
              <a:t>Zero: </a:t>
            </a:r>
            <a:r>
              <a:rPr lang="en-US" sz="2800" b="1" dirty="0">
                <a:latin typeface="Courier"/>
              </a:rPr>
              <a:t>x0</a:t>
            </a:r>
            <a:endParaRPr lang="en-US" sz="2800" b="1" dirty="0"/>
          </a:p>
        </p:txBody>
      </p:sp>
    </p:spTree>
    <p:extLst>
      <p:ext uri="{BB962C8B-B14F-4D97-AF65-F5344CB8AC3E}">
        <p14:creationId xmlns:p14="http://schemas.microsoft.com/office/powerpoint/2010/main" val="1256509823"/>
      </p:ext>
    </p:extLst>
  </p:cSld>
  <p:clrMapOvr>
    <a:masterClrMapping/>
  </p:clrMapOvr>
  <p:transition spd="slow">
    <p:split orient="vert"/>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754815" cy="889000"/>
          </a:xfrm>
        </p:spPr>
        <p:txBody>
          <a:bodyPr/>
          <a:lstStyle/>
          <a:p>
            <a:pPr algn="ctr"/>
            <a:r>
              <a:rPr lang="en-US" b="1" dirty="0"/>
              <a:t>Locks</a:t>
            </a:r>
          </a:p>
        </p:txBody>
      </p:sp>
      <p:sp>
        <p:nvSpPr>
          <p:cNvPr id="3" name="Content Placeholder 2"/>
          <p:cNvSpPr>
            <a:spLocks noGrp="1"/>
          </p:cNvSpPr>
          <p:nvPr>
            <p:ph idx="1"/>
          </p:nvPr>
        </p:nvSpPr>
        <p:spPr>
          <a:xfrm>
            <a:off x="0" y="1447800"/>
            <a:ext cx="9144000" cy="4318200"/>
          </a:xfrm>
        </p:spPr>
        <p:txBody>
          <a:bodyPr/>
          <a:lstStyle/>
          <a:p>
            <a:r>
              <a:rPr lang="en-US" b="1" dirty="0"/>
              <a:t>Computers use locks to control access to shared resources</a:t>
            </a:r>
          </a:p>
          <a:p>
            <a:pPr lvl="1"/>
            <a:r>
              <a:rPr lang="en-US" sz="2000" dirty="0">
                <a:solidFill>
                  <a:srgbClr val="0332B7"/>
                </a:solidFill>
              </a:rPr>
              <a:t>Serves purpose of microphone in example</a:t>
            </a:r>
          </a:p>
          <a:p>
            <a:pPr lvl="1"/>
            <a:r>
              <a:rPr lang="en-US" sz="2000" dirty="0">
                <a:solidFill>
                  <a:srgbClr val="0332B7"/>
                </a:solidFill>
              </a:rPr>
              <a:t>Also referred to as “semaphore”</a:t>
            </a:r>
          </a:p>
          <a:p>
            <a:pPr lvl="1"/>
            <a:endParaRPr lang="en-US" dirty="0"/>
          </a:p>
          <a:p>
            <a:r>
              <a:rPr lang="en-US" b="1" dirty="0"/>
              <a:t>Usually implemented with a variable</a:t>
            </a:r>
          </a:p>
          <a:p>
            <a:pPr lvl="1"/>
            <a:r>
              <a:rPr lang="en-US" b="1" dirty="0" err="1">
                <a:solidFill>
                  <a:srgbClr val="0332B7"/>
                </a:solidFill>
                <a:latin typeface="Courier" charset="0"/>
                <a:ea typeface="Courier" charset="0"/>
                <a:cs typeface="Courier" charset="0"/>
              </a:rPr>
              <a:t>int</a:t>
            </a:r>
            <a:r>
              <a:rPr lang="en-US" b="1" dirty="0">
                <a:solidFill>
                  <a:srgbClr val="0332B7"/>
                </a:solidFill>
                <a:latin typeface="Courier" charset="0"/>
                <a:ea typeface="Courier" charset="0"/>
                <a:cs typeface="Courier" charset="0"/>
              </a:rPr>
              <a:t> lock;</a:t>
            </a:r>
          </a:p>
          <a:p>
            <a:pPr lvl="2"/>
            <a:r>
              <a:rPr lang="en-US" sz="2000" dirty="0"/>
              <a:t>0 for unlocked</a:t>
            </a:r>
          </a:p>
          <a:p>
            <a:pPr lvl="2"/>
            <a:r>
              <a:rPr lang="en-US" sz="2000" dirty="0"/>
              <a:t>1 for locked</a:t>
            </a:r>
          </a:p>
        </p:txBody>
      </p:sp>
    </p:spTree>
    <p:extLst>
      <p:ext uri="{BB962C8B-B14F-4D97-AF65-F5344CB8AC3E}">
        <p14:creationId xmlns:p14="http://schemas.microsoft.com/office/powerpoint/2010/main" val="173589158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988" y="533400"/>
            <a:ext cx="8292611" cy="965200"/>
          </a:xfrm>
        </p:spPr>
        <p:txBody>
          <a:bodyPr>
            <a:normAutofit/>
          </a:bodyPr>
          <a:lstStyle/>
          <a:p>
            <a:pPr>
              <a:lnSpc>
                <a:spcPct val="85000"/>
              </a:lnSpc>
            </a:pPr>
            <a:r>
              <a:rPr lang="en-US" b="1" dirty="0"/>
              <a:t>Review: Data Races and Synchronization</a:t>
            </a:r>
          </a:p>
        </p:txBody>
      </p:sp>
      <p:sp>
        <p:nvSpPr>
          <p:cNvPr id="3" name="Content Placeholder 2"/>
          <p:cNvSpPr>
            <a:spLocks noGrp="1"/>
          </p:cNvSpPr>
          <p:nvPr>
            <p:ph idx="1"/>
          </p:nvPr>
        </p:nvSpPr>
        <p:spPr>
          <a:xfrm>
            <a:off x="698989" y="1600200"/>
            <a:ext cx="8140211" cy="4521200"/>
          </a:xfrm>
        </p:spPr>
        <p:txBody>
          <a:bodyPr>
            <a:normAutofit/>
          </a:bodyPr>
          <a:lstStyle/>
          <a:p>
            <a:r>
              <a:rPr lang="en-US" dirty="0"/>
              <a:t>Two memory accesses form a </a:t>
            </a:r>
            <a:r>
              <a:rPr lang="en-US" i="1" dirty="0">
                <a:solidFill>
                  <a:srgbClr val="3366FF"/>
                </a:solidFill>
              </a:rPr>
              <a:t>data race </a:t>
            </a:r>
            <a:r>
              <a:rPr lang="en-US" dirty="0"/>
              <a:t>if from different threads access same location, at least one is a write, and they occur one after another</a:t>
            </a:r>
          </a:p>
          <a:p>
            <a:r>
              <a:rPr lang="en-US" dirty="0"/>
              <a:t>If there is a data race, result of program varies depending on chance (which thread first?)</a:t>
            </a:r>
          </a:p>
          <a:p>
            <a:r>
              <a:rPr lang="en-US" dirty="0"/>
              <a:t>Avoid data races by synchronizing writing and reading to get </a:t>
            </a:r>
            <a:r>
              <a:rPr lang="en-US" i="1" dirty="0">
                <a:solidFill>
                  <a:srgbClr val="3366FF"/>
                </a:solidFill>
              </a:rPr>
              <a:t>deterministic</a:t>
            </a:r>
            <a:r>
              <a:rPr lang="en-US" dirty="0">
                <a:solidFill>
                  <a:srgbClr val="3366FF"/>
                </a:solidFill>
              </a:rPr>
              <a:t> </a:t>
            </a:r>
            <a:r>
              <a:rPr lang="en-US" dirty="0"/>
              <a:t>behavior</a:t>
            </a:r>
          </a:p>
          <a:p>
            <a:r>
              <a:rPr lang="en-US" dirty="0"/>
              <a:t>Synchronization done by user-level routines that rely on hardware synchronization instructions</a:t>
            </a:r>
          </a:p>
        </p:txBody>
      </p:sp>
    </p:spTree>
    <p:extLst>
      <p:ext uri="{BB962C8B-B14F-4D97-AF65-F5344CB8AC3E}">
        <p14:creationId xmlns:p14="http://schemas.microsoft.com/office/powerpoint/2010/main" val="2611992919"/>
      </p:ext>
    </p:extLst>
  </p:cSld>
  <p:clrMapOvr>
    <a:masterClrMapping/>
  </p:clrMapOvr>
  <p:transition spd="slow">
    <p:split orient="ver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3" name="Rectangle 3"/>
          <p:cNvSpPr>
            <a:spLocks noGrp="1" noChangeArrowheads="1"/>
          </p:cNvSpPr>
          <p:nvPr>
            <p:ph idx="1"/>
          </p:nvPr>
        </p:nvSpPr>
        <p:spPr>
          <a:xfrm>
            <a:off x="462170" y="1143000"/>
            <a:ext cx="8224630" cy="5105400"/>
          </a:xfrm>
        </p:spPr>
        <p:txBody>
          <a:bodyPr>
            <a:normAutofit/>
          </a:bodyPr>
          <a:lstStyle/>
          <a:p>
            <a:pPr>
              <a:lnSpc>
                <a:spcPct val="100000"/>
              </a:lnSpc>
              <a:spcBef>
                <a:spcPts val="0"/>
              </a:spcBef>
            </a:pPr>
            <a:r>
              <a:rPr lang="en-AU" dirty="0">
                <a:cs typeface="Courier New"/>
              </a:rPr>
              <a:t>AMOs atomically perform an operation on an operand in memory and set the destination register to the original memory value</a:t>
            </a:r>
          </a:p>
          <a:p>
            <a:pPr>
              <a:lnSpc>
                <a:spcPct val="100000"/>
              </a:lnSpc>
              <a:spcBef>
                <a:spcPts val="0"/>
              </a:spcBef>
            </a:pPr>
            <a:r>
              <a:rPr lang="en-AU" dirty="0">
                <a:cs typeface="Courier New"/>
              </a:rPr>
              <a:t>R-Type Instruction Format: </a:t>
            </a:r>
            <a:r>
              <a:rPr lang="en-AU" dirty="0">
                <a:latin typeface="Courier" charset="0"/>
                <a:ea typeface="Courier" charset="0"/>
                <a:cs typeface="Courier" charset="0"/>
              </a:rPr>
              <a:t>Add</a:t>
            </a:r>
            <a:r>
              <a:rPr lang="en-AU" dirty="0">
                <a:cs typeface="Courier New"/>
              </a:rPr>
              <a:t>, </a:t>
            </a:r>
            <a:r>
              <a:rPr lang="en-AU" dirty="0">
                <a:latin typeface="Courier" charset="0"/>
                <a:ea typeface="Courier" charset="0"/>
                <a:cs typeface="Courier" charset="0"/>
              </a:rPr>
              <a:t>And</a:t>
            </a:r>
            <a:r>
              <a:rPr lang="en-AU" dirty="0">
                <a:cs typeface="Courier New"/>
              </a:rPr>
              <a:t>, </a:t>
            </a:r>
            <a:r>
              <a:rPr lang="en-AU" dirty="0">
                <a:latin typeface="Courier" charset="0"/>
                <a:ea typeface="Courier" charset="0"/>
                <a:cs typeface="Courier" charset="0"/>
              </a:rPr>
              <a:t>Or</a:t>
            </a:r>
            <a:r>
              <a:rPr lang="en-AU" dirty="0">
                <a:cs typeface="Courier New"/>
              </a:rPr>
              <a:t>, </a:t>
            </a:r>
            <a:r>
              <a:rPr lang="en-AU" dirty="0">
                <a:latin typeface="Courier" charset="0"/>
                <a:ea typeface="Courier" charset="0"/>
                <a:cs typeface="Courier" charset="0"/>
              </a:rPr>
              <a:t>Swap</a:t>
            </a:r>
            <a:r>
              <a:rPr lang="en-AU" dirty="0">
                <a:cs typeface="Courier New"/>
              </a:rPr>
              <a:t>, </a:t>
            </a:r>
            <a:r>
              <a:rPr lang="en-AU" dirty="0" err="1">
                <a:latin typeface="Courier" charset="0"/>
                <a:ea typeface="Courier" charset="0"/>
                <a:cs typeface="Courier" charset="0"/>
              </a:rPr>
              <a:t>Xor</a:t>
            </a:r>
            <a:r>
              <a:rPr lang="en-AU" dirty="0">
                <a:cs typeface="Courier New"/>
              </a:rPr>
              <a:t>, </a:t>
            </a:r>
            <a:r>
              <a:rPr lang="en-AU" dirty="0">
                <a:latin typeface="Courier" charset="0"/>
                <a:ea typeface="Courier" charset="0"/>
                <a:cs typeface="Courier" charset="0"/>
              </a:rPr>
              <a:t>Max</a:t>
            </a:r>
            <a:r>
              <a:rPr lang="en-AU" dirty="0">
                <a:cs typeface="Courier New"/>
              </a:rPr>
              <a:t>, </a:t>
            </a:r>
            <a:r>
              <a:rPr lang="en-AU" dirty="0">
                <a:latin typeface="Courier" charset="0"/>
                <a:ea typeface="Courier" charset="0"/>
                <a:cs typeface="Courier" charset="0"/>
              </a:rPr>
              <a:t>Max Unsigned</a:t>
            </a:r>
            <a:r>
              <a:rPr lang="en-AU" dirty="0">
                <a:cs typeface="Courier New"/>
              </a:rPr>
              <a:t>, </a:t>
            </a:r>
            <a:r>
              <a:rPr lang="en-AU" dirty="0">
                <a:latin typeface="Courier" charset="0"/>
                <a:ea typeface="Courier" charset="0"/>
                <a:cs typeface="Courier" charset="0"/>
              </a:rPr>
              <a:t>Min</a:t>
            </a:r>
            <a:r>
              <a:rPr lang="en-AU" dirty="0">
                <a:cs typeface="Courier New"/>
              </a:rPr>
              <a:t>, </a:t>
            </a:r>
            <a:r>
              <a:rPr lang="en-AU" dirty="0">
                <a:latin typeface="Courier" charset="0"/>
                <a:ea typeface="Courier" charset="0"/>
                <a:cs typeface="Courier" charset="0"/>
              </a:rPr>
              <a:t>Min Unsigned</a:t>
            </a:r>
          </a:p>
          <a:p>
            <a:pPr>
              <a:lnSpc>
                <a:spcPct val="100000"/>
              </a:lnSpc>
              <a:spcBef>
                <a:spcPts val="0"/>
              </a:spcBef>
            </a:pPr>
            <a:endParaRPr lang="en-AU" dirty="0">
              <a:ea typeface="Courier" charset="0"/>
              <a:cs typeface="Courier" charset="0"/>
            </a:endParaRPr>
          </a:p>
          <a:p>
            <a:pPr>
              <a:lnSpc>
                <a:spcPct val="100000"/>
              </a:lnSpc>
              <a:spcBef>
                <a:spcPts val="0"/>
              </a:spcBef>
            </a:pPr>
            <a:endParaRPr lang="en-AU" dirty="0">
              <a:latin typeface="Courier" charset="0"/>
              <a:ea typeface="Courier" charset="0"/>
              <a:cs typeface="Courier" charset="0"/>
            </a:endParaRPr>
          </a:p>
        </p:txBody>
      </p:sp>
      <p:pic>
        <p:nvPicPr>
          <p:cNvPr id="2" name="Picture 1"/>
          <p:cNvPicPr>
            <a:picLocks noChangeAspect="1"/>
          </p:cNvPicPr>
          <p:nvPr/>
        </p:nvPicPr>
        <p:blipFill>
          <a:blip r:embed="rId3"/>
          <a:stretch>
            <a:fillRect/>
          </a:stretch>
        </p:blipFill>
        <p:spPr>
          <a:xfrm>
            <a:off x="423786" y="3189142"/>
            <a:ext cx="8296430" cy="1000925"/>
          </a:xfrm>
          <a:prstGeom prst="rect">
            <a:avLst/>
          </a:prstGeom>
        </p:spPr>
      </p:pic>
      <p:sp>
        <p:nvSpPr>
          <p:cNvPr id="450562" name="Rectangle 2"/>
          <p:cNvSpPr>
            <a:spLocks noGrp="1" noChangeArrowheads="1"/>
          </p:cNvSpPr>
          <p:nvPr>
            <p:ph type="title"/>
          </p:nvPr>
        </p:nvSpPr>
        <p:spPr>
          <a:xfrm>
            <a:off x="76200" y="330200"/>
            <a:ext cx="8644015" cy="812800"/>
          </a:xfrm>
        </p:spPr>
        <p:txBody>
          <a:bodyPr/>
          <a:lstStyle/>
          <a:p>
            <a:r>
              <a:rPr lang="en-AU" b="1" dirty="0"/>
              <a:t>RISC-V Atomic Memory Operations (AMOs)</a:t>
            </a:r>
          </a:p>
        </p:txBody>
      </p:sp>
      <p:sp>
        <p:nvSpPr>
          <p:cNvPr id="3" name="TextBox 2"/>
          <p:cNvSpPr txBox="1"/>
          <p:nvPr/>
        </p:nvSpPr>
        <p:spPr>
          <a:xfrm>
            <a:off x="-76005" y="5074036"/>
            <a:ext cx="6498895" cy="1292662"/>
          </a:xfrm>
          <a:prstGeom prst="rect">
            <a:avLst/>
          </a:prstGeom>
          <a:noFill/>
        </p:spPr>
        <p:txBody>
          <a:bodyPr wrap="none" rtlCol="0">
            <a:spAutoFit/>
          </a:bodyPr>
          <a:lstStyle/>
          <a:p>
            <a:r>
              <a:rPr lang="en-US" sz="1950" dirty="0">
                <a:solidFill>
                  <a:schemeClr val="tx1"/>
                </a:solidFill>
              </a:rPr>
              <a:t>Load from address in rs1 to “t”</a:t>
            </a:r>
          </a:p>
          <a:p>
            <a:r>
              <a:rPr lang="en-US" sz="1950" dirty="0" err="1">
                <a:solidFill>
                  <a:schemeClr val="tx1"/>
                </a:solidFill>
              </a:rPr>
              <a:t>rd</a:t>
            </a:r>
            <a:r>
              <a:rPr lang="en-US" sz="1950" dirty="0">
                <a:solidFill>
                  <a:schemeClr val="tx1"/>
                </a:solidFill>
              </a:rPr>
              <a:t> = ”t”, i.e., the value in memory</a:t>
            </a:r>
          </a:p>
          <a:p>
            <a:r>
              <a:rPr lang="en-US" sz="1950" dirty="0">
                <a:solidFill>
                  <a:schemeClr val="tx1"/>
                </a:solidFill>
              </a:rPr>
              <a:t>Store at address in rs1 the calculation “t” &lt;operation&gt; rs2</a:t>
            </a:r>
          </a:p>
          <a:p>
            <a:r>
              <a:rPr lang="en-US" sz="1950" dirty="0" err="1">
                <a:solidFill>
                  <a:schemeClr val="tx1"/>
                </a:solidFill>
              </a:rPr>
              <a:t>aq</a:t>
            </a:r>
            <a:r>
              <a:rPr lang="en-US" sz="1950" dirty="0">
                <a:solidFill>
                  <a:schemeClr val="tx1"/>
                </a:solidFill>
              </a:rPr>
              <a:t>(acquire) and </a:t>
            </a:r>
            <a:r>
              <a:rPr lang="en-US" sz="1950" dirty="0" err="1">
                <a:solidFill>
                  <a:schemeClr val="tx1"/>
                </a:solidFill>
              </a:rPr>
              <a:t>rl</a:t>
            </a:r>
            <a:r>
              <a:rPr lang="en-US" sz="1950" dirty="0">
                <a:solidFill>
                  <a:schemeClr val="tx1"/>
                </a:solidFill>
              </a:rPr>
              <a:t>(release) to insure </a:t>
            </a:r>
            <a:r>
              <a:rPr lang="en-US" sz="1950" i="1" dirty="0">
                <a:solidFill>
                  <a:schemeClr val="tx1"/>
                </a:solidFill>
              </a:rPr>
              <a:t>in order </a:t>
            </a:r>
            <a:r>
              <a:rPr lang="en-US" sz="1950" dirty="0">
                <a:solidFill>
                  <a:schemeClr val="tx1"/>
                </a:solidFill>
              </a:rPr>
              <a:t>execution</a:t>
            </a:r>
          </a:p>
        </p:txBody>
      </p:sp>
      <p:sp>
        <p:nvSpPr>
          <p:cNvPr id="11" name="TextBox 10"/>
          <p:cNvSpPr txBox="1"/>
          <p:nvPr/>
        </p:nvSpPr>
        <p:spPr>
          <a:xfrm>
            <a:off x="6169913" y="4520039"/>
            <a:ext cx="2505814" cy="1200329"/>
          </a:xfrm>
          <a:prstGeom prst="rect">
            <a:avLst/>
          </a:prstGeom>
          <a:noFill/>
        </p:spPr>
        <p:txBody>
          <a:bodyPr wrap="none" rtlCol="0">
            <a:spAutoFit/>
          </a:bodyPr>
          <a:lstStyle/>
          <a:p>
            <a:r>
              <a:rPr lang="en-US" sz="1800" dirty="0" err="1">
                <a:solidFill>
                  <a:srgbClr val="FF0000"/>
                </a:solidFill>
                <a:latin typeface="Courier" charset="0"/>
                <a:ea typeface="Courier" charset="0"/>
                <a:cs typeface="Courier" charset="0"/>
              </a:rPr>
              <a:t>amoadd.w</a:t>
            </a:r>
            <a:r>
              <a:rPr lang="en-US" sz="1800" dirty="0">
                <a:solidFill>
                  <a:srgbClr val="FF0000"/>
                </a:solidFill>
                <a:latin typeface="Courier" charset="0"/>
                <a:ea typeface="Courier" charset="0"/>
                <a:cs typeface="Courier" charset="0"/>
              </a:rPr>
              <a:t> rd,rs2,(rs1):</a:t>
            </a:r>
          </a:p>
          <a:p>
            <a:r>
              <a:rPr lang="en-US" sz="1800" dirty="0">
                <a:solidFill>
                  <a:srgbClr val="FF0000"/>
                </a:solidFill>
                <a:latin typeface="Courier" charset="0"/>
                <a:ea typeface="Courier" charset="0"/>
                <a:cs typeface="Courier" charset="0"/>
              </a:rPr>
              <a:t>  t = M[x[rs1]]; </a:t>
            </a:r>
          </a:p>
          <a:p>
            <a:r>
              <a:rPr lang="en-US" sz="1800" dirty="0">
                <a:solidFill>
                  <a:srgbClr val="FF0000"/>
                </a:solidFill>
                <a:latin typeface="Courier" charset="0"/>
                <a:ea typeface="Courier" charset="0"/>
                <a:cs typeface="Courier" charset="0"/>
              </a:rPr>
              <a:t>  x[</a:t>
            </a:r>
            <a:r>
              <a:rPr lang="en-US" sz="1800" dirty="0" err="1">
                <a:solidFill>
                  <a:srgbClr val="FF0000"/>
                </a:solidFill>
                <a:latin typeface="Courier" charset="0"/>
                <a:ea typeface="Courier" charset="0"/>
                <a:cs typeface="Courier" charset="0"/>
              </a:rPr>
              <a:t>rd</a:t>
            </a:r>
            <a:r>
              <a:rPr lang="en-US" sz="1800" dirty="0">
                <a:solidFill>
                  <a:srgbClr val="FF0000"/>
                </a:solidFill>
                <a:latin typeface="Courier" charset="0"/>
                <a:ea typeface="Courier" charset="0"/>
                <a:cs typeface="Courier" charset="0"/>
              </a:rPr>
              <a:t>] = t; </a:t>
            </a:r>
            <a:br>
              <a:rPr lang="en-US" sz="1800" dirty="0">
                <a:solidFill>
                  <a:srgbClr val="FF0000"/>
                </a:solidFill>
                <a:latin typeface="Courier" charset="0"/>
                <a:ea typeface="Courier" charset="0"/>
                <a:cs typeface="Courier" charset="0"/>
              </a:rPr>
            </a:br>
            <a:r>
              <a:rPr lang="en-US" sz="1800" dirty="0">
                <a:solidFill>
                  <a:srgbClr val="FF0000"/>
                </a:solidFill>
                <a:latin typeface="Courier" charset="0"/>
                <a:ea typeface="Courier" charset="0"/>
                <a:cs typeface="Courier" charset="0"/>
              </a:rPr>
              <a:t>  M[x[rs1]] = t + x[rs2]</a:t>
            </a:r>
          </a:p>
        </p:txBody>
      </p:sp>
    </p:spTree>
    <p:extLst>
      <p:ext uri="{BB962C8B-B14F-4D97-AF65-F5344CB8AC3E}">
        <p14:creationId xmlns:p14="http://schemas.microsoft.com/office/powerpoint/2010/main" val="253276572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218334" y="2190750"/>
            <a:ext cx="2754217" cy="3095625"/>
          </a:xfrm>
          <a:prstGeom prst="rect">
            <a:avLst/>
          </a:prstGeom>
        </p:spPr>
      </p:pic>
      <p:sp>
        <p:nvSpPr>
          <p:cNvPr id="2" name="Title 1"/>
          <p:cNvSpPr>
            <a:spLocks noGrp="1"/>
          </p:cNvSpPr>
          <p:nvPr>
            <p:ph type="title"/>
          </p:nvPr>
        </p:nvSpPr>
        <p:spPr>
          <a:xfrm>
            <a:off x="685800" y="330200"/>
            <a:ext cx="7684477" cy="965200"/>
          </a:xfrm>
        </p:spPr>
        <p:txBody>
          <a:bodyPr/>
          <a:lstStyle/>
          <a:p>
            <a:pPr algn="ctr"/>
            <a:r>
              <a:rPr lang="en-US" b="1" dirty="0"/>
              <a:t>Deadlock</a:t>
            </a:r>
          </a:p>
        </p:txBody>
      </p:sp>
      <p:sp>
        <p:nvSpPr>
          <p:cNvPr id="3" name="Content Placeholder 2"/>
          <p:cNvSpPr>
            <a:spLocks noGrp="1"/>
          </p:cNvSpPr>
          <p:nvPr>
            <p:ph idx="1"/>
          </p:nvPr>
        </p:nvSpPr>
        <p:spPr>
          <a:xfrm>
            <a:off x="171451" y="1524000"/>
            <a:ext cx="6622074" cy="4800600"/>
          </a:xfrm>
        </p:spPr>
        <p:txBody>
          <a:bodyPr>
            <a:normAutofit/>
          </a:bodyPr>
          <a:lstStyle/>
          <a:p>
            <a:r>
              <a:rPr lang="en-US" dirty="0"/>
              <a:t>Deadlock: a system state in which no progress is possible</a:t>
            </a:r>
          </a:p>
          <a:p>
            <a:r>
              <a:rPr lang="en-US" dirty="0"/>
              <a:t>Dining Philosopher’s Problem:</a:t>
            </a:r>
          </a:p>
          <a:p>
            <a:pPr lvl="1"/>
            <a:r>
              <a:rPr lang="en-US" sz="2000" dirty="0"/>
              <a:t>Think until the left fork is available; when it is, pick it up</a:t>
            </a:r>
          </a:p>
          <a:p>
            <a:pPr lvl="1"/>
            <a:r>
              <a:rPr lang="en-US" sz="2000" dirty="0"/>
              <a:t>Think until the right fork is available; when it is, pick it up</a:t>
            </a:r>
          </a:p>
          <a:p>
            <a:pPr lvl="1"/>
            <a:r>
              <a:rPr lang="en-US" sz="2000" dirty="0"/>
              <a:t>When both forks are held, eat for a fixed amount of time</a:t>
            </a:r>
          </a:p>
          <a:p>
            <a:pPr lvl="1"/>
            <a:r>
              <a:rPr lang="en-US" sz="2000" dirty="0"/>
              <a:t>Then, put the right fork down</a:t>
            </a:r>
          </a:p>
          <a:p>
            <a:pPr lvl="1"/>
            <a:r>
              <a:rPr lang="en-US" sz="2000" dirty="0"/>
              <a:t>Then, put the left fork down</a:t>
            </a:r>
          </a:p>
          <a:p>
            <a:pPr lvl="1"/>
            <a:r>
              <a:rPr lang="en-US" sz="2000" dirty="0"/>
              <a:t>Repeat from the beginning</a:t>
            </a:r>
          </a:p>
          <a:p>
            <a:r>
              <a:rPr lang="en-US" dirty="0"/>
              <a:t>Solution?</a:t>
            </a:r>
          </a:p>
        </p:txBody>
      </p:sp>
      <p:pic>
        <p:nvPicPr>
          <p:cNvPr id="8" name="Picture 7">
            <a:extLst>
              <a:ext uri="{FF2B5EF4-FFF2-40B4-BE49-F238E27FC236}">
                <a16:creationId xmlns:a16="http://schemas.microsoft.com/office/drawing/2014/main" xmlns="" id="{A87B041A-4108-8548-9F92-952FC88E69A3}"/>
              </a:ext>
            </a:extLst>
          </p:cNvPr>
          <p:cNvPicPr>
            <a:picLocks noChangeAspect="1"/>
          </p:cNvPicPr>
          <p:nvPr/>
        </p:nvPicPr>
        <p:blipFill>
          <a:blip r:embed="rId3"/>
          <a:srcRect l="13438" t="11250" b="3750"/>
          <a:stretch>
            <a:fillRect/>
          </a:stretch>
        </p:blipFill>
        <p:spPr>
          <a:xfrm>
            <a:off x="3798277" y="4495801"/>
            <a:ext cx="2813348" cy="2244585"/>
          </a:xfrm>
          <a:prstGeom prst="rect">
            <a:avLst/>
          </a:prstGeom>
        </p:spPr>
      </p:pic>
    </p:spTree>
    <p:extLst>
      <p:ext uri="{BB962C8B-B14F-4D97-AF65-F5344CB8AC3E}">
        <p14:creationId xmlns:p14="http://schemas.microsoft.com/office/powerpoint/2010/main" val="3921236585"/>
      </p:ext>
    </p:extLst>
  </p:cSld>
  <p:clrMapOvr>
    <a:masterClrMapping/>
  </p:clrMapOvr>
  <p:transition spd="slow">
    <p:split orient="ver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Grp="1" noChangeArrowheads="1"/>
          </p:cNvSpPr>
          <p:nvPr>
            <p:ph type="title"/>
          </p:nvPr>
        </p:nvSpPr>
        <p:spPr>
          <a:xfrm>
            <a:off x="685800" y="330200"/>
            <a:ext cx="7754815" cy="965200"/>
          </a:xfrm>
        </p:spPr>
        <p:txBody>
          <a:bodyPr>
            <a:normAutofit/>
          </a:bodyPr>
          <a:lstStyle/>
          <a:p>
            <a:pPr algn="ctr"/>
            <a:r>
              <a:rPr lang="en-US" b="1" dirty="0"/>
              <a:t>Shared Memory Multiprocessor (SMP)</a:t>
            </a:r>
          </a:p>
        </p:txBody>
      </p:sp>
      <p:sp>
        <p:nvSpPr>
          <p:cNvPr id="1862659" name="Rectangle 3"/>
          <p:cNvSpPr>
            <a:spLocks noGrp="1" noChangeArrowheads="1"/>
          </p:cNvSpPr>
          <p:nvPr>
            <p:ph type="body" idx="1"/>
          </p:nvPr>
        </p:nvSpPr>
        <p:spPr>
          <a:xfrm>
            <a:off x="492370" y="1943102"/>
            <a:ext cx="8651630" cy="3390899"/>
          </a:xfrm>
        </p:spPr>
        <p:txBody>
          <a:bodyPr>
            <a:noAutofit/>
          </a:bodyPr>
          <a:lstStyle/>
          <a:p>
            <a:r>
              <a:rPr lang="en-US" dirty="0"/>
              <a:t>Q1 – Single address space shared by all processors/cores</a:t>
            </a:r>
          </a:p>
          <a:p>
            <a:r>
              <a:rPr lang="en-US" dirty="0"/>
              <a:t>Q2 – Processors coordinate/communicate through shared variables in memory (via loads and stores)</a:t>
            </a:r>
          </a:p>
          <a:p>
            <a:pPr lvl="1"/>
            <a:r>
              <a:rPr lang="en-US" sz="2000" dirty="0">
                <a:solidFill>
                  <a:srgbClr val="0332B7"/>
                </a:solidFill>
              </a:rPr>
              <a:t>Use of shared data must be coordinated via synchronization </a:t>
            </a:r>
            <a:r>
              <a:rPr lang="en-US" sz="2000" dirty="0" smtClean="0">
                <a:solidFill>
                  <a:srgbClr val="0332B7"/>
                </a:solidFill>
              </a:rPr>
              <a:t>primitives</a:t>
            </a:r>
            <a:r>
              <a:rPr lang="zh-CN" altLang="en-US" sz="2000" dirty="0">
                <a:solidFill>
                  <a:srgbClr val="0332B7"/>
                </a:solidFill>
              </a:rPr>
              <a:t>原型</a:t>
            </a:r>
            <a:r>
              <a:rPr lang="en-US" sz="2000" dirty="0" smtClean="0">
                <a:solidFill>
                  <a:srgbClr val="0332B7"/>
                </a:solidFill>
              </a:rPr>
              <a:t>(</a:t>
            </a:r>
            <a:r>
              <a:rPr lang="en-US" sz="2000" dirty="0">
                <a:solidFill>
                  <a:srgbClr val="0332B7"/>
                </a:solidFill>
              </a:rPr>
              <a:t>locks) that allow access to data to only one processor at a time</a:t>
            </a:r>
          </a:p>
          <a:p>
            <a:r>
              <a:rPr lang="en-US" dirty="0"/>
              <a:t>All multicore computers today are SMP</a:t>
            </a:r>
          </a:p>
        </p:txBody>
      </p:sp>
    </p:spTree>
    <p:extLst>
      <p:ext uri="{BB962C8B-B14F-4D97-AF65-F5344CB8AC3E}">
        <p14:creationId xmlns:p14="http://schemas.microsoft.com/office/powerpoint/2010/main" val="3526852672"/>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Shared Memory and Caches</a:t>
            </a:r>
          </a:p>
        </p:txBody>
      </p:sp>
      <p:sp>
        <p:nvSpPr>
          <p:cNvPr id="3" name="Content Placeholder 2"/>
          <p:cNvSpPr>
            <a:spLocks noGrp="1"/>
          </p:cNvSpPr>
          <p:nvPr>
            <p:ph idx="1"/>
          </p:nvPr>
        </p:nvSpPr>
        <p:spPr>
          <a:xfrm>
            <a:off x="556214" y="1588707"/>
            <a:ext cx="8475785" cy="1533086"/>
          </a:xfrm>
        </p:spPr>
        <p:txBody>
          <a:bodyPr/>
          <a:lstStyle/>
          <a:p>
            <a:r>
              <a:rPr lang="en-US" dirty="0"/>
              <a:t>What if? </a:t>
            </a:r>
          </a:p>
          <a:p>
            <a:pPr lvl="1"/>
            <a:r>
              <a:rPr lang="en-US" sz="2000" dirty="0"/>
              <a:t>Processors 1 and 2 read Memory[1000] (value 20)</a:t>
            </a:r>
          </a:p>
        </p:txBody>
      </p:sp>
      <p:grpSp>
        <p:nvGrpSpPr>
          <p:cNvPr id="7" name="Group 63"/>
          <p:cNvGrpSpPr/>
          <p:nvPr/>
        </p:nvGrpSpPr>
        <p:grpSpPr>
          <a:xfrm>
            <a:off x="1168340" y="2443413"/>
            <a:ext cx="6654920" cy="2552700"/>
            <a:chOff x="1524000" y="1066800"/>
            <a:chExt cx="5638800" cy="3048000"/>
          </a:xfrm>
        </p:grpSpPr>
        <p:sp>
          <p:nvSpPr>
            <p:cNvPr id="8" name="Rectangle 5"/>
            <p:cNvSpPr>
              <a:spLocks noChangeArrowheads="1"/>
            </p:cNvSpPr>
            <p:nvPr/>
          </p:nvSpPr>
          <p:spPr bwMode="auto">
            <a:xfrm>
              <a:off x="1524000" y="1066800"/>
              <a:ext cx="1295400" cy="609600"/>
            </a:xfrm>
            <a:prstGeom prst="rect">
              <a:avLst/>
            </a:prstGeom>
            <a:noFill/>
            <a:ln w="12700">
              <a:solidFill>
                <a:schemeClr val="tx1"/>
              </a:solidFill>
              <a:miter lim="800000"/>
              <a:headEnd/>
              <a:tailEnd/>
            </a:ln>
            <a:effectLst/>
          </p:spPr>
          <p:txBody>
            <a:bodyPr wrap="none" anchor="ctr"/>
            <a:lstStyle/>
            <a:p>
              <a:endParaRPr lang="en-US" dirty="0">
                <a:solidFill>
                  <a:schemeClr val="tx1"/>
                </a:solidFill>
              </a:endParaRPr>
            </a:p>
          </p:txBody>
        </p:sp>
        <p:sp>
          <p:nvSpPr>
            <p:cNvPr id="9" name="Text Box 6"/>
            <p:cNvSpPr txBox="1">
              <a:spLocks noChangeArrowheads="1"/>
            </p:cNvSpPr>
            <p:nvPr/>
          </p:nvSpPr>
          <p:spPr bwMode="auto">
            <a:xfrm>
              <a:off x="1545657" y="1203324"/>
              <a:ext cx="1005373" cy="404244"/>
            </a:xfrm>
            <a:prstGeom prst="rect">
              <a:avLst/>
            </a:prstGeom>
            <a:noFill/>
            <a:ln w="12700">
              <a:noFill/>
              <a:miter lim="800000"/>
              <a:headEnd/>
              <a:tailEnd/>
            </a:ln>
            <a:effectLst/>
          </p:spPr>
          <p:txBody>
            <a:bodyPr wrap="none">
              <a:spAutoFit/>
            </a:bodyPr>
            <a:lstStyle/>
            <a:p>
              <a:r>
                <a:rPr lang="en-US" b="1" dirty="0">
                  <a:solidFill>
                    <a:schemeClr val="tx1"/>
                  </a:solidFill>
                </a:rPr>
                <a:t>Processor</a:t>
              </a:r>
            </a:p>
          </p:txBody>
        </p:sp>
        <p:sp>
          <p:nvSpPr>
            <p:cNvPr id="10" name="Rectangle 7"/>
            <p:cNvSpPr>
              <a:spLocks noChangeArrowheads="1"/>
            </p:cNvSpPr>
            <p:nvPr/>
          </p:nvSpPr>
          <p:spPr bwMode="auto">
            <a:xfrm>
              <a:off x="3200400" y="1066800"/>
              <a:ext cx="1295400" cy="609600"/>
            </a:xfrm>
            <a:prstGeom prst="rect">
              <a:avLst/>
            </a:prstGeom>
            <a:noFill/>
            <a:ln w="12700">
              <a:solidFill>
                <a:schemeClr val="tx1"/>
              </a:solidFill>
              <a:miter lim="800000"/>
              <a:headEnd/>
              <a:tailEnd/>
            </a:ln>
            <a:effectLst/>
          </p:spPr>
          <p:txBody>
            <a:bodyPr wrap="none" anchor="ctr"/>
            <a:lstStyle/>
            <a:p>
              <a:endParaRPr lang="en-US" dirty="0">
                <a:solidFill>
                  <a:schemeClr val="tx1"/>
                </a:solidFill>
              </a:endParaRPr>
            </a:p>
          </p:txBody>
        </p:sp>
        <p:sp>
          <p:nvSpPr>
            <p:cNvPr id="11" name="Rectangle 8"/>
            <p:cNvSpPr>
              <a:spLocks noChangeArrowheads="1"/>
            </p:cNvSpPr>
            <p:nvPr/>
          </p:nvSpPr>
          <p:spPr bwMode="auto">
            <a:xfrm>
              <a:off x="5867400" y="1066800"/>
              <a:ext cx="1295400" cy="609600"/>
            </a:xfrm>
            <a:prstGeom prst="rect">
              <a:avLst/>
            </a:prstGeom>
            <a:noFill/>
            <a:ln w="12700">
              <a:solidFill>
                <a:schemeClr val="tx1"/>
              </a:solidFill>
              <a:miter lim="800000"/>
              <a:headEnd/>
              <a:tailEnd/>
            </a:ln>
            <a:effectLst/>
          </p:spPr>
          <p:txBody>
            <a:bodyPr wrap="none" anchor="ctr"/>
            <a:lstStyle/>
            <a:p>
              <a:endParaRPr lang="en-US" dirty="0">
                <a:solidFill>
                  <a:schemeClr val="tx1"/>
                </a:solidFill>
              </a:endParaRPr>
            </a:p>
          </p:txBody>
        </p:sp>
        <p:sp>
          <p:nvSpPr>
            <p:cNvPr id="12" name="Text Box 9"/>
            <p:cNvSpPr txBox="1">
              <a:spLocks noChangeArrowheads="1"/>
            </p:cNvSpPr>
            <p:nvPr/>
          </p:nvSpPr>
          <p:spPr bwMode="auto">
            <a:xfrm>
              <a:off x="3237932" y="1219201"/>
              <a:ext cx="1005373" cy="404244"/>
            </a:xfrm>
            <a:prstGeom prst="rect">
              <a:avLst/>
            </a:prstGeom>
            <a:noFill/>
            <a:ln w="12700">
              <a:noFill/>
              <a:miter lim="800000"/>
              <a:headEnd/>
              <a:tailEnd/>
            </a:ln>
            <a:effectLst/>
          </p:spPr>
          <p:txBody>
            <a:bodyPr wrap="none">
              <a:spAutoFit/>
            </a:bodyPr>
            <a:lstStyle/>
            <a:p>
              <a:r>
                <a:rPr lang="en-US" b="1" dirty="0">
                  <a:solidFill>
                    <a:schemeClr val="tx1"/>
                  </a:solidFill>
                </a:rPr>
                <a:t>Processor</a:t>
              </a:r>
            </a:p>
          </p:txBody>
        </p:sp>
        <p:sp>
          <p:nvSpPr>
            <p:cNvPr id="13" name="Text Box 10"/>
            <p:cNvSpPr txBox="1">
              <a:spLocks noChangeArrowheads="1"/>
            </p:cNvSpPr>
            <p:nvPr/>
          </p:nvSpPr>
          <p:spPr bwMode="auto">
            <a:xfrm>
              <a:off x="5904932" y="1219201"/>
              <a:ext cx="1005373" cy="404244"/>
            </a:xfrm>
            <a:prstGeom prst="rect">
              <a:avLst/>
            </a:prstGeom>
            <a:noFill/>
            <a:ln w="12700">
              <a:noFill/>
              <a:miter lim="800000"/>
              <a:headEnd/>
              <a:tailEnd/>
            </a:ln>
            <a:effectLst/>
          </p:spPr>
          <p:txBody>
            <a:bodyPr wrap="none">
              <a:spAutoFit/>
            </a:bodyPr>
            <a:lstStyle/>
            <a:p>
              <a:r>
                <a:rPr lang="en-US" b="1" dirty="0">
                  <a:solidFill>
                    <a:schemeClr val="tx1"/>
                  </a:solidFill>
                </a:rPr>
                <a:t>Processor</a:t>
              </a:r>
            </a:p>
          </p:txBody>
        </p:sp>
        <p:sp>
          <p:nvSpPr>
            <p:cNvPr id="14" name="Rectangle 11"/>
            <p:cNvSpPr>
              <a:spLocks noChangeArrowheads="1"/>
            </p:cNvSpPr>
            <p:nvPr/>
          </p:nvSpPr>
          <p:spPr bwMode="auto">
            <a:xfrm>
              <a:off x="1524000" y="1981200"/>
              <a:ext cx="1295400" cy="533400"/>
            </a:xfrm>
            <a:prstGeom prst="rect">
              <a:avLst/>
            </a:prstGeom>
            <a:noFill/>
            <a:ln w="12700">
              <a:solidFill>
                <a:schemeClr val="tx1"/>
              </a:solidFill>
              <a:miter lim="800000"/>
              <a:headEnd/>
              <a:tailEnd/>
            </a:ln>
            <a:effectLst/>
          </p:spPr>
          <p:txBody>
            <a:bodyPr wrap="none" anchor="ctr"/>
            <a:lstStyle/>
            <a:p>
              <a:endParaRPr lang="en-US" dirty="0">
                <a:solidFill>
                  <a:schemeClr val="tx1"/>
                </a:solidFill>
              </a:endParaRPr>
            </a:p>
          </p:txBody>
        </p:sp>
        <p:sp>
          <p:nvSpPr>
            <p:cNvPr id="15" name="Rectangle 12"/>
            <p:cNvSpPr>
              <a:spLocks noChangeArrowheads="1"/>
            </p:cNvSpPr>
            <p:nvPr/>
          </p:nvSpPr>
          <p:spPr bwMode="auto">
            <a:xfrm>
              <a:off x="3200400" y="1981200"/>
              <a:ext cx="1295400" cy="533400"/>
            </a:xfrm>
            <a:prstGeom prst="rect">
              <a:avLst/>
            </a:prstGeom>
            <a:noFill/>
            <a:ln w="12700">
              <a:solidFill>
                <a:schemeClr val="tx1"/>
              </a:solidFill>
              <a:miter lim="800000"/>
              <a:headEnd/>
              <a:tailEnd/>
            </a:ln>
            <a:effectLst/>
          </p:spPr>
          <p:txBody>
            <a:bodyPr wrap="none" anchor="ctr"/>
            <a:lstStyle/>
            <a:p>
              <a:endParaRPr lang="en-US" dirty="0">
                <a:solidFill>
                  <a:schemeClr val="tx1"/>
                </a:solidFill>
              </a:endParaRPr>
            </a:p>
          </p:txBody>
        </p:sp>
        <p:sp>
          <p:nvSpPr>
            <p:cNvPr id="16" name="Rectangle 13"/>
            <p:cNvSpPr>
              <a:spLocks noChangeArrowheads="1"/>
            </p:cNvSpPr>
            <p:nvPr/>
          </p:nvSpPr>
          <p:spPr bwMode="auto">
            <a:xfrm>
              <a:off x="5867400" y="1981200"/>
              <a:ext cx="1295400" cy="533400"/>
            </a:xfrm>
            <a:prstGeom prst="rect">
              <a:avLst/>
            </a:prstGeom>
            <a:noFill/>
            <a:ln w="12700">
              <a:solidFill>
                <a:schemeClr val="tx1"/>
              </a:solidFill>
              <a:miter lim="800000"/>
              <a:headEnd/>
              <a:tailEnd/>
            </a:ln>
            <a:effectLst/>
          </p:spPr>
          <p:txBody>
            <a:bodyPr wrap="none" anchor="ctr"/>
            <a:lstStyle/>
            <a:p>
              <a:endParaRPr lang="en-US" dirty="0">
                <a:solidFill>
                  <a:schemeClr val="tx1"/>
                </a:solidFill>
              </a:endParaRPr>
            </a:p>
          </p:txBody>
        </p:sp>
        <p:sp>
          <p:nvSpPr>
            <p:cNvPr id="17" name="Text Box 14"/>
            <p:cNvSpPr txBox="1">
              <a:spLocks noChangeArrowheads="1"/>
            </p:cNvSpPr>
            <p:nvPr/>
          </p:nvSpPr>
          <p:spPr bwMode="auto">
            <a:xfrm>
              <a:off x="1726574" y="2057401"/>
              <a:ext cx="676679" cy="404244"/>
            </a:xfrm>
            <a:prstGeom prst="rect">
              <a:avLst/>
            </a:prstGeom>
            <a:noFill/>
            <a:ln w="12700">
              <a:noFill/>
              <a:miter lim="800000"/>
              <a:headEnd/>
              <a:tailEnd/>
            </a:ln>
            <a:effectLst/>
          </p:spPr>
          <p:txBody>
            <a:bodyPr wrap="none">
              <a:spAutoFit/>
            </a:bodyPr>
            <a:lstStyle/>
            <a:p>
              <a:r>
                <a:rPr lang="en-US" b="1" dirty="0">
                  <a:solidFill>
                    <a:schemeClr val="tx1"/>
                  </a:solidFill>
                </a:rPr>
                <a:t>Cache</a:t>
              </a:r>
            </a:p>
          </p:txBody>
        </p:sp>
        <p:sp>
          <p:nvSpPr>
            <p:cNvPr id="18" name="Text Box 15"/>
            <p:cNvSpPr txBox="1">
              <a:spLocks noChangeArrowheads="1"/>
            </p:cNvSpPr>
            <p:nvPr/>
          </p:nvSpPr>
          <p:spPr bwMode="auto">
            <a:xfrm>
              <a:off x="3402974" y="2057401"/>
              <a:ext cx="676679" cy="404244"/>
            </a:xfrm>
            <a:prstGeom prst="rect">
              <a:avLst/>
            </a:prstGeom>
            <a:noFill/>
            <a:ln w="12700">
              <a:noFill/>
              <a:miter lim="800000"/>
              <a:headEnd/>
              <a:tailEnd/>
            </a:ln>
            <a:effectLst/>
          </p:spPr>
          <p:txBody>
            <a:bodyPr wrap="none">
              <a:spAutoFit/>
            </a:bodyPr>
            <a:lstStyle/>
            <a:p>
              <a:r>
                <a:rPr lang="en-US" b="1" dirty="0">
                  <a:solidFill>
                    <a:schemeClr val="tx1"/>
                  </a:solidFill>
                </a:rPr>
                <a:t>Cache</a:t>
              </a:r>
            </a:p>
          </p:txBody>
        </p:sp>
        <p:sp>
          <p:nvSpPr>
            <p:cNvPr id="19" name="Text Box 16"/>
            <p:cNvSpPr txBox="1">
              <a:spLocks noChangeArrowheads="1"/>
            </p:cNvSpPr>
            <p:nvPr/>
          </p:nvSpPr>
          <p:spPr bwMode="auto">
            <a:xfrm>
              <a:off x="6146174" y="2057401"/>
              <a:ext cx="676679" cy="404244"/>
            </a:xfrm>
            <a:prstGeom prst="rect">
              <a:avLst/>
            </a:prstGeom>
            <a:noFill/>
            <a:ln w="12700">
              <a:noFill/>
              <a:miter lim="800000"/>
              <a:headEnd/>
              <a:tailEnd/>
            </a:ln>
            <a:effectLst/>
          </p:spPr>
          <p:txBody>
            <a:bodyPr wrap="none">
              <a:spAutoFit/>
            </a:bodyPr>
            <a:lstStyle/>
            <a:p>
              <a:r>
                <a:rPr lang="en-US" b="1" dirty="0">
                  <a:solidFill>
                    <a:schemeClr val="tx1"/>
                  </a:solidFill>
                </a:rPr>
                <a:t>Cache</a:t>
              </a:r>
            </a:p>
          </p:txBody>
        </p:sp>
        <p:sp>
          <p:nvSpPr>
            <p:cNvPr id="20" name="Rectangle 17"/>
            <p:cNvSpPr>
              <a:spLocks noChangeArrowheads="1"/>
            </p:cNvSpPr>
            <p:nvPr/>
          </p:nvSpPr>
          <p:spPr bwMode="auto">
            <a:xfrm>
              <a:off x="1524000" y="2895600"/>
              <a:ext cx="5638800" cy="304800"/>
            </a:xfrm>
            <a:prstGeom prst="rect">
              <a:avLst/>
            </a:prstGeom>
            <a:noFill/>
            <a:ln w="12700">
              <a:solidFill>
                <a:schemeClr val="accent2"/>
              </a:solidFill>
              <a:miter lim="800000"/>
              <a:headEnd/>
              <a:tailEnd/>
            </a:ln>
            <a:effectLst/>
          </p:spPr>
          <p:txBody>
            <a:bodyPr wrap="none" anchor="ctr"/>
            <a:lstStyle/>
            <a:p>
              <a:pPr algn="ctr"/>
              <a:r>
                <a:rPr lang="en-US" b="1" dirty="0">
                  <a:solidFill>
                    <a:schemeClr val="tx1"/>
                  </a:solidFill>
                </a:rPr>
                <a:t>Interconnection Network</a:t>
              </a:r>
            </a:p>
          </p:txBody>
        </p:sp>
        <p:sp>
          <p:nvSpPr>
            <p:cNvPr id="21" name="Rectangle 18"/>
            <p:cNvSpPr>
              <a:spLocks noChangeArrowheads="1"/>
            </p:cNvSpPr>
            <p:nvPr/>
          </p:nvSpPr>
          <p:spPr bwMode="auto">
            <a:xfrm>
              <a:off x="2590800" y="3581400"/>
              <a:ext cx="1905000" cy="533400"/>
            </a:xfrm>
            <a:prstGeom prst="rect">
              <a:avLst/>
            </a:prstGeom>
            <a:noFill/>
            <a:ln w="12700">
              <a:solidFill>
                <a:schemeClr val="tx1"/>
              </a:solidFill>
              <a:miter lim="800000"/>
              <a:headEnd/>
              <a:tailEnd/>
            </a:ln>
            <a:effectLst/>
          </p:spPr>
          <p:txBody>
            <a:bodyPr wrap="none" anchor="ctr"/>
            <a:lstStyle/>
            <a:p>
              <a:endParaRPr lang="en-US" dirty="0">
                <a:solidFill>
                  <a:schemeClr val="tx1"/>
                </a:solidFill>
              </a:endParaRPr>
            </a:p>
          </p:txBody>
        </p:sp>
        <p:sp>
          <p:nvSpPr>
            <p:cNvPr id="22" name="Text Box 19"/>
            <p:cNvSpPr txBox="1">
              <a:spLocks noChangeArrowheads="1"/>
            </p:cNvSpPr>
            <p:nvPr/>
          </p:nvSpPr>
          <p:spPr bwMode="auto">
            <a:xfrm>
              <a:off x="3016333" y="3657600"/>
              <a:ext cx="823369" cy="404244"/>
            </a:xfrm>
            <a:prstGeom prst="rect">
              <a:avLst/>
            </a:prstGeom>
            <a:noFill/>
            <a:ln w="12700">
              <a:noFill/>
              <a:miter lim="800000"/>
              <a:headEnd/>
              <a:tailEnd/>
            </a:ln>
            <a:effectLst/>
          </p:spPr>
          <p:txBody>
            <a:bodyPr wrap="none">
              <a:spAutoFit/>
            </a:bodyPr>
            <a:lstStyle/>
            <a:p>
              <a:r>
                <a:rPr lang="en-US" b="1" dirty="0">
                  <a:solidFill>
                    <a:schemeClr val="tx1"/>
                  </a:solidFill>
                </a:rPr>
                <a:t>Memory</a:t>
              </a:r>
            </a:p>
          </p:txBody>
        </p:sp>
        <p:sp>
          <p:nvSpPr>
            <p:cNvPr id="23" name="Rectangle 20"/>
            <p:cNvSpPr>
              <a:spLocks noChangeArrowheads="1"/>
            </p:cNvSpPr>
            <p:nvPr/>
          </p:nvSpPr>
          <p:spPr bwMode="auto">
            <a:xfrm>
              <a:off x="5105400" y="3581400"/>
              <a:ext cx="1371600" cy="533400"/>
            </a:xfrm>
            <a:prstGeom prst="rect">
              <a:avLst/>
            </a:prstGeom>
            <a:noFill/>
            <a:ln w="12700">
              <a:solidFill>
                <a:schemeClr val="tx1"/>
              </a:solidFill>
              <a:miter lim="800000"/>
              <a:headEnd/>
              <a:tailEnd/>
            </a:ln>
            <a:effectLst/>
          </p:spPr>
          <p:txBody>
            <a:bodyPr wrap="none" anchor="ctr"/>
            <a:lstStyle/>
            <a:p>
              <a:endParaRPr lang="en-US" dirty="0">
                <a:solidFill>
                  <a:schemeClr val="tx1"/>
                </a:solidFill>
              </a:endParaRPr>
            </a:p>
          </p:txBody>
        </p:sp>
        <p:sp>
          <p:nvSpPr>
            <p:cNvPr id="24" name="Text Box 21"/>
            <p:cNvSpPr txBox="1">
              <a:spLocks noChangeArrowheads="1"/>
            </p:cNvSpPr>
            <p:nvPr/>
          </p:nvSpPr>
          <p:spPr bwMode="auto">
            <a:xfrm>
              <a:off x="5547597" y="3657600"/>
              <a:ext cx="390088" cy="404244"/>
            </a:xfrm>
            <a:prstGeom prst="rect">
              <a:avLst/>
            </a:prstGeom>
            <a:noFill/>
            <a:ln w="12700">
              <a:noFill/>
              <a:miter lim="800000"/>
              <a:headEnd/>
              <a:tailEnd/>
            </a:ln>
            <a:effectLst/>
          </p:spPr>
          <p:txBody>
            <a:bodyPr wrap="none">
              <a:spAutoFit/>
            </a:bodyPr>
            <a:lstStyle/>
            <a:p>
              <a:r>
                <a:rPr lang="en-US" b="1" dirty="0">
                  <a:solidFill>
                    <a:schemeClr val="tx1"/>
                  </a:solidFill>
                </a:rPr>
                <a:t>I/O</a:t>
              </a:r>
            </a:p>
          </p:txBody>
        </p:sp>
        <p:sp>
          <p:nvSpPr>
            <p:cNvPr id="25" name="Line 22"/>
            <p:cNvSpPr>
              <a:spLocks noChangeShapeType="1"/>
            </p:cNvSpPr>
            <p:nvPr/>
          </p:nvSpPr>
          <p:spPr bwMode="auto">
            <a:xfrm>
              <a:off x="2133600" y="1676400"/>
              <a:ext cx="0" cy="304800"/>
            </a:xfrm>
            <a:prstGeom prst="line">
              <a:avLst/>
            </a:prstGeom>
            <a:noFill/>
            <a:ln w="12700">
              <a:solidFill>
                <a:schemeClr val="tx1"/>
              </a:solidFill>
              <a:round/>
              <a:headEnd type="triangle" w="med" len="med"/>
              <a:tailEnd type="triangle" w="med" len="med"/>
            </a:ln>
            <a:effectLst/>
          </p:spPr>
          <p:txBody>
            <a:bodyPr wrap="none" anchor="ctr"/>
            <a:lstStyle/>
            <a:p>
              <a:endParaRPr lang="en-US" dirty="0">
                <a:solidFill>
                  <a:schemeClr val="tx1"/>
                </a:solidFill>
              </a:endParaRPr>
            </a:p>
          </p:txBody>
        </p:sp>
        <p:sp>
          <p:nvSpPr>
            <p:cNvPr id="26" name="Line 23"/>
            <p:cNvSpPr>
              <a:spLocks noChangeShapeType="1"/>
            </p:cNvSpPr>
            <p:nvPr/>
          </p:nvSpPr>
          <p:spPr bwMode="auto">
            <a:xfrm>
              <a:off x="3810000" y="1676400"/>
              <a:ext cx="0" cy="304800"/>
            </a:xfrm>
            <a:prstGeom prst="line">
              <a:avLst/>
            </a:prstGeom>
            <a:noFill/>
            <a:ln w="12700">
              <a:solidFill>
                <a:schemeClr val="tx1"/>
              </a:solidFill>
              <a:round/>
              <a:headEnd type="triangle" w="med" len="med"/>
              <a:tailEnd type="triangle" w="med" len="med"/>
            </a:ln>
            <a:effectLst/>
          </p:spPr>
          <p:txBody>
            <a:bodyPr wrap="none" anchor="ctr"/>
            <a:lstStyle/>
            <a:p>
              <a:endParaRPr lang="en-US" dirty="0">
                <a:solidFill>
                  <a:schemeClr val="tx1"/>
                </a:solidFill>
              </a:endParaRPr>
            </a:p>
          </p:txBody>
        </p:sp>
        <p:sp>
          <p:nvSpPr>
            <p:cNvPr id="27" name="Line 24"/>
            <p:cNvSpPr>
              <a:spLocks noChangeShapeType="1"/>
            </p:cNvSpPr>
            <p:nvPr/>
          </p:nvSpPr>
          <p:spPr bwMode="auto">
            <a:xfrm>
              <a:off x="6477000" y="1676400"/>
              <a:ext cx="0" cy="304800"/>
            </a:xfrm>
            <a:prstGeom prst="line">
              <a:avLst/>
            </a:prstGeom>
            <a:noFill/>
            <a:ln w="12700">
              <a:solidFill>
                <a:schemeClr val="tx1"/>
              </a:solidFill>
              <a:round/>
              <a:headEnd type="triangle" w="med" len="med"/>
              <a:tailEnd type="triangle" w="med" len="med"/>
            </a:ln>
            <a:effectLst/>
          </p:spPr>
          <p:txBody>
            <a:bodyPr wrap="none" anchor="ctr"/>
            <a:lstStyle/>
            <a:p>
              <a:endParaRPr lang="en-US" dirty="0">
                <a:solidFill>
                  <a:schemeClr val="tx1"/>
                </a:solidFill>
              </a:endParaRPr>
            </a:p>
          </p:txBody>
        </p:sp>
        <p:sp>
          <p:nvSpPr>
            <p:cNvPr id="28" name="Line 25"/>
            <p:cNvSpPr>
              <a:spLocks noChangeShapeType="1"/>
            </p:cNvSpPr>
            <p:nvPr/>
          </p:nvSpPr>
          <p:spPr bwMode="auto">
            <a:xfrm>
              <a:off x="6477000" y="2514600"/>
              <a:ext cx="0" cy="381000"/>
            </a:xfrm>
            <a:prstGeom prst="line">
              <a:avLst/>
            </a:prstGeom>
            <a:noFill/>
            <a:ln w="12700">
              <a:solidFill>
                <a:schemeClr val="tx1"/>
              </a:solidFill>
              <a:round/>
              <a:headEnd type="triangle" w="med" len="med"/>
              <a:tailEnd type="triangle" w="med" len="med"/>
            </a:ln>
            <a:effectLst/>
          </p:spPr>
          <p:txBody>
            <a:bodyPr wrap="none" anchor="ctr"/>
            <a:lstStyle/>
            <a:p>
              <a:endParaRPr lang="en-US" dirty="0">
                <a:solidFill>
                  <a:schemeClr val="tx1"/>
                </a:solidFill>
              </a:endParaRPr>
            </a:p>
          </p:txBody>
        </p:sp>
        <p:sp>
          <p:nvSpPr>
            <p:cNvPr id="29" name="Line 26"/>
            <p:cNvSpPr>
              <a:spLocks noChangeShapeType="1"/>
            </p:cNvSpPr>
            <p:nvPr/>
          </p:nvSpPr>
          <p:spPr bwMode="auto">
            <a:xfrm>
              <a:off x="3810000" y="2514600"/>
              <a:ext cx="0" cy="381000"/>
            </a:xfrm>
            <a:prstGeom prst="line">
              <a:avLst/>
            </a:prstGeom>
            <a:noFill/>
            <a:ln w="12700">
              <a:solidFill>
                <a:schemeClr val="tx1"/>
              </a:solidFill>
              <a:round/>
              <a:headEnd type="triangle" w="med" len="med"/>
              <a:tailEnd type="triangle" w="med" len="med"/>
            </a:ln>
            <a:effectLst/>
          </p:spPr>
          <p:txBody>
            <a:bodyPr wrap="none" anchor="ctr"/>
            <a:lstStyle/>
            <a:p>
              <a:endParaRPr lang="en-US" dirty="0">
                <a:solidFill>
                  <a:schemeClr val="tx1"/>
                </a:solidFill>
              </a:endParaRPr>
            </a:p>
          </p:txBody>
        </p:sp>
        <p:sp>
          <p:nvSpPr>
            <p:cNvPr id="30" name="Line 27"/>
            <p:cNvSpPr>
              <a:spLocks noChangeShapeType="1"/>
            </p:cNvSpPr>
            <p:nvPr/>
          </p:nvSpPr>
          <p:spPr bwMode="auto">
            <a:xfrm>
              <a:off x="2133600" y="2514600"/>
              <a:ext cx="0" cy="381000"/>
            </a:xfrm>
            <a:prstGeom prst="line">
              <a:avLst/>
            </a:prstGeom>
            <a:noFill/>
            <a:ln w="12700">
              <a:solidFill>
                <a:schemeClr val="tx1"/>
              </a:solidFill>
              <a:round/>
              <a:headEnd type="triangle" w="med" len="med"/>
              <a:tailEnd type="triangle" w="med" len="med"/>
            </a:ln>
            <a:effectLst/>
          </p:spPr>
          <p:txBody>
            <a:bodyPr wrap="none" anchor="ctr"/>
            <a:lstStyle/>
            <a:p>
              <a:endParaRPr lang="en-US" dirty="0">
                <a:solidFill>
                  <a:schemeClr val="tx1"/>
                </a:solidFill>
              </a:endParaRPr>
            </a:p>
          </p:txBody>
        </p:sp>
        <p:sp>
          <p:nvSpPr>
            <p:cNvPr id="31" name="Line 28"/>
            <p:cNvSpPr>
              <a:spLocks noChangeShapeType="1"/>
            </p:cNvSpPr>
            <p:nvPr/>
          </p:nvSpPr>
          <p:spPr bwMode="auto">
            <a:xfrm>
              <a:off x="3505200" y="3200400"/>
              <a:ext cx="0" cy="381000"/>
            </a:xfrm>
            <a:prstGeom prst="line">
              <a:avLst/>
            </a:prstGeom>
            <a:noFill/>
            <a:ln w="12700">
              <a:solidFill>
                <a:schemeClr val="tx1"/>
              </a:solidFill>
              <a:round/>
              <a:headEnd type="triangle" w="med" len="med"/>
              <a:tailEnd type="triangle" w="med" len="med"/>
            </a:ln>
            <a:effectLst/>
          </p:spPr>
          <p:txBody>
            <a:bodyPr wrap="none" anchor="ctr"/>
            <a:lstStyle/>
            <a:p>
              <a:endParaRPr lang="en-US" dirty="0">
                <a:solidFill>
                  <a:schemeClr val="tx1"/>
                </a:solidFill>
              </a:endParaRPr>
            </a:p>
          </p:txBody>
        </p:sp>
        <p:sp>
          <p:nvSpPr>
            <p:cNvPr id="32" name="Line 29"/>
            <p:cNvSpPr>
              <a:spLocks noChangeShapeType="1"/>
            </p:cNvSpPr>
            <p:nvPr/>
          </p:nvSpPr>
          <p:spPr bwMode="auto">
            <a:xfrm>
              <a:off x="5791200" y="3200400"/>
              <a:ext cx="0" cy="381000"/>
            </a:xfrm>
            <a:prstGeom prst="line">
              <a:avLst/>
            </a:prstGeom>
            <a:noFill/>
            <a:ln w="12700">
              <a:solidFill>
                <a:schemeClr val="tx1"/>
              </a:solidFill>
              <a:round/>
              <a:headEnd type="triangle" w="med" len="med"/>
              <a:tailEnd type="triangle" w="med" len="med"/>
            </a:ln>
            <a:effectLst/>
          </p:spPr>
          <p:txBody>
            <a:bodyPr wrap="none" anchor="ctr"/>
            <a:lstStyle/>
            <a:p>
              <a:endParaRPr lang="en-US" dirty="0">
                <a:solidFill>
                  <a:schemeClr val="tx1"/>
                </a:solidFill>
              </a:endParaRPr>
            </a:p>
          </p:txBody>
        </p:sp>
      </p:grpSp>
      <p:sp>
        <p:nvSpPr>
          <p:cNvPr id="33" name="TextBox 32"/>
          <p:cNvSpPr txBox="1"/>
          <p:nvPr/>
        </p:nvSpPr>
        <p:spPr>
          <a:xfrm>
            <a:off x="4736555" y="2577768"/>
            <a:ext cx="646331" cy="342401"/>
          </a:xfrm>
          <a:prstGeom prst="rect">
            <a:avLst/>
          </a:prstGeom>
          <a:noFill/>
        </p:spPr>
        <p:txBody>
          <a:bodyPr wrap="none" rtlCol="0">
            <a:spAutoFit/>
          </a:bodyPr>
          <a:lstStyle/>
          <a:p>
            <a:r>
              <a:rPr lang="en-US" sz="1625" dirty="0">
                <a:solidFill>
                  <a:srgbClr val="3366FF"/>
                </a:solidFill>
              </a:rPr>
              <a:t>1000</a:t>
            </a:r>
          </a:p>
        </p:txBody>
      </p:sp>
      <p:sp>
        <p:nvSpPr>
          <p:cNvPr id="34" name="TextBox 33"/>
          <p:cNvSpPr txBox="1"/>
          <p:nvPr/>
        </p:nvSpPr>
        <p:spPr>
          <a:xfrm>
            <a:off x="4009919" y="4619098"/>
            <a:ext cx="415499" cy="342401"/>
          </a:xfrm>
          <a:prstGeom prst="rect">
            <a:avLst/>
          </a:prstGeom>
          <a:noFill/>
        </p:spPr>
        <p:txBody>
          <a:bodyPr wrap="none" rtlCol="0">
            <a:spAutoFit/>
          </a:bodyPr>
          <a:lstStyle/>
          <a:p>
            <a:r>
              <a:rPr lang="en-US" sz="1625" b="1" dirty="0">
                <a:solidFill>
                  <a:srgbClr val="3366FF"/>
                </a:solidFill>
              </a:rPr>
              <a:t>20</a:t>
            </a:r>
          </a:p>
        </p:txBody>
      </p:sp>
      <p:sp>
        <p:nvSpPr>
          <p:cNvPr id="37" name="TextBox 36"/>
          <p:cNvSpPr txBox="1"/>
          <p:nvPr/>
        </p:nvSpPr>
        <p:spPr>
          <a:xfrm>
            <a:off x="7796181" y="2578192"/>
            <a:ext cx="704040" cy="342401"/>
          </a:xfrm>
          <a:prstGeom prst="rect">
            <a:avLst/>
          </a:prstGeom>
          <a:noFill/>
        </p:spPr>
        <p:txBody>
          <a:bodyPr wrap="none" rtlCol="0">
            <a:spAutoFit/>
          </a:bodyPr>
          <a:lstStyle/>
          <a:p>
            <a:r>
              <a:rPr lang="en-US" sz="1625" dirty="0">
                <a:solidFill>
                  <a:srgbClr val="3366FF"/>
                </a:solidFill>
              </a:rPr>
              <a:t>1000 </a:t>
            </a:r>
          </a:p>
        </p:txBody>
      </p:sp>
      <p:sp>
        <p:nvSpPr>
          <p:cNvPr id="39" name="TextBox 38"/>
          <p:cNvSpPr txBox="1"/>
          <p:nvPr/>
        </p:nvSpPr>
        <p:spPr>
          <a:xfrm>
            <a:off x="3470917" y="3280242"/>
            <a:ext cx="646331" cy="342401"/>
          </a:xfrm>
          <a:prstGeom prst="rect">
            <a:avLst/>
          </a:prstGeom>
          <a:solidFill>
            <a:srgbClr val="FFFFFF"/>
          </a:solidFill>
        </p:spPr>
        <p:txBody>
          <a:bodyPr wrap="none" rtlCol="0">
            <a:spAutoFit/>
          </a:bodyPr>
          <a:lstStyle/>
          <a:p>
            <a:r>
              <a:rPr lang="en-US" sz="1625" dirty="0">
                <a:solidFill>
                  <a:srgbClr val="3366FF"/>
                </a:solidFill>
              </a:rPr>
              <a:t>1000</a:t>
            </a:r>
          </a:p>
        </p:txBody>
      </p:sp>
      <p:sp>
        <p:nvSpPr>
          <p:cNvPr id="40" name="TextBox 39"/>
          <p:cNvSpPr txBox="1"/>
          <p:nvPr/>
        </p:nvSpPr>
        <p:spPr>
          <a:xfrm>
            <a:off x="6505601" y="3287524"/>
            <a:ext cx="830874" cy="342401"/>
          </a:xfrm>
          <a:prstGeom prst="rect">
            <a:avLst/>
          </a:prstGeom>
          <a:solidFill>
            <a:srgbClr val="FFFFFF"/>
          </a:solidFill>
        </p:spPr>
        <p:txBody>
          <a:bodyPr wrap="square" rtlCol="0">
            <a:spAutoFit/>
          </a:bodyPr>
          <a:lstStyle/>
          <a:p>
            <a:r>
              <a:rPr lang="en-US" sz="1625" dirty="0">
                <a:solidFill>
                  <a:srgbClr val="3366FF"/>
                </a:solidFill>
              </a:rPr>
              <a:t>1000</a:t>
            </a:r>
          </a:p>
        </p:txBody>
      </p:sp>
      <p:sp>
        <p:nvSpPr>
          <p:cNvPr id="45" name="TextBox 44"/>
          <p:cNvSpPr txBox="1"/>
          <p:nvPr/>
        </p:nvSpPr>
        <p:spPr>
          <a:xfrm>
            <a:off x="4149619" y="4646615"/>
            <a:ext cx="415499" cy="342401"/>
          </a:xfrm>
          <a:prstGeom prst="rect">
            <a:avLst/>
          </a:prstGeom>
          <a:noFill/>
        </p:spPr>
        <p:txBody>
          <a:bodyPr wrap="none" rtlCol="0">
            <a:spAutoFit/>
          </a:bodyPr>
          <a:lstStyle/>
          <a:p>
            <a:r>
              <a:rPr lang="en-US" sz="1625" b="1" dirty="0">
                <a:solidFill>
                  <a:srgbClr val="3366FF"/>
                </a:solidFill>
              </a:rPr>
              <a:t>20</a:t>
            </a:r>
          </a:p>
        </p:txBody>
      </p:sp>
      <p:sp>
        <p:nvSpPr>
          <p:cNvPr id="47" name="TextBox 46"/>
          <p:cNvSpPr txBox="1"/>
          <p:nvPr/>
        </p:nvSpPr>
        <p:spPr>
          <a:xfrm>
            <a:off x="2288559" y="2568713"/>
            <a:ext cx="277640" cy="292388"/>
          </a:xfrm>
          <a:prstGeom prst="rect">
            <a:avLst/>
          </a:prstGeom>
          <a:noFill/>
        </p:spPr>
        <p:txBody>
          <a:bodyPr wrap="none" rtlCol="0">
            <a:spAutoFit/>
          </a:bodyPr>
          <a:lstStyle/>
          <a:p>
            <a:r>
              <a:rPr lang="en-US" sz="1300" dirty="0"/>
              <a:t>0</a:t>
            </a:r>
          </a:p>
        </p:txBody>
      </p:sp>
      <p:sp>
        <p:nvSpPr>
          <p:cNvPr id="48" name="TextBox 47"/>
          <p:cNvSpPr txBox="1"/>
          <p:nvPr/>
        </p:nvSpPr>
        <p:spPr>
          <a:xfrm>
            <a:off x="4280403" y="2583362"/>
            <a:ext cx="277640" cy="292388"/>
          </a:xfrm>
          <a:prstGeom prst="rect">
            <a:avLst/>
          </a:prstGeom>
          <a:noFill/>
        </p:spPr>
        <p:txBody>
          <a:bodyPr wrap="none" rtlCol="0">
            <a:spAutoFit/>
          </a:bodyPr>
          <a:lstStyle/>
          <a:p>
            <a:r>
              <a:rPr lang="en-US" sz="1300" dirty="0"/>
              <a:t>1</a:t>
            </a:r>
          </a:p>
        </p:txBody>
      </p:sp>
      <p:sp>
        <p:nvSpPr>
          <p:cNvPr id="49" name="TextBox 48"/>
          <p:cNvSpPr txBox="1"/>
          <p:nvPr/>
        </p:nvSpPr>
        <p:spPr>
          <a:xfrm>
            <a:off x="7384483" y="2580835"/>
            <a:ext cx="277640" cy="292388"/>
          </a:xfrm>
          <a:prstGeom prst="rect">
            <a:avLst/>
          </a:prstGeom>
          <a:noFill/>
        </p:spPr>
        <p:txBody>
          <a:bodyPr wrap="none" rtlCol="0">
            <a:spAutoFit/>
          </a:bodyPr>
          <a:lstStyle/>
          <a:p>
            <a:r>
              <a:rPr lang="en-US" sz="1300" dirty="0"/>
              <a:t>2</a:t>
            </a:r>
          </a:p>
        </p:txBody>
      </p:sp>
    </p:spTree>
    <p:extLst>
      <p:ext uri="{BB962C8B-B14F-4D97-AF65-F5344CB8AC3E}">
        <p14:creationId xmlns:p14="http://schemas.microsoft.com/office/powerpoint/2010/main" val="213257655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0.02552 0.03241 L -0.07552 0.08195 " pathEditMode="relative" ptsTypes="AA">
                                      <p:cBhvr>
                                        <p:cTn id="10" dur="1000" fill="hold"/>
                                        <p:tgtEl>
                                          <p:spTgt spid="33">
                                            <p:txEl>
                                              <p:pRg st="0" end="0"/>
                                            </p:txEl>
                                          </p:spTgt>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9739 0.08194 C -0.11145 0.09444 -0.1125 0.09629 -0.1177 0.11898 C -0.1184 0.13958 -0.11319 0.16203 -0.11961 0.18078 C -0.12257 0.18888 -0.13368 0.17986 -0.13993 0.18333 C -0.14236 0.18449 -0.14132 0.18981 -0.14184 0.19305 C -0.14201 0.19375 -0.14479 0.22407 -0.14548 0.22777 C -0.14687 0.23356 -0.14965 0.23888 -0.15104 0.2449 C -0.17014 0.24189 -0.1835 0.2405 -0.20295 0.24259 C -0.20573 0.24351 -0.21475 0.24699 -0.21597 0.25 C -0.21805 0.25463 -0.2177 0.26759 -0.2177 0.27453 " pathEditMode="relative" ptsTypes="fffffffffA">
                                      <p:cBhvr>
                                        <p:cTn id="14" dur="1000" fill="hold"/>
                                        <p:tgtEl>
                                          <p:spTgt spid="33">
                                            <p:txEl>
                                              <p:pRg st="0" end="0"/>
                                            </p:txEl>
                                          </p:spTgt>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33">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1" nodeType="clickEffect">
                                  <p:stCondLst>
                                    <p:cond delay="0"/>
                                  </p:stCondLst>
                                  <p:childTnLst>
                                    <p:animMotion origin="layout" path="M 8.33333E-7 -2.22222E-6 C -0.00781 0.00162 -0.02787 0.00903 -0.03698 0.00255 C -0.03867 0.00139 -0.03607 -0.00254 -0.03555 -0.00486 C -0.03516 -0.01991 -0.03581 -0.03541 -0.03399 -0.04977 C -0.03346 -0.05416 -0.02383 -0.0581 -0.02018 -0.05995 C -0.01862 -0.06088 -0.0155 -0.0625 -0.0155 -0.06227 C -0.00326 -0.09305 -0.02513 -0.03611 -0.01094 -0.1375 C -0.01003 -0.14328 -0.00182 -0.14745 -0.00182 -0.14722 C 0.00182 -0.16389 -0.00313 -0.14768 0.00456 -0.15741 C 0.00586 -0.15949 0.00599 -0.16273 0.00755 -0.16481 C 0.00898 -0.16736 0.01068 -0.16828 0.01211 -0.16991 C 0.01263 -0.17245 0.01289 -0.175 0.0138 -0.17731 C 0.01445 -0.18009 0.01693 -0.18472 0.01693 -0.18449 " pathEditMode="relative" rAng="0" ptsTypes="AAAAAAAAAAAAA">
                                      <p:cBhvr>
                                        <p:cTn id="26" dur="1000" fill="hold"/>
                                        <p:tgtEl>
                                          <p:spTgt spid="34"/>
                                        </p:tgtEl>
                                        <p:attrNameLst>
                                          <p:attrName>ppt_x</p:attrName>
                                          <p:attrName>ppt_y</p:attrName>
                                        </p:attrNameLst>
                                      </p:cBhvr>
                                      <p:rCtr x="-1042" y="-8981"/>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1.85185E-6 C -0.02378 0.00394 -0.0474 0.00834 -0.05729 0.03287 C -0.06701 0.05764 -0.00382 0.12963 -0.0592 0.14815 C -0.11476 0.16667 -0.32552 0.125 -0.39062 0.14468 C -0.45556 0.16435 -0.4526 0.21528 -0.44965 0.26667 " pathEditMode="relative" rAng="0" ptsTypes="aaaaA">
                                      <p:cBhvr>
                                        <p:cTn id="38" dur="1000" fill="hold"/>
                                        <p:tgtEl>
                                          <p:spTgt spid="37">
                                            <p:txEl>
                                              <p:pRg st="0" end="0"/>
                                            </p:txEl>
                                          </p:spTgt>
                                        </p:tgtEl>
                                        <p:attrNameLst>
                                          <p:attrName>ppt_x</p:attrName>
                                          <p:attrName>ppt_y</p:attrName>
                                        </p:attrNameLst>
                                      </p:cBhvr>
                                      <p:rCtr x="-22800" y="13300"/>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2" nodeType="clickEffect">
                                  <p:stCondLst>
                                    <p:cond delay="0"/>
                                  </p:stCondLst>
                                  <p:childTnLst>
                                    <p:set>
                                      <p:cBhvr>
                                        <p:cTn id="46" dur="1" fill="hold">
                                          <p:stCondLst>
                                            <p:cond delay="0"/>
                                          </p:stCondLst>
                                        </p:cTn>
                                        <p:tgtEl>
                                          <p:spTgt spid="37">
                                            <p:txEl>
                                              <p:pRg st="0" end="0"/>
                                            </p:txEl>
                                          </p:spTgt>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2.29167E-6 3.33333E-6 C -0.02929 0.00694 -0.0582 0.01458 -0.06901 3.33333E-6 C -0.07969 -0.01436 -0.10534 -0.07361 -0.06484 -0.08681 C -0.02409 -0.09977 0.13021 -0.06065 0.17461 -0.07824 C 0.21888 -0.09561 0.19688 -0.17361 0.2013 -0.1919 " pathEditMode="relative" rAng="0" ptsTypes="AAAAA">
                                      <p:cBhvr>
                                        <p:cTn id="50" dur="1000" fill="hold"/>
                                        <p:tgtEl>
                                          <p:spTgt spid="45"/>
                                        </p:tgtEl>
                                        <p:attrNameLst>
                                          <p:attrName>ppt_x</p:attrName>
                                          <p:attrName>ppt_y</p:attrName>
                                        </p:attrNameLst>
                                      </p:cBhvr>
                                      <p:rCtr x="5794" y="-9190"/>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allAtOnce"/>
      <p:bldP spid="33" grpId="1" build="allAtOnce"/>
      <p:bldP spid="33" grpId="2" build="allAtOnce"/>
      <p:bldP spid="34" grpId="0"/>
      <p:bldP spid="34" grpId="1"/>
      <p:bldP spid="37" grpId="0" build="allAtOnce"/>
      <p:bldP spid="37" grpId="1" build="allAtOnce"/>
      <p:bldP spid="37" grpId="2" build="allAtOnce"/>
      <p:bldP spid="39" grpId="0" animBg="1"/>
      <p:bldP spid="40" grpId="0" animBg="1"/>
      <p:bldP spid="45" grpId="0"/>
      <p:bldP spid="45" grpId="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84477" cy="965200"/>
          </a:xfrm>
        </p:spPr>
        <p:txBody>
          <a:bodyPr/>
          <a:lstStyle/>
          <a:p>
            <a:pPr algn="ctr"/>
            <a:r>
              <a:rPr lang="en-US" b="1" dirty="0"/>
              <a:t>Keeping Multiple Caches Coherent</a:t>
            </a:r>
          </a:p>
        </p:txBody>
      </p:sp>
      <p:sp>
        <p:nvSpPr>
          <p:cNvPr id="3" name="Content Placeholder 2"/>
          <p:cNvSpPr>
            <a:spLocks noGrp="1"/>
          </p:cNvSpPr>
          <p:nvPr>
            <p:ph idx="1"/>
          </p:nvPr>
        </p:nvSpPr>
        <p:spPr>
          <a:xfrm>
            <a:off x="457200" y="1295400"/>
            <a:ext cx="8475785" cy="5334000"/>
          </a:xfrm>
        </p:spPr>
        <p:txBody>
          <a:bodyPr>
            <a:normAutofit/>
          </a:bodyPr>
          <a:lstStyle/>
          <a:p>
            <a:r>
              <a:rPr lang="en-US" sz="2800" b="1" dirty="0">
                <a:solidFill>
                  <a:srgbClr val="0332B7"/>
                </a:solidFill>
              </a:rPr>
              <a:t>Architect’s job</a:t>
            </a:r>
            <a:r>
              <a:rPr lang="en-US" sz="2800" dirty="0"/>
              <a:t>: shared memory </a:t>
            </a:r>
            <a:br>
              <a:rPr lang="en-US" sz="2800" dirty="0"/>
            </a:br>
            <a:r>
              <a:rPr lang="en-US" sz="2800" dirty="0">
                <a:sym typeface="Wingdings" pitchFamily="2" charset="2"/>
              </a:rPr>
              <a:t></a:t>
            </a:r>
            <a:r>
              <a:rPr lang="en-US" sz="2800" dirty="0"/>
              <a:t> keep cache values </a:t>
            </a:r>
            <a:r>
              <a:rPr lang="en-US" sz="2800" b="1" i="1" dirty="0"/>
              <a:t>coherent</a:t>
            </a:r>
          </a:p>
          <a:p>
            <a:r>
              <a:rPr lang="en-US" sz="2800" b="1" dirty="0">
                <a:solidFill>
                  <a:srgbClr val="0332B7"/>
                </a:solidFill>
              </a:rPr>
              <a:t>Idea</a:t>
            </a:r>
            <a:r>
              <a:rPr lang="en-US" sz="2800" dirty="0"/>
              <a:t>: When any processor has cache miss or writes, notify other processors via interconnection network</a:t>
            </a:r>
          </a:p>
          <a:p>
            <a:pPr lvl="1"/>
            <a:r>
              <a:rPr lang="en-US" sz="2000" dirty="0">
                <a:solidFill>
                  <a:srgbClr val="0332B7"/>
                </a:solidFill>
              </a:rPr>
              <a:t>If only reading, many processors can have copies</a:t>
            </a:r>
          </a:p>
          <a:p>
            <a:pPr lvl="1"/>
            <a:r>
              <a:rPr lang="en-US" sz="2000" dirty="0">
                <a:solidFill>
                  <a:srgbClr val="0332B7"/>
                </a:solidFill>
              </a:rPr>
              <a:t>If a processor writes, invalidate any other copies</a:t>
            </a:r>
          </a:p>
          <a:p>
            <a:r>
              <a:rPr lang="en-US" sz="2800" dirty="0"/>
              <a:t>Write transactions from one processor, other caches  “snoop” the common interconnect checking for tags they hold</a:t>
            </a:r>
          </a:p>
          <a:p>
            <a:pPr lvl="1"/>
            <a:r>
              <a:rPr lang="en-US" sz="2000" dirty="0">
                <a:solidFill>
                  <a:srgbClr val="0332B7"/>
                </a:solidFill>
              </a:rPr>
              <a:t>Invalidate any copies of same address modified in other cache</a:t>
            </a:r>
          </a:p>
        </p:txBody>
      </p:sp>
    </p:spTree>
    <p:extLst>
      <p:ext uri="{BB962C8B-B14F-4D97-AF65-F5344CB8AC3E}">
        <p14:creationId xmlns:p14="http://schemas.microsoft.com/office/powerpoint/2010/main" val="2774116153"/>
      </p:ext>
    </p:extLst>
  </p:cSld>
  <p:clrMapOvr>
    <a:masterClrMapping/>
  </p:clrMapOvr>
  <p:transition spd="slow">
    <p:split orient="ver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a:stretch>
            <a:fillRect/>
          </a:stretch>
        </p:blipFill>
        <p:spPr bwMode="auto">
          <a:xfrm flipH="1">
            <a:off x="6541476" y="2644144"/>
            <a:ext cx="1953457" cy="2936152"/>
          </a:xfrm>
          <a:prstGeom prst="rect">
            <a:avLst/>
          </a:prstGeom>
          <a:noFill/>
          <a:ln w="9525">
            <a:noFill/>
            <a:miter lim="800000"/>
            <a:headEnd/>
            <a:tailEnd/>
          </a:ln>
          <a:effectLst/>
        </p:spPr>
      </p:pic>
      <p:sp>
        <p:nvSpPr>
          <p:cNvPr id="2" name="Title 1"/>
          <p:cNvSpPr>
            <a:spLocks noGrp="1"/>
          </p:cNvSpPr>
          <p:nvPr>
            <p:ph type="title"/>
          </p:nvPr>
        </p:nvSpPr>
        <p:spPr>
          <a:xfrm>
            <a:off x="351692" y="330201"/>
            <a:ext cx="8721969" cy="846337"/>
          </a:xfrm>
        </p:spPr>
        <p:txBody>
          <a:bodyPr>
            <a:noAutofit/>
          </a:bodyPr>
          <a:lstStyle/>
          <a:p>
            <a:pPr algn="ctr">
              <a:lnSpc>
                <a:spcPct val="85000"/>
              </a:lnSpc>
            </a:pPr>
            <a:r>
              <a:rPr lang="en-US" b="1" dirty="0"/>
              <a:t>Name of Common Cache Coherency Protocol: MOESI</a:t>
            </a:r>
          </a:p>
        </p:txBody>
      </p:sp>
      <p:sp>
        <p:nvSpPr>
          <p:cNvPr id="3" name="Content Placeholder 2"/>
          <p:cNvSpPr>
            <a:spLocks noGrp="1"/>
          </p:cNvSpPr>
          <p:nvPr>
            <p:ph idx="1"/>
          </p:nvPr>
        </p:nvSpPr>
        <p:spPr>
          <a:xfrm>
            <a:off x="155064" y="1524000"/>
            <a:ext cx="8988936" cy="5029200"/>
          </a:xfrm>
        </p:spPr>
        <p:txBody>
          <a:bodyPr/>
          <a:lstStyle/>
          <a:p>
            <a:r>
              <a:rPr lang="en-US" sz="2800" dirty="0"/>
              <a:t>Memory access to cache is either</a:t>
            </a:r>
          </a:p>
          <a:p>
            <a:pPr lvl="1">
              <a:buNone/>
            </a:pPr>
            <a:r>
              <a:rPr lang="en-US" sz="2600" u="sng" dirty="0">
                <a:solidFill>
                  <a:srgbClr val="FF0000"/>
                </a:solidFill>
              </a:rPr>
              <a:t>M</a:t>
            </a:r>
            <a:r>
              <a:rPr lang="en-US" sz="2600" dirty="0"/>
              <a:t>odified (in cache)</a:t>
            </a:r>
          </a:p>
          <a:p>
            <a:pPr lvl="1">
              <a:buNone/>
            </a:pPr>
            <a:r>
              <a:rPr lang="en-US" sz="2600" u="sng" dirty="0">
                <a:solidFill>
                  <a:srgbClr val="FF0000"/>
                </a:solidFill>
              </a:rPr>
              <a:t>O</a:t>
            </a:r>
            <a:r>
              <a:rPr lang="en-US" sz="2600" dirty="0"/>
              <a:t>wned (in cache)</a:t>
            </a:r>
          </a:p>
          <a:p>
            <a:pPr lvl="1">
              <a:buNone/>
            </a:pPr>
            <a:r>
              <a:rPr lang="en-US" sz="2600" u="sng" dirty="0">
                <a:solidFill>
                  <a:srgbClr val="FF0000"/>
                </a:solidFill>
              </a:rPr>
              <a:t>E</a:t>
            </a:r>
            <a:r>
              <a:rPr lang="en-US" sz="2600" dirty="0"/>
              <a:t>xclusive (in cache)</a:t>
            </a:r>
          </a:p>
          <a:p>
            <a:pPr lvl="1">
              <a:buNone/>
            </a:pPr>
            <a:r>
              <a:rPr lang="en-US" sz="2600" u="sng" dirty="0">
                <a:solidFill>
                  <a:srgbClr val="FF0000"/>
                </a:solidFill>
              </a:rPr>
              <a:t>S</a:t>
            </a:r>
            <a:r>
              <a:rPr lang="en-US" sz="2600" dirty="0"/>
              <a:t>hared (in cache)</a:t>
            </a:r>
          </a:p>
          <a:p>
            <a:pPr lvl="1">
              <a:buNone/>
            </a:pPr>
            <a:r>
              <a:rPr lang="en-US" sz="2600" u="sng" dirty="0">
                <a:solidFill>
                  <a:srgbClr val="FF0000"/>
                </a:solidFill>
              </a:rPr>
              <a:t>I</a:t>
            </a:r>
            <a:r>
              <a:rPr lang="en-US" sz="2600" dirty="0"/>
              <a:t>nvalid (not in cache)</a:t>
            </a:r>
          </a:p>
        </p:txBody>
      </p:sp>
      <p:sp>
        <p:nvSpPr>
          <p:cNvPr id="8" name="TextBox 7"/>
          <p:cNvSpPr txBox="1"/>
          <p:nvPr/>
        </p:nvSpPr>
        <p:spPr>
          <a:xfrm>
            <a:off x="5376801" y="5667917"/>
            <a:ext cx="3877985" cy="692497"/>
          </a:xfrm>
          <a:prstGeom prst="rect">
            <a:avLst/>
          </a:prstGeom>
          <a:noFill/>
        </p:spPr>
        <p:txBody>
          <a:bodyPr wrap="none" rtlCol="0">
            <a:spAutoFit/>
          </a:bodyPr>
          <a:lstStyle/>
          <a:p>
            <a:pPr algn="ctr"/>
            <a:r>
              <a:rPr lang="en-US" sz="1300" dirty="0">
                <a:solidFill>
                  <a:schemeClr val="tx1"/>
                </a:solidFill>
              </a:rPr>
              <a:t>Snooping/Snoopy Protocols</a:t>
            </a:r>
          </a:p>
          <a:p>
            <a:pPr algn="ctr"/>
            <a:r>
              <a:rPr lang="en-US" sz="1300" dirty="0">
                <a:solidFill>
                  <a:schemeClr val="tx1"/>
                </a:solidFill>
              </a:rPr>
              <a:t>e.g., the Berkeley Ownership Protocol</a:t>
            </a:r>
          </a:p>
          <a:p>
            <a:pPr algn="ctr"/>
            <a:r>
              <a:rPr lang="en-US" sz="1300" dirty="0">
                <a:solidFill>
                  <a:schemeClr val="tx1"/>
                </a:solidFill>
              </a:rPr>
              <a:t>See https://</a:t>
            </a:r>
            <a:r>
              <a:rPr lang="en-US" sz="1300" dirty="0" err="1">
                <a:solidFill>
                  <a:schemeClr val="tx1"/>
                </a:solidFill>
              </a:rPr>
              <a:t>en.wikipedia.org</a:t>
            </a:r>
            <a:r>
              <a:rPr lang="en-US" sz="1300" dirty="0">
                <a:solidFill>
                  <a:schemeClr val="tx1"/>
                </a:solidFill>
              </a:rPr>
              <a:t>/wiki/</a:t>
            </a:r>
            <a:r>
              <a:rPr lang="en-US" sz="1300" dirty="0" err="1">
                <a:solidFill>
                  <a:schemeClr val="tx1"/>
                </a:solidFill>
              </a:rPr>
              <a:t>MOESI_protocol</a:t>
            </a:r>
            <a:r>
              <a:rPr lang="en-US" sz="1300" dirty="0">
                <a:solidFill>
                  <a:schemeClr val="tx1"/>
                </a:solidFill>
              </a:rPr>
              <a:t> </a:t>
            </a:r>
          </a:p>
        </p:txBody>
      </p:sp>
      <p:pic>
        <p:nvPicPr>
          <p:cNvPr id="9" name="Picture 2">
            <a:extLst>
              <a:ext uri="{FF2B5EF4-FFF2-40B4-BE49-F238E27FC236}">
                <a16:creationId xmlns:a16="http://schemas.microsoft.com/office/drawing/2014/main" xmlns="" id="{5F4B22D3-9BD4-B340-B735-6DC56AB8DE1B}"/>
              </a:ext>
            </a:extLst>
          </p:cNvPr>
          <p:cNvPicPr>
            <a:picLocks noChangeAspect="1" noChangeArrowheads="1"/>
          </p:cNvPicPr>
          <p:nvPr/>
        </p:nvPicPr>
        <p:blipFill>
          <a:blip r:embed="rId3"/>
          <a:stretch>
            <a:fillRect/>
          </a:stretch>
        </p:blipFill>
        <p:spPr bwMode="auto">
          <a:xfrm>
            <a:off x="3931406" y="2209800"/>
            <a:ext cx="2578099" cy="2731286"/>
          </a:xfrm>
          <a:prstGeom prst="rect">
            <a:avLst/>
          </a:prstGeom>
          <a:noFill/>
          <a:ln w="9525">
            <a:noFill/>
            <a:miter lim="800000"/>
            <a:headEnd/>
            <a:tailEnd/>
          </a:ln>
          <a:effectLst/>
        </p:spPr>
      </p:pic>
    </p:spTree>
    <p:extLst>
      <p:ext uri="{BB962C8B-B14F-4D97-AF65-F5344CB8AC3E}">
        <p14:creationId xmlns:p14="http://schemas.microsoft.com/office/powerpoint/2010/main" val="245697694"/>
      </p:ext>
    </p:extLst>
  </p:cSld>
  <p:clrMapOvr>
    <a:masterClrMapping/>
  </p:clrMapOvr>
  <p:transition spd="slow">
    <p:split orient="ver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pPr algn="ctr">
              <a:lnSpc>
                <a:spcPct val="85000"/>
              </a:lnSpc>
            </a:pPr>
            <a:r>
              <a:rPr lang="en-US" b="1" dirty="0"/>
              <a:t>Remember The 3Cs?</a:t>
            </a:r>
          </a:p>
        </p:txBody>
      </p:sp>
      <p:sp>
        <p:nvSpPr>
          <p:cNvPr id="1602563" name="Rectangle 3"/>
          <p:cNvSpPr>
            <a:spLocks noGrp="1" noChangeArrowheads="1"/>
          </p:cNvSpPr>
          <p:nvPr>
            <p:ph type="body" idx="1"/>
          </p:nvPr>
        </p:nvSpPr>
        <p:spPr>
          <a:xfrm>
            <a:off x="422031" y="1193800"/>
            <a:ext cx="8510954" cy="5664200"/>
          </a:xfrm>
        </p:spPr>
        <p:txBody>
          <a:bodyPr>
            <a:normAutofit/>
          </a:bodyPr>
          <a:lstStyle/>
          <a:p>
            <a:pPr>
              <a:buClr>
                <a:schemeClr val="tx1"/>
              </a:buClr>
              <a:defRPr/>
            </a:pPr>
            <a:r>
              <a:rPr lang="en-US" dirty="0" smtClean="0">
                <a:solidFill>
                  <a:srgbClr val="FF0000"/>
                </a:solidFill>
              </a:rPr>
              <a:t>Compulsory</a:t>
            </a:r>
            <a:r>
              <a:rPr lang="zh-CN" altLang="en-US" dirty="0">
                <a:solidFill>
                  <a:srgbClr val="FF0000"/>
                </a:solidFill>
              </a:rPr>
              <a:t>强制的</a:t>
            </a:r>
            <a:r>
              <a:rPr lang="en-US" dirty="0" smtClean="0"/>
              <a:t>(</a:t>
            </a:r>
            <a:r>
              <a:rPr lang="en-US" dirty="0"/>
              <a:t>cold start or process migration, 1</a:t>
            </a:r>
            <a:r>
              <a:rPr lang="en-US" baseline="30000" dirty="0"/>
              <a:t>st</a:t>
            </a:r>
            <a:r>
              <a:rPr lang="en-US" dirty="0"/>
              <a:t> reference):</a:t>
            </a:r>
          </a:p>
          <a:p>
            <a:pPr lvl="1">
              <a:defRPr/>
            </a:pPr>
            <a:r>
              <a:rPr lang="en-US" sz="2000" dirty="0"/>
              <a:t>First access to block, impossible to avoid; small effect for long-running programs</a:t>
            </a:r>
          </a:p>
          <a:p>
            <a:pPr lvl="1">
              <a:defRPr/>
            </a:pPr>
            <a:r>
              <a:rPr lang="en-US" sz="2000" dirty="0"/>
              <a:t>Solution: increase block size (increases miss penalty; very large blocks could increase miss rate)</a:t>
            </a:r>
          </a:p>
          <a:p>
            <a:pPr>
              <a:buClr>
                <a:schemeClr val="tx1"/>
              </a:buClr>
              <a:defRPr/>
            </a:pPr>
            <a:r>
              <a:rPr lang="en-US" dirty="0">
                <a:solidFill>
                  <a:srgbClr val="FF0000"/>
                </a:solidFill>
              </a:rPr>
              <a:t>Capacity</a:t>
            </a:r>
            <a:r>
              <a:rPr lang="en-US" dirty="0"/>
              <a:t> (not compulsory and</a:t>
            </a:r>
            <a:r>
              <a:rPr lang="en-US" dirty="0" smtClean="0"/>
              <a:t>…)</a:t>
            </a:r>
            <a:r>
              <a:rPr lang="zh-CN" altLang="en-US" dirty="0" smtClean="0"/>
              <a:t>：</a:t>
            </a:r>
            <a:endParaRPr lang="en-US" dirty="0"/>
          </a:p>
          <a:p>
            <a:pPr lvl="1">
              <a:defRPr/>
            </a:pPr>
            <a:r>
              <a:rPr lang="en-US" sz="2000" dirty="0"/>
              <a:t>Cache cannot contain all blocks accessed by the program </a:t>
            </a:r>
            <a:r>
              <a:rPr lang="en-US" sz="2000" b="1" i="1" dirty="0"/>
              <a:t>even with perfect replacement policy in fully associative cache</a:t>
            </a:r>
          </a:p>
          <a:p>
            <a:pPr lvl="1">
              <a:defRPr/>
            </a:pPr>
            <a:r>
              <a:rPr lang="en-US" sz="2000" dirty="0"/>
              <a:t>Solution: increase cache size (may increase access time)</a:t>
            </a:r>
          </a:p>
          <a:p>
            <a:pPr>
              <a:buClr>
                <a:schemeClr val="tx1"/>
              </a:buClr>
              <a:defRPr/>
            </a:pPr>
            <a:r>
              <a:rPr lang="en-US" dirty="0">
                <a:solidFill>
                  <a:srgbClr val="FF0000"/>
                </a:solidFill>
              </a:rPr>
              <a:t>Conflict </a:t>
            </a:r>
            <a:r>
              <a:rPr lang="en-US" dirty="0"/>
              <a:t>(not compulsory or capacity and…):</a:t>
            </a:r>
          </a:p>
          <a:p>
            <a:pPr lvl="1">
              <a:defRPr/>
            </a:pPr>
            <a:r>
              <a:rPr lang="en-US" sz="2000" dirty="0"/>
              <a:t>Multiple memory locations map to the same cache location</a:t>
            </a:r>
          </a:p>
          <a:p>
            <a:pPr lvl="1">
              <a:defRPr/>
            </a:pPr>
            <a:r>
              <a:rPr lang="en-US" sz="2000" dirty="0"/>
              <a:t>Solution 1: increase cache size</a:t>
            </a:r>
          </a:p>
          <a:p>
            <a:pPr lvl="1">
              <a:defRPr/>
            </a:pPr>
            <a:r>
              <a:rPr lang="en-US" sz="2000" dirty="0"/>
              <a:t>Solution 2: increase associativity (may increase access time)</a:t>
            </a:r>
          </a:p>
          <a:p>
            <a:pPr lvl="1">
              <a:defRPr/>
            </a:pPr>
            <a:r>
              <a:rPr lang="en-US" sz="2000" dirty="0"/>
              <a:t>Solution 3: improve replacement policy, e.g.. LRU</a:t>
            </a:r>
          </a:p>
        </p:txBody>
      </p:sp>
    </p:spTree>
    <p:extLst>
      <p:ext uri="{BB962C8B-B14F-4D97-AF65-F5344CB8AC3E}">
        <p14:creationId xmlns:p14="http://schemas.microsoft.com/office/powerpoint/2010/main" val="686023529"/>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idx="4294967295"/>
          </p:nvPr>
        </p:nvSpPr>
        <p:spPr/>
        <p:txBody>
          <a:bodyPr/>
          <a:lstStyle/>
          <a:p>
            <a:pPr algn="ctr"/>
            <a:r>
              <a:rPr lang="en-US" altLang="zh-CN" smtClean="0"/>
              <a:t>Acknowledgements</a:t>
            </a:r>
          </a:p>
        </p:txBody>
      </p:sp>
      <p:sp>
        <p:nvSpPr>
          <p:cNvPr id="139267" name="Rectangle 3"/>
          <p:cNvSpPr>
            <a:spLocks noGrp="1" noChangeArrowheads="1"/>
          </p:cNvSpPr>
          <p:nvPr>
            <p:ph type="body" idx="4294967295"/>
          </p:nvPr>
        </p:nvSpPr>
        <p:spPr/>
        <p:txBody>
          <a:bodyPr/>
          <a:lstStyle/>
          <a:p>
            <a:r>
              <a:rPr lang="en-US" altLang="zh-CN" dirty="0" smtClean="0"/>
              <a:t>These slides contain material from courses: </a:t>
            </a:r>
          </a:p>
          <a:p>
            <a:pPr lvl="1"/>
            <a:r>
              <a:rPr lang="en-US" altLang="zh-CN" dirty="0" smtClean="0"/>
              <a:t>UCB CS152.</a:t>
            </a:r>
          </a:p>
          <a:p>
            <a:pPr lvl="1"/>
            <a:r>
              <a:rPr lang="en-US" altLang="zh-CN" dirty="0">
                <a:ea typeface="MS PGothic" charset="-128"/>
              </a:rPr>
              <a:t>UCB CS61C</a:t>
            </a:r>
            <a:r>
              <a:rPr lang="en-US" altLang="zh-CN" dirty="0" smtClean="0">
                <a:ea typeface="MS PGothic" charset="-128"/>
              </a:rPr>
              <a:t>.</a:t>
            </a:r>
            <a:endParaRPr lang="en-US" altLang="zh-CN" dirty="0" smtClean="0"/>
          </a:p>
          <a:p>
            <a:pPr lvl="1"/>
            <a:r>
              <a:rPr lang="en-US" altLang="zh-CN" dirty="0" smtClean="0"/>
              <a:t>Stanford EE108B </a:t>
            </a:r>
          </a:p>
        </p:txBody>
      </p:sp>
      <p:sp>
        <p:nvSpPr>
          <p:cNvPr id="13926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algn="ctr" eaLnBrk="0" fontAlgn="base" hangingPunct="0">
              <a:spcBef>
                <a:spcPct val="0"/>
              </a:spcBef>
              <a:spcAft>
                <a:spcPct val="0"/>
              </a:spcAft>
              <a:defRPr sz="1600">
                <a:solidFill>
                  <a:schemeClr val="hlink"/>
                </a:solidFill>
                <a:latin typeface="Arial" charset="0"/>
                <a:ea typeface="宋体" pitchFamily="2" charset="-122"/>
              </a:defRPr>
            </a:lvl6pPr>
            <a:lvl7pPr marL="2971800" indent="-228600" algn="ctr" eaLnBrk="0" fontAlgn="base" hangingPunct="0">
              <a:spcBef>
                <a:spcPct val="0"/>
              </a:spcBef>
              <a:spcAft>
                <a:spcPct val="0"/>
              </a:spcAft>
              <a:defRPr sz="1600">
                <a:solidFill>
                  <a:schemeClr val="hlink"/>
                </a:solidFill>
                <a:latin typeface="Arial" charset="0"/>
                <a:ea typeface="宋体" pitchFamily="2" charset="-122"/>
              </a:defRPr>
            </a:lvl7pPr>
            <a:lvl8pPr marL="3429000" indent="-228600" algn="ctr" eaLnBrk="0" fontAlgn="base" hangingPunct="0">
              <a:spcBef>
                <a:spcPct val="0"/>
              </a:spcBef>
              <a:spcAft>
                <a:spcPct val="0"/>
              </a:spcAft>
              <a:defRPr sz="1600">
                <a:solidFill>
                  <a:schemeClr val="hlink"/>
                </a:solidFill>
                <a:latin typeface="Arial" charset="0"/>
                <a:ea typeface="宋体" pitchFamily="2" charset="-122"/>
              </a:defRPr>
            </a:lvl8pPr>
            <a:lvl9pPr marL="3886200" indent="-228600" algn="ctr" eaLnBrk="0" fontAlgn="base" hangingPunct="0">
              <a:spcBef>
                <a:spcPct val="0"/>
              </a:spcBef>
              <a:spcAft>
                <a:spcPct val="0"/>
              </a:spcAft>
              <a:defRPr sz="1600">
                <a:solidFill>
                  <a:schemeClr val="hlink"/>
                </a:solidFill>
                <a:latin typeface="Arial" charset="0"/>
                <a:ea typeface="宋体" pitchFamily="2" charset="-122"/>
              </a:defRPr>
            </a:lvl9pPr>
          </a:lstStyle>
          <a:p>
            <a:fld id="{30BCE5AA-F343-4B70-882C-E6929684A4FC}" type="slidenum">
              <a:rPr lang="en-US" altLang="zh-CN" sz="1400" smtClean="0">
                <a:solidFill>
                  <a:schemeClr val="accent2"/>
                </a:solidFill>
                <a:latin typeface="Times New Roman" pitchFamily="18" charset="0"/>
              </a:rPr>
              <a:pPr/>
              <a:t>179</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1532898519"/>
      </p:ext>
    </p:extLst>
  </p:cSld>
  <p:clrMapOvr>
    <a:masterClrMapping/>
  </p:clrMapOvr>
  <p:transition spd="slow">
    <p:split orient="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986" name="Rectangle 2"/>
          <p:cNvSpPr>
            <a:spLocks noChangeArrowheads="1"/>
          </p:cNvSpPr>
          <p:nvPr/>
        </p:nvSpPr>
        <p:spPr bwMode="auto">
          <a:xfrm>
            <a:off x="140941" y="1066800"/>
            <a:ext cx="8793365" cy="1077218"/>
          </a:xfrm>
          <a:prstGeom prst="rect">
            <a:avLst/>
          </a:prstGeom>
          <a:noFill/>
          <a:ln w="12700">
            <a:noFill/>
            <a:miter lim="800000"/>
            <a:headEnd/>
            <a:tailEnd/>
          </a:ln>
          <a:effectLst/>
        </p:spPr>
        <p:txBody>
          <a:bodyPr wrap="square">
            <a:prstTxWarp prst="textNoShape">
              <a:avLst/>
            </a:prstTxWarp>
            <a:spAutoFit/>
          </a:bodyPr>
          <a:lstStyle/>
          <a:p>
            <a:pPr algn="just"/>
            <a:r>
              <a:rPr lang="en-US" dirty="0">
                <a:solidFill>
                  <a:schemeClr val="tx1"/>
                </a:solidFill>
                <a:latin typeface="+mn-lt"/>
                <a:cs typeface="Calibri" panose="020F0502020204030204" pitchFamily="34" charset="0"/>
              </a:rPr>
              <a:t>Big-endian and little-endian derive from Jonathan Swift's </a:t>
            </a:r>
            <a:r>
              <a:rPr lang="en-US" i="1" dirty="0">
                <a:solidFill>
                  <a:schemeClr val="tx1"/>
                </a:solidFill>
                <a:latin typeface="+mn-lt"/>
                <a:cs typeface="Calibri" panose="020F0502020204030204" pitchFamily="34" charset="0"/>
              </a:rPr>
              <a:t>Gulliver's </a:t>
            </a:r>
            <a:r>
              <a:rPr lang="en-US" i="1" dirty="0" smtClean="0">
                <a:solidFill>
                  <a:schemeClr val="tx1"/>
                </a:solidFill>
                <a:latin typeface="+mn-lt"/>
                <a:cs typeface="Calibri" panose="020F0502020204030204" pitchFamily="34" charset="0"/>
              </a:rPr>
              <a:t>Travels</a:t>
            </a:r>
            <a:r>
              <a:rPr lang="en-US" altLang="zh-CN" i="1" dirty="0">
                <a:solidFill>
                  <a:schemeClr val="tx1"/>
                </a:solidFill>
                <a:latin typeface="+mn-lt"/>
                <a:cs typeface="Calibri" panose="020F0502020204030204" pitchFamily="34" charset="0"/>
              </a:rPr>
              <a:t>《</a:t>
            </a:r>
            <a:r>
              <a:rPr lang="zh-CN" altLang="en-US" i="1" dirty="0">
                <a:solidFill>
                  <a:schemeClr val="tx1"/>
                </a:solidFill>
                <a:latin typeface="+mn-lt"/>
                <a:cs typeface="Calibri" panose="020F0502020204030204" pitchFamily="34" charset="0"/>
              </a:rPr>
              <a:t>格列佛游记</a:t>
            </a:r>
            <a:r>
              <a:rPr lang="en-US" altLang="zh-CN" i="1" dirty="0">
                <a:solidFill>
                  <a:schemeClr val="tx1"/>
                </a:solidFill>
                <a:latin typeface="+mn-lt"/>
                <a:cs typeface="Calibri" panose="020F0502020204030204" pitchFamily="34" charset="0"/>
              </a:rPr>
              <a:t>》</a:t>
            </a:r>
            <a:r>
              <a:rPr lang="en-US" dirty="0" smtClean="0">
                <a:solidFill>
                  <a:schemeClr val="tx1"/>
                </a:solidFill>
                <a:latin typeface="+mn-lt"/>
                <a:cs typeface="Calibri" panose="020F0502020204030204" pitchFamily="34" charset="0"/>
              </a:rPr>
              <a:t> </a:t>
            </a:r>
            <a:r>
              <a:rPr lang="en-US" dirty="0">
                <a:solidFill>
                  <a:schemeClr val="tx1"/>
                </a:solidFill>
                <a:latin typeface="+mn-lt"/>
                <a:cs typeface="Calibri" panose="020F0502020204030204" pitchFamily="34" charset="0"/>
              </a:rPr>
              <a:t>in which the Big </a:t>
            </a:r>
            <a:r>
              <a:rPr lang="en-US" dirty="0" err="1">
                <a:solidFill>
                  <a:schemeClr val="tx1"/>
                </a:solidFill>
                <a:latin typeface="+mn-lt"/>
                <a:cs typeface="Calibri" panose="020F0502020204030204" pitchFamily="34" charset="0"/>
              </a:rPr>
              <a:t>Endians</a:t>
            </a:r>
            <a:r>
              <a:rPr lang="en-US" dirty="0">
                <a:solidFill>
                  <a:schemeClr val="tx1"/>
                </a:solidFill>
                <a:latin typeface="+mn-lt"/>
                <a:cs typeface="Calibri" panose="020F0502020204030204" pitchFamily="34" charset="0"/>
              </a:rPr>
              <a:t> were a political faction that broke their eggs at the large end ("the primitive way") and rebelled against the Lilliputian King who required his subjects (the Little </a:t>
            </a:r>
            <a:r>
              <a:rPr lang="en-US" dirty="0" err="1">
                <a:solidFill>
                  <a:schemeClr val="tx1"/>
                </a:solidFill>
                <a:latin typeface="+mn-lt"/>
                <a:cs typeface="Calibri" panose="020F0502020204030204" pitchFamily="34" charset="0"/>
              </a:rPr>
              <a:t>Endians</a:t>
            </a:r>
            <a:r>
              <a:rPr lang="en-US" dirty="0">
                <a:solidFill>
                  <a:schemeClr val="tx1"/>
                </a:solidFill>
                <a:latin typeface="+mn-lt"/>
                <a:cs typeface="Calibri" panose="020F0502020204030204" pitchFamily="34" charset="0"/>
              </a:rPr>
              <a:t>) to break their eggs at the small end. </a:t>
            </a:r>
          </a:p>
        </p:txBody>
      </p:sp>
      <p:sp>
        <p:nvSpPr>
          <p:cNvPr id="2345987" name="Rectangle 3"/>
          <p:cNvSpPr>
            <a:spLocks noGrp="1" noChangeArrowheads="1"/>
          </p:cNvSpPr>
          <p:nvPr>
            <p:ph type="title"/>
          </p:nvPr>
        </p:nvSpPr>
        <p:spPr>
          <a:xfrm>
            <a:off x="520795" y="228601"/>
            <a:ext cx="8130837" cy="1057891"/>
          </a:xfrm>
        </p:spPr>
        <p:txBody>
          <a:bodyPr>
            <a:noAutofit/>
          </a:bodyPr>
          <a:lstStyle/>
          <a:p>
            <a:pPr algn="ctr"/>
            <a:r>
              <a:rPr lang="en-US" dirty="0"/>
              <a:t>Big </a:t>
            </a:r>
            <a:r>
              <a:rPr lang="en-US" dirty="0" err="1"/>
              <a:t>Endian</a:t>
            </a:r>
            <a:r>
              <a:rPr lang="en-US" dirty="0"/>
              <a:t> vs. Little Endian</a:t>
            </a:r>
          </a:p>
        </p:txBody>
      </p:sp>
      <p:sp>
        <p:nvSpPr>
          <p:cNvPr id="2345988" name="Rectangle 4"/>
          <p:cNvSpPr>
            <a:spLocks noGrp="1" noChangeArrowheads="1"/>
          </p:cNvSpPr>
          <p:nvPr>
            <p:ph type="body" sz="half" idx="1"/>
          </p:nvPr>
        </p:nvSpPr>
        <p:spPr>
          <a:xfrm>
            <a:off x="85724" y="3716056"/>
            <a:ext cx="4331799" cy="2684745"/>
          </a:xfrm>
        </p:spPr>
        <p:txBody>
          <a:bodyPr>
            <a:normAutofit/>
          </a:bodyPr>
          <a:lstStyle/>
          <a:p>
            <a:pPr algn="r">
              <a:buFont typeface="Times" pitchFamily="-65" charset="0"/>
              <a:buNone/>
            </a:pPr>
            <a:r>
              <a:rPr lang="en-US" sz="2400" dirty="0"/>
              <a:t>Big </a:t>
            </a:r>
            <a:r>
              <a:rPr lang="en-US" sz="2400" dirty="0" err="1"/>
              <a:t>Endian</a:t>
            </a:r>
            <a:endParaRPr lang="en-US" sz="2400" dirty="0"/>
          </a:p>
          <a:p>
            <a:pPr marL="0" indent="0" algn="r">
              <a:buNone/>
            </a:pPr>
            <a:r>
              <a:rPr lang="en-US" sz="1137" dirty="0">
                <a:latin typeface="Arial" pitchFamily="-65" charset="0"/>
              </a:rPr>
              <a:t>  ADDR3   ADDR2      ADDR1    ADDR0</a:t>
            </a:r>
            <a:br>
              <a:rPr lang="en-US" sz="1137" dirty="0">
                <a:latin typeface="Arial" pitchFamily="-65" charset="0"/>
              </a:rPr>
            </a:br>
            <a:r>
              <a:rPr lang="en-US" sz="1137" dirty="0">
                <a:latin typeface="Arial" pitchFamily="-65" charset="0"/>
              </a:rPr>
              <a:t>  </a:t>
            </a:r>
            <a:r>
              <a:rPr lang="en-US" sz="1137" dirty="0">
                <a:solidFill>
                  <a:srgbClr val="800080"/>
                </a:solidFill>
                <a:latin typeface="Arial" pitchFamily="-65" charset="0"/>
              </a:rPr>
              <a:t>BYTE0</a:t>
            </a:r>
            <a:r>
              <a:rPr lang="en-US" sz="1137" dirty="0">
                <a:latin typeface="Arial" pitchFamily="-65" charset="0"/>
              </a:rPr>
              <a:t>    </a:t>
            </a:r>
            <a:r>
              <a:rPr lang="en-US" sz="1137" dirty="0">
                <a:solidFill>
                  <a:srgbClr val="FF0000"/>
                </a:solidFill>
                <a:latin typeface="Arial" pitchFamily="-65" charset="0"/>
              </a:rPr>
              <a:t>BYTE1 </a:t>
            </a:r>
            <a:r>
              <a:rPr lang="en-US" sz="1137" dirty="0">
                <a:latin typeface="Arial" pitchFamily="-65" charset="0"/>
              </a:rPr>
              <a:t>      </a:t>
            </a:r>
            <a:r>
              <a:rPr lang="en-US" sz="1137" dirty="0">
                <a:solidFill>
                  <a:srgbClr val="008000"/>
                </a:solidFill>
                <a:latin typeface="Arial" pitchFamily="-65" charset="0"/>
              </a:rPr>
              <a:t>BYTE2</a:t>
            </a:r>
            <a:r>
              <a:rPr lang="en-US" sz="1137" dirty="0">
                <a:latin typeface="Arial" pitchFamily="-65" charset="0"/>
              </a:rPr>
              <a:t>    </a:t>
            </a:r>
            <a:r>
              <a:rPr lang="en-US" sz="1137" dirty="0">
                <a:solidFill>
                  <a:srgbClr val="00B050"/>
                </a:solidFill>
                <a:latin typeface="Arial" pitchFamily="-65" charset="0"/>
              </a:rPr>
              <a:t> BYTE3</a:t>
            </a:r>
            <a:r>
              <a:rPr lang="en-US" sz="1137" dirty="0">
                <a:latin typeface="Arial" pitchFamily="-65" charset="0"/>
              </a:rPr>
              <a:t/>
            </a:r>
            <a:br>
              <a:rPr lang="en-US" sz="1137" dirty="0">
                <a:latin typeface="Arial" pitchFamily="-65" charset="0"/>
              </a:rPr>
            </a:br>
            <a:r>
              <a:rPr lang="en-US" sz="1137" dirty="0">
                <a:solidFill>
                  <a:srgbClr val="800080"/>
                </a:solidFill>
                <a:latin typeface="Arial" pitchFamily="-65" charset="0"/>
              </a:rPr>
              <a:t>00000001</a:t>
            </a:r>
            <a:r>
              <a:rPr lang="en-US" sz="1137" dirty="0">
                <a:latin typeface="Arial" pitchFamily="-65" charset="0"/>
              </a:rPr>
              <a:t> </a:t>
            </a:r>
            <a:r>
              <a:rPr lang="en-US" sz="1137" dirty="0">
                <a:solidFill>
                  <a:srgbClr val="FF0000"/>
                </a:solidFill>
                <a:latin typeface="Arial" pitchFamily="-65" charset="0"/>
              </a:rPr>
              <a:t>00000100</a:t>
            </a:r>
            <a:r>
              <a:rPr lang="en-US" sz="1137" dirty="0">
                <a:latin typeface="Arial" pitchFamily="-65" charset="0"/>
              </a:rPr>
              <a:t> </a:t>
            </a:r>
            <a:r>
              <a:rPr lang="en-US" sz="1137" dirty="0">
                <a:solidFill>
                  <a:srgbClr val="008000"/>
                </a:solidFill>
                <a:latin typeface="Arial" pitchFamily="-65" charset="0"/>
              </a:rPr>
              <a:t>00000000</a:t>
            </a:r>
            <a:r>
              <a:rPr lang="en-US" sz="1137" dirty="0">
                <a:latin typeface="Arial" pitchFamily="-65" charset="0"/>
              </a:rPr>
              <a:t> </a:t>
            </a:r>
            <a:r>
              <a:rPr lang="en-US" sz="1137" dirty="0">
                <a:solidFill>
                  <a:srgbClr val="00B050"/>
                </a:solidFill>
                <a:latin typeface="Arial" pitchFamily="-65" charset="0"/>
              </a:rPr>
              <a:t>00000000</a:t>
            </a:r>
          </a:p>
          <a:p>
            <a:pPr marL="0" indent="0" algn="r">
              <a:buNone/>
            </a:pPr>
            <a:r>
              <a:rPr lang="en-US" sz="1800" dirty="0"/>
              <a:t>Examples</a:t>
            </a:r>
          </a:p>
          <a:p>
            <a:pPr marL="0" indent="0" algn="r">
              <a:buNone/>
            </a:pPr>
            <a:r>
              <a:rPr lang="en-US" sz="1200" b="1" dirty="0"/>
              <a:t>Names in China </a:t>
            </a:r>
            <a:r>
              <a:rPr lang="en-US" sz="1200" dirty="0"/>
              <a:t>(e.g., Garcia Dan)</a:t>
            </a:r>
          </a:p>
          <a:p>
            <a:pPr marL="0" indent="0" algn="r">
              <a:buNone/>
            </a:pPr>
            <a:r>
              <a:rPr lang="en-US" sz="1200" b="1" dirty="0"/>
              <a:t>Java Packages</a:t>
            </a:r>
            <a:r>
              <a:rPr lang="en-US" sz="1200" dirty="0"/>
              <a:t>: (e.g., </a:t>
            </a:r>
            <a:r>
              <a:rPr lang="en-US" sz="1200" dirty="0" err="1"/>
              <a:t>org.mypackage.HelloWorld</a:t>
            </a:r>
            <a:r>
              <a:rPr lang="en-US" sz="1200" dirty="0"/>
              <a:t>)</a:t>
            </a:r>
          </a:p>
          <a:p>
            <a:pPr marL="0" indent="0" algn="r">
              <a:buNone/>
            </a:pPr>
            <a:r>
              <a:rPr lang="en-US" sz="1200" b="1" dirty="0"/>
              <a:t>Dates done correctly ISO 8601 YYYY-MM-DD </a:t>
            </a:r>
            <a:r>
              <a:rPr lang="en-US" sz="1200" dirty="0"/>
              <a:t>(e.g., </a:t>
            </a:r>
            <a:r>
              <a:rPr lang="en-US" sz="1200" dirty="0" smtClean="0"/>
              <a:t>2019-08-16)</a:t>
            </a:r>
            <a:endParaRPr lang="en-US" sz="1200" dirty="0"/>
          </a:p>
          <a:p>
            <a:pPr marL="0" indent="0" algn="r">
              <a:buNone/>
            </a:pPr>
            <a:r>
              <a:rPr lang="en-US" sz="1200" b="1" dirty="0"/>
              <a:t>Eating Pizza crust first</a:t>
            </a:r>
            <a:endParaRPr lang="en-US" sz="1200" dirty="0"/>
          </a:p>
          <a:p>
            <a:pPr marL="0" indent="0" algn="r">
              <a:buNone/>
            </a:pPr>
            <a:r>
              <a:rPr lang="en-US" sz="1200" b="1" dirty="0"/>
              <a:t>Unix file structure </a:t>
            </a:r>
            <a:r>
              <a:rPr lang="en-US" sz="1200" dirty="0"/>
              <a:t>(e.g., /</a:t>
            </a:r>
            <a:r>
              <a:rPr lang="en-US" sz="1200" dirty="0" err="1"/>
              <a:t>usr</a:t>
            </a:r>
            <a:r>
              <a:rPr lang="en-US" sz="1200" dirty="0"/>
              <a:t>/local/bin/python)</a:t>
            </a:r>
          </a:p>
          <a:p>
            <a:pPr marL="0" indent="0" algn="r">
              <a:buNone/>
            </a:pPr>
            <a:endParaRPr lang="en-US" sz="1300" dirty="0">
              <a:solidFill>
                <a:schemeClr val="accent3"/>
              </a:solidFill>
              <a:latin typeface="Arial" pitchFamily="-65" charset="0"/>
            </a:endParaRPr>
          </a:p>
          <a:p>
            <a:pPr marL="0" indent="0" algn="r">
              <a:buNone/>
            </a:pPr>
            <a:endParaRPr lang="en-US" sz="1137" dirty="0">
              <a:latin typeface="Arial" pitchFamily="-65" charset="0"/>
            </a:endParaRPr>
          </a:p>
        </p:txBody>
      </p:sp>
      <p:sp>
        <p:nvSpPr>
          <p:cNvPr id="2345989" name="Rectangle 5"/>
          <p:cNvSpPr>
            <a:spLocks noGrp="1" noChangeArrowheads="1"/>
          </p:cNvSpPr>
          <p:nvPr>
            <p:ph type="body" sz="half" idx="2"/>
          </p:nvPr>
        </p:nvSpPr>
        <p:spPr>
          <a:xfrm>
            <a:off x="4657725" y="3733800"/>
            <a:ext cx="4348771" cy="2684746"/>
          </a:xfrm>
        </p:spPr>
        <p:txBody>
          <a:bodyPr>
            <a:normAutofit/>
          </a:bodyPr>
          <a:lstStyle/>
          <a:p>
            <a:pPr>
              <a:buFont typeface="Times" pitchFamily="-65" charset="0"/>
              <a:buNone/>
            </a:pPr>
            <a:r>
              <a:rPr lang="en-US" sz="2400" dirty="0"/>
              <a:t>Little </a:t>
            </a:r>
            <a:r>
              <a:rPr lang="en-US" sz="2400" dirty="0" err="1"/>
              <a:t>Endian</a:t>
            </a:r>
            <a:endParaRPr lang="en-US" sz="2400" dirty="0"/>
          </a:p>
          <a:p>
            <a:pPr marL="0" indent="0">
              <a:buNone/>
            </a:pPr>
            <a:r>
              <a:rPr lang="en-US" sz="1137" dirty="0">
                <a:latin typeface="Arial" pitchFamily="-65" charset="0"/>
              </a:rPr>
              <a:t> ADDR3   ADDR2      ADDR1    ADDR0</a:t>
            </a:r>
            <a:br>
              <a:rPr lang="en-US" sz="1137" dirty="0">
                <a:latin typeface="Arial" pitchFamily="-65" charset="0"/>
              </a:rPr>
            </a:br>
            <a:r>
              <a:rPr lang="en-US" sz="1137" dirty="0">
                <a:solidFill>
                  <a:srgbClr val="00B050"/>
                </a:solidFill>
                <a:latin typeface="Arial" pitchFamily="-65" charset="0"/>
              </a:rPr>
              <a:t>  BYTE3    </a:t>
            </a:r>
            <a:r>
              <a:rPr lang="en-US" sz="1137" dirty="0">
                <a:solidFill>
                  <a:srgbClr val="008000"/>
                </a:solidFill>
                <a:latin typeface="Arial" pitchFamily="-65" charset="0"/>
              </a:rPr>
              <a:t>BYTE2</a:t>
            </a:r>
            <a:r>
              <a:rPr lang="en-US" sz="1137" dirty="0">
                <a:latin typeface="Arial" pitchFamily="-65" charset="0"/>
              </a:rPr>
              <a:t>       </a:t>
            </a:r>
            <a:r>
              <a:rPr lang="en-US" sz="1137" dirty="0">
                <a:solidFill>
                  <a:srgbClr val="FF0000"/>
                </a:solidFill>
                <a:latin typeface="Arial" pitchFamily="-65" charset="0"/>
              </a:rPr>
              <a:t>BYTE1</a:t>
            </a:r>
            <a:r>
              <a:rPr lang="en-US" sz="1137" dirty="0">
                <a:latin typeface="Arial" pitchFamily="-65" charset="0"/>
              </a:rPr>
              <a:t>     </a:t>
            </a:r>
            <a:r>
              <a:rPr lang="en-US" sz="1137" dirty="0">
                <a:solidFill>
                  <a:srgbClr val="800080"/>
                </a:solidFill>
                <a:latin typeface="Arial" pitchFamily="-65" charset="0"/>
              </a:rPr>
              <a:t>BYTE0</a:t>
            </a:r>
            <a:r>
              <a:rPr lang="en-US" sz="1137" dirty="0">
                <a:latin typeface="Arial" pitchFamily="-65" charset="0"/>
              </a:rPr>
              <a:t> </a:t>
            </a:r>
            <a:br>
              <a:rPr lang="en-US" sz="1137" dirty="0">
                <a:latin typeface="Arial" pitchFamily="-65" charset="0"/>
              </a:rPr>
            </a:br>
            <a:r>
              <a:rPr lang="en-US" sz="1137" dirty="0">
                <a:solidFill>
                  <a:srgbClr val="00B050"/>
                </a:solidFill>
                <a:latin typeface="Arial" pitchFamily="-65" charset="0"/>
              </a:rPr>
              <a:t>00000000</a:t>
            </a:r>
            <a:r>
              <a:rPr lang="en-US" sz="1137" dirty="0">
                <a:solidFill>
                  <a:schemeClr val="accent3"/>
                </a:solidFill>
                <a:latin typeface="Arial" pitchFamily="-65" charset="0"/>
              </a:rPr>
              <a:t> </a:t>
            </a:r>
            <a:r>
              <a:rPr lang="en-US" sz="1137" dirty="0">
                <a:solidFill>
                  <a:srgbClr val="008000"/>
                </a:solidFill>
                <a:latin typeface="Arial" pitchFamily="-65" charset="0"/>
              </a:rPr>
              <a:t>00000000</a:t>
            </a:r>
            <a:r>
              <a:rPr lang="en-US" sz="1137" dirty="0">
                <a:latin typeface="Arial" pitchFamily="-65" charset="0"/>
              </a:rPr>
              <a:t> </a:t>
            </a:r>
            <a:r>
              <a:rPr lang="en-US" sz="1137" dirty="0">
                <a:solidFill>
                  <a:srgbClr val="FF0000"/>
                </a:solidFill>
                <a:latin typeface="Arial" pitchFamily="-65" charset="0"/>
              </a:rPr>
              <a:t>00000100 </a:t>
            </a:r>
            <a:r>
              <a:rPr lang="en-US" sz="1137" dirty="0">
                <a:solidFill>
                  <a:srgbClr val="800080"/>
                </a:solidFill>
                <a:latin typeface="Arial" pitchFamily="-65" charset="0"/>
              </a:rPr>
              <a:t>00000001</a:t>
            </a:r>
            <a:endParaRPr lang="en-US" sz="1137" dirty="0">
              <a:latin typeface="Arial" pitchFamily="-65" charset="0"/>
            </a:endParaRPr>
          </a:p>
          <a:p>
            <a:pPr marL="0" indent="0">
              <a:buNone/>
            </a:pPr>
            <a:r>
              <a:rPr lang="en-US" sz="1800" dirty="0"/>
              <a:t>Examples</a:t>
            </a:r>
          </a:p>
          <a:p>
            <a:pPr marL="0" indent="0">
              <a:buNone/>
            </a:pPr>
            <a:r>
              <a:rPr lang="en-US" sz="1200" b="1" dirty="0"/>
              <a:t>Names in the US </a:t>
            </a:r>
            <a:r>
              <a:rPr lang="en-US" sz="1200" dirty="0"/>
              <a:t>(e.g., Dan Garcia)</a:t>
            </a:r>
          </a:p>
          <a:p>
            <a:pPr marL="0" indent="0">
              <a:buNone/>
            </a:pPr>
            <a:r>
              <a:rPr lang="en-US" sz="1200" b="1" dirty="0"/>
              <a:t>Internet names </a:t>
            </a:r>
            <a:r>
              <a:rPr lang="en-US" sz="1200" dirty="0"/>
              <a:t>(e.g., </a:t>
            </a:r>
            <a:r>
              <a:rPr lang="en-US" sz="1200" dirty="0" err="1"/>
              <a:t>www.cs.berkeley.edu</a:t>
            </a:r>
            <a:r>
              <a:rPr lang="en-US" sz="1200" dirty="0"/>
              <a:t>)</a:t>
            </a:r>
          </a:p>
          <a:p>
            <a:pPr marL="0" indent="0">
              <a:buNone/>
            </a:pPr>
            <a:r>
              <a:rPr lang="en-US" sz="1200" b="1" dirty="0"/>
              <a:t>Dates written in England DD/MM/YYYY </a:t>
            </a:r>
            <a:r>
              <a:rPr lang="en-US" sz="1200" dirty="0"/>
              <a:t>(e.g., </a:t>
            </a:r>
            <a:r>
              <a:rPr lang="en-US" sz="1200" dirty="0" smtClean="0"/>
              <a:t>16/08/2019)</a:t>
            </a:r>
            <a:endParaRPr lang="en-US" sz="1200" dirty="0"/>
          </a:p>
          <a:p>
            <a:pPr marL="0" indent="0">
              <a:buNone/>
            </a:pPr>
            <a:r>
              <a:rPr lang="en-US" sz="1200" b="1" dirty="0"/>
              <a:t>Eating Pizza skinny part first (the normal way)</a:t>
            </a:r>
            <a:endParaRPr lang="en-US" sz="1200" dirty="0"/>
          </a:p>
          <a:p>
            <a:pPr marL="0" indent="0">
              <a:buNone/>
            </a:pPr>
            <a:endParaRPr lang="en-US" sz="1200" dirty="0"/>
          </a:p>
        </p:txBody>
      </p:sp>
      <p:sp>
        <p:nvSpPr>
          <p:cNvPr id="2345990" name="Rectangle 6"/>
          <p:cNvSpPr>
            <a:spLocks noChangeArrowheads="1"/>
          </p:cNvSpPr>
          <p:nvPr/>
        </p:nvSpPr>
        <p:spPr bwMode="auto">
          <a:xfrm>
            <a:off x="1633623" y="2822281"/>
            <a:ext cx="5493812" cy="789896"/>
          </a:xfrm>
          <a:prstGeom prst="rect">
            <a:avLst/>
          </a:prstGeom>
          <a:noFill/>
          <a:ln w="12700">
            <a:noFill/>
            <a:miter lim="800000"/>
            <a:headEnd/>
            <a:tailEnd/>
          </a:ln>
          <a:effectLst/>
        </p:spPr>
        <p:txBody>
          <a:bodyPr wrap="none">
            <a:prstTxWarp prst="textNoShape">
              <a:avLst/>
            </a:prstTxWarp>
            <a:spAutoFit/>
          </a:bodyPr>
          <a:lstStyle/>
          <a:p>
            <a:pPr algn="ctr"/>
            <a:r>
              <a:rPr lang="en-US" sz="1733" b="1" dirty="0">
                <a:solidFill>
                  <a:schemeClr val="tx1"/>
                </a:solidFill>
                <a:latin typeface="+mn-lt"/>
                <a:cs typeface="Calibri" panose="020F0502020204030204" pitchFamily="34" charset="0"/>
              </a:rPr>
              <a:t>Consider the number 1025 as we normally write it:</a:t>
            </a:r>
            <a:r>
              <a:rPr lang="en-US" sz="1733" b="1" dirty="0">
                <a:solidFill>
                  <a:schemeClr val="tx1"/>
                </a:solidFill>
                <a:latin typeface="+mn-lt"/>
              </a:rPr>
              <a:t/>
            </a:r>
            <a:br>
              <a:rPr lang="en-US" sz="1733" b="1" dirty="0">
                <a:solidFill>
                  <a:schemeClr val="tx1"/>
                </a:solidFill>
                <a:latin typeface="+mn-lt"/>
              </a:rPr>
            </a:br>
            <a:r>
              <a:rPr lang="en-US" sz="1400" b="1" dirty="0">
                <a:solidFill>
                  <a:srgbClr val="00B050"/>
                </a:solidFill>
                <a:latin typeface="Arial" pitchFamily="-65" charset="0"/>
              </a:rPr>
              <a:t>BYTE3</a:t>
            </a:r>
            <a:r>
              <a:rPr lang="en-US" sz="1400" b="1" dirty="0">
                <a:solidFill>
                  <a:schemeClr val="tx1"/>
                </a:solidFill>
                <a:latin typeface="Arial" pitchFamily="-65" charset="0"/>
              </a:rPr>
              <a:t>     </a:t>
            </a:r>
            <a:r>
              <a:rPr lang="en-US" sz="1400" b="1" dirty="0">
                <a:solidFill>
                  <a:srgbClr val="008000"/>
                </a:solidFill>
                <a:latin typeface="Arial" pitchFamily="-65" charset="0"/>
                <a:ea typeface="MS PGothic" pitchFamily="34" charset="-128"/>
                <a:cs typeface="MS PGothic" pitchFamily="34" charset="-128"/>
              </a:rPr>
              <a:t>BYTE2</a:t>
            </a:r>
            <a:r>
              <a:rPr lang="en-US" sz="1400" b="1" dirty="0">
                <a:solidFill>
                  <a:schemeClr val="tx1"/>
                </a:solidFill>
                <a:latin typeface="Arial" pitchFamily="-65" charset="0"/>
              </a:rPr>
              <a:t>     </a:t>
            </a:r>
            <a:r>
              <a:rPr lang="en-US" sz="1400" b="1" dirty="0">
                <a:solidFill>
                  <a:srgbClr val="FF0000"/>
                </a:solidFill>
                <a:latin typeface="Arial" pitchFamily="-65" charset="0"/>
              </a:rPr>
              <a:t>BYTE1</a:t>
            </a:r>
            <a:r>
              <a:rPr lang="en-US" sz="1400" b="1" dirty="0">
                <a:solidFill>
                  <a:schemeClr val="tx1"/>
                </a:solidFill>
                <a:latin typeface="Arial" pitchFamily="-65" charset="0"/>
              </a:rPr>
              <a:t>     </a:t>
            </a:r>
            <a:r>
              <a:rPr lang="en-US" sz="1400" b="1" dirty="0">
                <a:solidFill>
                  <a:srgbClr val="800080"/>
                </a:solidFill>
                <a:latin typeface="Arial" pitchFamily="-65" charset="0"/>
                <a:ea typeface="MS PGothic" pitchFamily="34" charset="-128"/>
                <a:cs typeface="MS PGothic" pitchFamily="34" charset="-128"/>
              </a:rPr>
              <a:t>BYTE0</a:t>
            </a:r>
            <a:r>
              <a:rPr lang="en-US" sz="1400" b="1" dirty="0">
                <a:solidFill>
                  <a:schemeClr val="tx1"/>
                </a:solidFill>
                <a:latin typeface="Arial" pitchFamily="-65" charset="0"/>
              </a:rPr>
              <a:t/>
            </a:r>
            <a:br>
              <a:rPr lang="en-US" sz="1400" b="1" dirty="0">
                <a:solidFill>
                  <a:schemeClr val="tx1"/>
                </a:solidFill>
                <a:latin typeface="Arial" pitchFamily="-65" charset="0"/>
              </a:rPr>
            </a:br>
            <a:r>
              <a:rPr lang="en-US" sz="1400" b="1" dirty="0">
                <a:solidFill>
                  <a:srgbClr val="00B050"/>
                </a:solidFill>
                <a:latin typeface="Arial" pitchFamily="-65" charset="0"/>
              </a:rPr>
              <a:t>00000000</a:t>
            </a:r>
            <a:r>
              <a:rPr lang="en-US" sz="1400" b="1" dirty="0">
                <a:solidFill>
                  <a:schemeClr val="tx1"/>
                </a:solidFill>
                <a:latin typeface="Arial" pitchFamily="-65" charset="0"/>
              </a:rPr>
              <a:t> </a:t>
            </a:r>
            <a:r>
              <a:rPr lang="en-US" sz="1400" b="1" dirty="0">
                <a:solidFill>
                  <a:srgbClr val="008000"/>
                </a:solidFill>
                <a:latin typeface="Arial" pitchFamily="-65" charset="0"/>
                <a:ea typeface="MS PGothic" pitchFamily="34" charset="-128"/>
                <a:cs typeface="MS PGothic" pitchFamily="34" charset="-128"/>
              </a:rPr>
              <a:t>00000000</a:t>
            </a:r>
            <a:r>
              <a:rPr lang="en-US" sz="1400" b="1" dirty="0">
                <a:solidFill>
                  <a:schemeClr val="tx1"/>
                </a:solidFill>
                <a:latin typeface="Arial" pitchFamily="-65" charset="0"/>
              </a:rPr>
              <a:t> </a:t>
            </a:r>
            <a:r>
              <a:rPr lang="en-US" sz="1400" b="1" dirty="0">
                <a:solidFill>
                  <a:srgbClr val="FF0000"/>
                </a:solidFill>
                <a:latin typeface="Arial" pitchFamily="-65" charset="0"/>
              </a:rPr>
              <a:t>00000100</a:t>
            </a:r>
            <a:r>
              <a:rPr lang="en-US" sz="1400" b="1" dirty="0">
                <a:solidFill>
                  <a:schemeClr val="tx1"/>
                </a:solidFill>
                <a:latin typeface="Arial" pitchFamily="-65" charset="0"/>
              </a:rPr>
              <a:t> </a:t>
            </a:r>
            <a:r>
              <a:rPr lang="en-US" sz="1400" b="1" dirty="0">
                <a:solidFill>
                  <a:srgbClr val="800080"/>
                </a:solidFill>
                <a:latin typeface="Arial" pitchFamily="-65" charset="0"/>
                <a:ea typeface="MS PGothic" pitchFamily="34" charset="-128"/>
                <a:cs typeface="MS PGothic" pitchFamily="34" charset="-128"/>
              </a:rPr>
              <a:t>00000001</a:t>
            </a:r>
          </a:p>
        </p:txBody>
      </p:sp>
      <p:sp>
        <p:nvSpPr>
          <p:cNvPr id="2345992" name="Text Box 8"/>
          <p:cNvSpPr txBox="1">
            <a:spLocks noChangeArrowheads="1"/>
          </p:cNvSpPr>
          <p:nvPr/>
        </p:nvSpPr>
        <p:spPr bwMode="auto">
          <a:xfrm>
            <a:off x="520795" y="2250325"/>
            <a:ext cx="6229350" cy="563231"/>
          </a:xfrm>
          <a:prstGeom prst="rect">
            <a:avLst/>
          </a:prstGeom>
          <a:noFill/>
          <a:ln w="12700">
            <a:noFill/>
            <a:miter lim="800000"/>
            <a:headEnd/>
            <a:tailEnd/>
          </a:ln>
          <a:effectLst/>
        </p:spPr>
        <p:txBody>
          <a:bodyPr>
            <a:prstTxWarp prst="textNoShape">
              <a:avLst/>
            </a:prstTxWarp>
            <a:spAutoFit/>
          </a:bodyPr>
          <a:lstStyle/>
          <a:p>
            <a:pPr>
              <a:lnSpc>
                <a:spcPct val="60000"/>
              </a:lnSpc>
              <a:spcBef>
                <a:spcPct val="50000"/>
              </a:spcBef>
              <a:buFontTx/>
              <a:buChar char="•"/>
            </a:pPr>
            <a:r>
              <a:rPr lang="en-US" sz="1625" b="1" dirty="0">
                <a:solidFill>
                  <a:schemeClr val="tx2"/>
                </a:solidFill>
                <a:latin typeface="Calibri" panose="020F0502020204030204" pitchFamily="34" charset="0"/>
                <a:cs typeface="Calibri" panose="020F0502020204030204" pitchFamily="34" charset="0"/>
              </a:rPr>
              <a:t> </a:t>
            </a:r>
            <a:r>
              <a:rPr lang="en-US" sz="1800" b="1" dirty="0">
                <a:solidFill>
                  <a:schemeClr val="tx2"/>
                </a:solidFill>
                <a:latin typeface="+mn-lt"/>
                <a:cs typeface="Calibri" panose="020F0502020204030204" pitchFamily="34" charset="0"/>
              </a:rPr>
              <a:t>The order in which BYTES are stored in memory</a:t>
            </a:r>
          </a:p>
          <a:p>
            <a:pPr>
              <a:lnSpc>
                <a:spcPct val="60000"/>
              </a:lnSpc>
              <a:spcBef>
                <a:spcPct val="50000"/>
              </a:spcBef>
              <a:buFontTx/>
              <a:buChar char="•"/>
            </a:pPr>
            <a:r>
              <a:rPr lang="en-US" sz="1625" b="1" dirty="0">
                <a:solidFill>
                  <a:schemeClr val="tx2"/>
                </a:solidFill>
                <a:latin typeface="Calibri" panose="020F0502020204030204" pitchFamily="34" charset="0"/>
                <a:cs typeface="Calibri" panose="020F0502020204030204" pitchFamily="34" charset="0"/>
              </a:rPr>
              <a:t> </a:t>
            </a:r>
            <a:r>
              <a:rPr lang="en-US" sz="1800" b="1" dirty="0">
                <a:solidFill>
                  <a:schemeClr val="tx2"/>
                </a:solidFill>
                <a:latin typeface="+mn-lt"/>
                <a:cs typeface="Calibri" panose="020F0502020204030204" pitchFamily="34" charset="0"/>
              </a:rPr>
              <a:t>Bits always stored as usual. </a:t>
            </a:r>
            <a:r>
              <a:rPr lang="en-US" sz="1800" b="1" dirty="0">
                <a:solidFill>
                  <a:srgbClr val="FF0000"/>
                </a:solidFill>
                <a:latin typeface="+mn-lt"/>
                <a:cs typeface="Calibri" panose="020F0502020204030204" pitchFamily="34" charset="0"/>
              </a:rPr>
              <a:t>(E.g., 0xC2=0b 1100 0010)</a:t>
            </a:r>
          </a:p>
        </p:txBody>
      </p:sp>
      <p:sp>
        <p:nvSpPr>
          <p:cNvPr id="2" name="Rectangle 1">
            <a:extLst>
              <a:ext uri="{FF2B5EF4-FFF2-40B4-BE49-F238E27FC236}">
                <a16:creationId xmlns="" xmlns:a16="http://schemas.microsoft.com/office/drawing/2014/main" id="{968B391A-569A-9E43-9080-2C3A2576A99B}"/>
              </a:ext>
            </a:extLst>
          </p:cNvPr>
          <p:cNvSpPr/>
          <p:nvPr/>
        </p:nvSpPr>
        <p:spPr>
          <a:xfrm>
            <a:off x="476393" y="6325174"/>
            <a:ext cx="3775393" cy="359009"/>
          </a:xfrm>
          <a:prstGeom prst="rect">
            <a:avLst/>
          </a:prstGeom>
        </p:spPr>
        <p:txBody>
          <a:bodyPr wrap="none">
            <a:spAutoFit/>
          </a:bodyPr>
          <a:lstStyle/>
          <a:p>
            <a:pPr algn="r"/>
            <a:r>
              <a:rPr lang="en-US" sz="1733" b="1" dirty="0" err="1">
                <a:solidFill>
                  <a:schemeClr val="tx1"/>
                </a:solidFill>
                <a:latin typeface="Courier"/>
              </a:rPr>
              <a:t>en.wikipedia.org</a:t>
            </a:r>
            <a:r>
              <a:rPr lang="en-US" sz="1733" b="1" dirty="0">
                <a:solidFill>
                  <a:schemeClr val="tx1"/>
                </a:solidFill>
                <a:latin typeface="Courier"/>
              </a:rPr>
              <a:t>/wiki/</a:t>
            </a:r>
            <a:r>
              <a:rPr lang="en-US" sz="1733" b="1" dirty="0" err="1">
                <a:solidFill>
                  <a:schemeClr val="tx1"/>
                </a:solidFill>
                <a:latin typeface="Courier"/>
              </a:rPr>
              <a:t>Big_endian</a:t>
            </a:r>
            <a:endParaRPr lang="en-US" sz="1733" b="1" dirty="0">
              <a:solidFill>
                <a:schemeClr val="tx1"/>
              </a:solidFill>
              <a:latin typeface="Courier"/>
            </a:endParaRPr>
          </a:p>
        </p:txBody>
      </p:sp>
      <p:cxnSp>
        <p:nvCxnSpPr>
          <p:cNvPr id="4" name="Straight Connector 3">
            <a:extLst>
              <a:ext uri="{FF2B5EF4-FFF2-40B4-BE49-F238E27FC236}">
                <a16:creationId xmlns="" xmlns:a16="http://schemas.microsoft.com/office/drawing/2014/main" id="{118CD6BB-0A1B-0546-9846-5D3FE6841E2B}"/>
              </a:ext>
            </a:extLst>
          </p:cNvPr>
          <p:cNvCxnSpPr>
            <a:cxnSpLocks/>
          </p:cNvCxnSpPr>
          <p:nvPr/>
        </p:nvCxnSpPr>
        <p:spPr>
          <a:xfrm>
            <a:off x="4537624" y="3576752"/>
            <a:ext cx="0" cy="2824049"/>
          </a:xfrm>
          <a:prstGeom prst="line">
            <a:avLst/>
          </a:prstGeom>
          <a:ln>
            <a:solidFill>
              <a:schemeClr val="tx1"/>
            </a:solidFill>
            <a:headEnd type="none" w="lg" len="lg"/>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936710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426" name="Rectangle 2"/>
          <p:cNvSpPr>
            <a:spLocks noGrp="1" noChangeArrowheads="1"/>
          </p:cNvSpPr>
          <p:nvPr>
            <p:ph type="title"/>
          </p:nvPr>
        </p:nvSpPr>
        <p:spPr>
          <a:xfrm>
            <a:off x="1125415" y="152400"/>
            <a:ext cx="7033846" cy="1143000"/>
          </a:xfrm>
        </p:spPr>
        <p:txBody>
          <a:bodyPr>
            <a:normAutofit/>
          </a:bodyPr>
          <a:lstStyle/>
          <a:p>
            <a:pPr algn="ctr" eaLnBrk="1" hangingPunct="1">
              <a:defRPr/>
            </a:pPr>
            <a:r>
              <a:rPr lang="en-US" dirty="0" smtClean="0"/>
              <a:t>And </a:t>
            </a:r>
            <a:r>
              <a:rPr lang="en-US" dirty="0"/>
              <a:t>in Conclusion</a:t>
            </a:r>
            <a:r>
              <a:rPr lang="en-US" dirty="0" smtClean="0"/>
              <a:t>…</a:t>
            </a:r>
            <a:endParaRPr lang="en-US" dirty="0"/>
          </a:p>
        </p:txBody>
      </p:sp>
      <p:sp>
        <p:nvSpPr>
          <p:cNvPr id="61443" name="Rectangle 3"/>
          <p:cNvSpPr>
            <a:spLocks noGrp="1" noChangeArrowheads="1"/>
          </p:cNvSpPr>
          <p:nvPr>
            <p:ph idx="1"/>
          </p:nvPr>
        </p:nvSpPr>
        <p:spPr>
          <a:xfrm>
            <a:off x="0" y="1219202"/>
            <a:ext cx="8991599" cy="5029199"/>
          </a:xfrm>
        </p:spPr>
        <p:txBody>
          <a:bodyPr/>
          <a:lstStyle/>
          <a:p>
            <a:pPr>
              <a:lnSpc>
                <a:spcPct val="65000"/>
              </a:lnSpc>
              <a:spcAft>
                <a:spcPts val="487"/>
              </a:spcAft>
            </a:pPr>
            <a:r>
              <a:rPr lang="en-US" sz="2800" dirty="0">
                <a:ea typeface="ＭＳ Ｐゴシック" pitchFamily="-65" charset="-128"/>
                <a:cs typeface="ＭＳ Ｐゴシック" pitchFamily="-65" charset="-128"/>
              </a:rPr>
              <a:t>Memory is </a:t>
            </a:r>
            <a:r>
              <a:rPr lang="en-US" sz="2800" dirty="0">
                <a:solidFill>
                  <a:srgbClr val="0332B7"/>
                </a:solidFill>
                <a:ea typeface="ＭＳ Ｐゴシック" pitchFamily="-65" charset="-128"/>
                <a:cs typeface="ＭＳ Ｐゴシック" pitchFamily="-65" charset="-128"/>
              </a:rPr>
              <a:t>byte</a:t>
            </a:r>
            <a:r>
              <a:rPr lang="en-US" sz="2800" dirty="0">
                <a:ea typeface="ＭＳ Ｐゴシック" pitchFamily="-65" charset="-128"/>
                <a:cs typeface="ＭＳ Ｐゴシック" pitchFamily="-65" charset="-128"/>
              </a:rPr>
              <a:t>-addressable, but </a:t>
            </a:r>
            <a:r>
              <a:rPr lang="en-US" sz="2800" b="1" dirty="0" err="1">
                <a:ea typeface="ＭＳ Ｐゴシック" pitchFamily="-65" charset="-128"/>
                <a:cs typeface="ＭＳ Ｐゴシック" pitchFamily="-65" charset="-128"/>
              </a:rPr>
              <a:t>lw</a:t>
            </a:r>
            <a:r>
              <a:rPr lang="en-US" sz="2800" dirty="0">
                <a:ea typeface="ＭＳ Ｐゴシック" pitchFamily="-65" charset="-128"/>
                <a:cs typeface="ＭＳ Ｐゴシック" pitchFamily="-65" charset="-128"/>
              </a:rPr>
              <a:t> and </a:t>
            </a:r>
            <a:r>
              <a:rPr lang="en-US" sz="2800" b="1" dirty="0" err="1">
                <a:ea typeface="ＭＳ Ｐゴシック" pitchFamily="-65" charset="-128"/>
                <a:cs typeface="ＭＳ Ｐゴシック" pitchFamily="-65" charset="-128"/>
              </a:rPr>
              <a:t>sw</a:t>
            </a:r>
            <a:r>
              <a:rPr lang="en-US" sz="2800" dirty="0">
                <a:ea typeface="ＭＳ Ｐゴシック" pitchFamily="-65" charset="-128"/>
                <a:cs typeface="ＭＳ Ｐゴシック" pitchFamily="-65" charset="-128"/>
              </a:rPr>
              <a:t> access one </a:t>
            </a:r>
            <a:r>
              <a:rPr lang="en-US" sz="2800" dirty="0">
                <a:solidFill>
                  <a:srgbClr val="0332B7"/>
                </a:solidFill>
                <a:ea typeface="ＭＳ Ｐゴシック" pitchFamily="-65" charset="-128"/>
                <a:cs typeface="ＭＳ Ｐゴシック" pitchFamily="-65" charset="-128"/>
              </a:rPr>
              <a:t>word</a:t>
            </a:r>
            <a:r>
              <a:rPr lang="en-US" sz="2800" dirty="0">
                <a:ea typeface="ＭＳ Ｐゴシック" pitchFamily="-65" charset="-128"/>
                <a:cs typeface="ＭＳ Ｐゴシック" pitchFamily="-65" charset="-128"/>
              </a:rPr>
              <a:t> at a time.</a:t>
            </a:r>
          </a:p>
          <a:p>
            <a:pPr>
              <a:lnSpc>
                <a:spcPct val="65000"/>
              </a:lnSpc>
              <a:spcAft>
                <a:spcPts val="487"/>
              </a:spcAft>
            </a:pPr>
            <a:r>
              <a:rPr lang="en-US" sz="2800" dirty="0">
                <a:ea typeface="ＭＳ Ｐゴシック" pitchFamily="-65" charset="-128"/>
                <a:cs typeface="ＭＳ Ｐゴシック" pitchFamily="-65" charset="-128"/>
              </a:rPr>
              <a:t>A pointer (used by </a:t>
            </a:r>
            <a:r>
              <a:rPr lang="en-US" sz="2800" b="1" dirty="0" err="1">
                <a:ea typeface="ＭＳ Ｐゴシック" pitchFamily="-65" charset="-128"/>
                <a:cs typeface="ＭＳ Ｐゴシック" pitchFamily="-65" charset="-128"/>
              </a:rPr>
              <a:t>lw</a:t>
            </a:r>
            <a:r>
              <a:rPr lang="en-US" sz="2800" dirty="0">
                <a:ea typeface="ＭＳ Ｐゴシック" pitchFamily="-65" charset="-128"/>
                <a:cs typeface="ＭＳ Ｐゴシック" pitchFamily="-65" charset="-128"/>
              </a:rPr>
              <a:t> and </a:t>
            </a:r>
            <a:r>
              <a:rPr lang="en-US" sz="2800" b="1" dirty="0" err="1">
                <a:ea typeface="ＭＳ Ｐゴシック" pitchFamily="-65" charset="-128"/>
                <a:cs typeface="ＭＳ Ｐゴシック" pitchFamily="-65" charset="-128"/>
              </a:rPr>
              <a:t>sw</a:t>
            </a:r>
            <a:r>
              <a:rPr lang="en-US" sz="2800" dirty="0">
                <a:ea typeface="ＭＳ Ｐゴシック" pitchFamily="-65" charset="-128"/>
                <a:cs typeface="ＭＳ Ｐゴシック" pitchFamily="-65" charset="-128"/>
              </a:rPr>
              <a:t>) is just a memory address, we can add to it or subtract from it (using offset).</a:t>
            </a:r>
          </a:p>
          <a:p>
            <a:pPr>
              <a:lnSpc>
                <a:spcPct val="65000"/>
              </a:lnSpc>
              <a:spcAft>
                <a:spcPts val="487"/>
              </a:spcAft>
            </a:pPr>
            <a:r>
              <a:rPr lang="en-US" sz="2800" dirty="0">
                <a:ea typeface="ＭＳ Ｐゴシック" pitchFamily="-65" charset="-128"/>
                <a:cs typeface="ＭＳ Ｐゴシック" pitchFamily="-65" charset="-128"/>
              </a:rPr>
              <a:t>A Decision allows us to decide what to execute at run-time rather than compile-time.</a:t>
            </a:r>
          </a:p>
          <a:p>
            <a:pPr>
              <a:lnSpc>
                <a:spcPct val="65000"/>
              </a:lnSpc>
              <a:spcAft>
                <a:spcPts val="487"/>
              </a:spcAft>
            </a:pPr>
            <a:r>
              <a:rPr lang="en-US" sz="2800" dirty="0">
                <a:ea typeface="ＭＳ Ｐゴシック" pitchFamily="-65" charset="-128"/>
                <a:cs typeface="ＭＳ Ｐゴシック" pitchFamily="-65" charset="-128"/>
              </a:rPr>
              <a:t>C Decisions are made using </a:t>
            </a:r>
            <a:r>
              <a:rPr lang="en-US" sz="2800" dirty="0">
                <a:solidFill>
                  <a:srgbClr val="0332B7"/>
                </a:solidFill>
                <a:ea typeface="ＭＳ Ｐゴシック" pitchFamily="-65" charset="-128"/>
                <a:cs typeface="ＭＳ Ｐゴシック" pitchFamily="-65" charset="-128"/>
              </a:rPr>
              <a:t>conditional statements </a:t>
            </a:r>
            <a:r>
              <a:rPr lang="en-US" sz="2800" dirty="0">
                <a:ea typeface="ＭＳ Ｐゴシック" pitchFamily="-65" charset="-128"/>
                <a:cs typeface="ＭＳ Ｐゴシック" pitchFamily="-65" charset="-128"/>
              </a:rPr>
              <a:t>within </a:t>
            </a:r>
            <a:r>
              <a:rPr lang="en-US" sz="2800" dirty="0">
                <a:ea typeface="ＭＳ Ｐゴシック" pitchFamily="-65" charset="-128"/>
                <a:cs typeface="Courier"/>
              </a:rPr>
              <a:t>if</a:t>
            </a:r>
            <a:r>
              <a:rPr lang="en-US" sz="2800" dirty="0">
                <a:ea typeface="ＭＳ Ｐゴシック" pitchFamily="-65" charset="-128"/>
                <a:cs typeface="ＭＳ Ｐゴシック" pitchFamily="-65" charset="-128"/>
              </a:rPr>
              <a:t>, </a:t>
            </a:r>
            <a:r>
              <a:rPr lang="en-US" sz="2800" dirty="0">
                <a:ea typeface="ＭＳ Ｐゴシック" pitchFamily="-65" charset="-128"/>
                <a:cs typeface="Courier"/>
              </a:rPr>
              <a:t>while</a:t>
            </a:r>
            <a:r>
              <a:rPr lang="en-US" sz="2800" dirty="0">
                <a:ea typeface="ＭＳ Ｐゴシック" pitchFamily="-65" charset="-128"/>
                <a:cs typeface="ＭＳ Ｐゴシック" pitchFamily="-65" charset="-128"/>
              </a:rPr>
              <a:t>, </a:t>
            </a:r>
            <a:r>
              <a:rPr lang="en-US" sz="2800" dirty="0">
                <a:ea typeface="ＭＳ Ｐゴシック" pitchFamily="-65" charset="-128"/>
                <a:cs typeface="Courier"/>
              </a:rPr>
              <a:t>do while</a:t>
            </a:r>
            <a:r>
              <a:rPr lang="en-US" sz="2800" dirty="0">
                <a:ea typeface="ＭＳ Ｐゴシック" pitchFamily="-65" charset="-128"/>
                <a:cs typeface="ＭＳ Ｐゴシック" pitchFamily="-65" charset="-128"/>
              </a:rPr>
              <a:t>, </a:t>
            </a:r>
            <a:r>
              <a:rPr lang="en-US" sz="2800" dirty="0">
                <a:ea typeface="ＭＳ Ｐゴシック" pitchFamily="-65" charset="-128"/>
                <a:cs typeface="Courier"/>
              </a:rPr>
              <a:t>for</a:t>
            </a:r>
            <a:r>
              <a:rPr lang="en-US" sz="2800" dirty="0">
                <a:ea typeface="ＭＳ Ｐゴシック" pitchFamily="-65" charset="-128"/>
                <a:cs typeface="ＭＳ Ｐゴシック" pitchFamily="-65" charset="-128"/>
              </a:rPr>
              <a:t>.</a:t>
            </a:r>
          </a:p>
          <a:p>
            <a:pPr>
              <a:lnSpc>
                <a:spcPct val="65000"/>
              </a:lnSpc>
              <a:spcAft>
                <a:spcPts val="487"/>
              </a:spcAft>
            </a:pPr>
            <a:r>
              <a:rPr lang="en-US" sz="2800" dirty="0">
                <a:ea typeface="ＭＳ Ｐゴシック" pitchFamily="-65" charset="-128"/>
                <a:cs typeface="ＭＳ Ｐゴシック" pitchFamily="-65" charset="-128"/>
              </a:rPr>
              <a:t>RISC-V Decision making instructions are the </a:t>
            </a:r>
            <a:r>
              <a:rPr lang="en-US" sz="2800" dirty="0">
                <a:solidFill>
                  <a:srgbClr val="0332B7"/>
                </a:solidFill>
                <a:ea typeface="ＭＳ Ｐゴシック" pitchFamily="-65" charset="-128"/>
                <a:cs typeface="ＭＳ Ｐゴシック" pitchFamily="-65" charset="-128"/>
              </a:rPr>
              <a:t>conditional branches</a:t>
            </a:r>
            <a:r>
              <a:rPr lang="en-US" sz="2800" dirty="0">
                <a:ea typeface="ＭＳ Ｐゴシック" pitchFamily="-65" charset="-128"/>
                <a:cs typeface="ＭＳ Ｐゴシック" pitchFamily="-65" charset="-128"/>
              </a:rPr>
              <a:t>: </a:t>
            </a:r>
            <a:r>
              <a:rPr lang="en-US" sz="2800" dirty="0" err="1">
                <a:solidFill>
                  <a:schemeClr val="accent2"/>
                </a:solidFill>
                <a:ea typeface="ＭＳ Ｐゴシック" pitchFamily="-65" charset="-128"/>
                <a:cs typeface="Courier"/>
              </a:rPr>
              <a:t>beq</a:t>
            </a:r>
            <a:r>
              <a:rPr lang="en-US" sz="2800" dirty="0">
                <a:ea typeface="ＭＳ Ｐゴシック" pitchFamily="-65" charset="-128"/>
                <a:cs typeface="Courier"/>
              </a:rPr>
              <a:t> </a:t>
            </a:r>
            <a:r>
              <a:rPr lang="en-US" sz="2800" dirty="0">
                <a:ea typeface="ＭＳ Ｐゴシック" pitchFamily="-65" charset="-128"/>
                <a:cs typeface="ＭＳ Ｐゴシック" pitchFamily="-65" charset="-128"/>
              </a:rPr>
              <a:t>and </a:t>
            </a:r>
            <a:r>
              <a:rPr lang="en-US" sz="2800" dirty="0" err="1">
                <a:solidFill>
                  <a:schemeClr val="accent2"/>
                </a:solidFill>
                <a:ea typeface="ＭＳ Ｐゴシック" pitchFamily="-65" charset="-128"/>
                <a:cs typeface="Courier"/>
              </a:rPr>
              <a:t>bne</a:t>
            </a:r>
            <a:r>
              <a:rPr lang="en-US" sz="2800" dirty="0">
                <a:ea typeface="ＭＳ Ｐゴシック" pitchFamily="-65" charset="-128"/>
                <a:cs typeface="ＭＳ Ｐゴシック" pitchFamily="-65" charset="-128"/>
              </a:rPr>
              <a:t>.</a:t>
            </a:r>
          </a:p>
          <a:p>
            <a:pPr>
              <a:lnSpc>
                <a:spcPct val="65000"/>
              </a:lnSpc>
              <a:spcAft>
                <a:spcPts val="487"/>
              </a:spcAft>
            </a:pPr>
            <a:r>
              <a:rPr lang="en-US" sz="2800" dirty="0">
                <a:ea typeface="ＭＳ Ｐゴシック" pitchFamily="-65" charset="-128"/>
                <a:cs typeface="ＭＳ Ｐゴシック" pitchFamily="-65" charset="-128"/>
              </a:rPr>
              <a:t>New Instructions:</a:t>
            </a:r>
          </a:p>
          <a:p>
            <a:pPr lvl="1">
              <a:lnSpc>
                <a:spcPct val="75000"/>
              </a:lnSpc>
              <a:spcAft>
                <a:spcPts val="487"/>
              </a:spcAft>
              <a:buNone/>
            </a:pPr>
            <a:r>
              <a:rPr lang="en-US" sz="2000" b="1" dirty="0" err="1">
                <a:latin typeface="Courier"/>
                <a:cs typeface="Courier"/>
              </a:rPr>
              <a:t>lw</a:t>
            </a:r>
            <a:r>
              <a:rPr lang="en-US" sz="2000" b="1" dirty="0">
                <a:latin typeface="Courier"/>
                <a:cs typeface="Courier"/>
              </a:rPr>
              <a:t>, </a:t>
            </a:r>
            <a:r>
              <a:rPr lang="en-US" sz="2000" b="1" dirty="0" err="1">
                <a:latin typeface="Courier"/>
                <a:cs typeface="Courier"/>
              </a:rPr>
              <a:t>sw</a:t>
            </a:r>
            <a:r>
              <a:rPr lang="en-US" sz="2000" b="1" dirty="0">
                <a:latin typeface="Courier"/>
                <a:cs typeface="Courier"/>
              </a:rPr>
              <a:t>, </a:t>
            </a:r>
            <a:r>
              <a:rPr lang="en-US" sz="2000" b="1" dirty="0" err="1">
                <a:latin typeface="Courier"/>
                <a:cs typeface="Courier"/>
              </a:rPr>
              <a:t>lb</a:t>
            </a:r>
            <a:r>
              <a:rPr lang="en-US" sz="2000" b="1" dirty="0">
                <a:latin typeface="Courier"/>
                <a:cs typeface="Courier"/>
              </a:rPr>
              <a:t>, </a:t>
            </a:r>
            <a:r>
              <a:rPr lang="en-US" sz="2000" b="1" dirty="0" err="1">
                <a:latin typeface="Courier"/>
                <a:cs typeface="Courier"/>
              </a:rPr>
              <a:t>sb</a:t>
            </a:r>
            <a:r>
              <a:rPr lang="en-US" sz="2000" b="1" dirty="0">
                <a:latin typeface="Courier"/>
                <a:cs typeface="Courier"/>
              </a:rPr>
              <a:t>, </a:t>
            </a:r>
            <a:r>
              <a:rPr lang="en-US" sz="2000" b="1" dirty="0" err="1">
                <a:latin typeface="Courier"/>
                <a:cs typeface="Courier"/>
              </a:rPr>
              <a:t>lbu</a:t>
            </a:r>
            <a:r>
              <a:rPr lang="en-US" sz="2000" b="1" dirty="0">
                <a:latin typeface="Courier"/>
                <a:cs typeface="Courier"/>
              </a:rPr>
              <a:t>, </a:t>
            </a:r>
            <a:r>
              <a:rPr lang="en-US" sz="2000" b="1" dirty="0" err="1">
                <a:latin typeface="Courier"/>
                <a:cs typeface="Courier"/>
              </a:rPr>
              <a:t>beq</a:t>
            </a:r>
            <a:r>
              <a:rPr lang="en-US" sz="2000" b="1" dirty="0">
                <a:latin typeface="Courier"/>
                <a:cs typeface="Courier"/>
              </a:rPr>
              <a:t>, </a:t>
            </a:r>
            <a:r>
              <a:rPr lang="en-US" sz="2000" b="1" dirty="0" err="1">
                <a:latin typeface="Courier"/>
                <a:cs typeface="Courier"/>
              </a:rPr>
              <a:t>bne</a:t>
            </a:r>
            <a:r>
              <a:rPr lang="en-US" sz="2000" b="1" dirty="0">
                <a:latin typeface="Courier"/>
                <a:cs typeface="Courier"/>
              </a:rPr>
              <a:t>, </a:t>
            </a:r>
            <a:r>
              <a:rPr lang="en-US" sz="2000" b="1" dirty="0" err="1">
                <a:latin typeface="Courier"/>
                <a:cs typeface="Courier"/>
              </a:rPr>
              <a:t>blt</a:t>
            </a:r>
            <a:r>
              <a:rPr lang="en-US" sz="2000" b="1" dirty="0">
                <a:latin typeface="Courier"/>
                <a:cs typeface="Courier"/>
              </a:rPr>
              <a:t>, </a:t>
            </a:r>
            <a:r>
              <a:rPr lang="en-US" sz="2000" b="1" dirty="0" err="1">
                <a:latin typeface="Courier"/>
                <a:cs typeface="Courier"/>
              </a:rPr>
              <a:t>bltu</a:t>
            </a:r>
            <a:r>
              <a:rPr lang="en-US" sz="2000" b="1" dirty="0">
                <a:latin typeface="Courier"/>
                <a:cs typeface="Courier"/>
              </a:rPr>
              <a:t>, </a:t>
            </a:r>
            <a:r>
              <a:rPr lang="en-US" sz="2000" b="1" dirty="0" err="1">
                <a:latin typeface="Courier"/>
                <a:cs typeface="Courier"/>
              </a:rPr>
              <a:t>bge</a:t>
            </a:r>
            <a:r>
              <a:rPr lang="en-US" sz="2000" b="1" dirty="0">
                <a:latin typeface="Courier"/>
                <a:cs typeface="Courier"/>
              </a:rPr>
              <a:t>, j</a:t>
            </a:r>
          </a:p>
        </p:txBody>
      </p:sp>
    </p:spTree>
    <p:extLst>
      <p:ext uri="{BB962C8B-B14F-4D97-AF65-F5344CB8AC3E}">
        <p14:creationId xmlns:p14="http://schemas.microsoft.com/office/powerpoint/2010/main" val="2100678908"/>
      </p:ext>
    </p:extLst>
  </p:cSld>
  <p:clrMapOvr>
    <a:masterClrMapping/>
  </p:clrMapOvr>
  <p:transition spd="slow">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pPr algn="ctr"/>
            <a:r>
              <a:rPr lang="en-US" altLang="zh-CN" dirty="0" smtClean="0"/>
              <a:t>Course Information</a:t>
            </a:r>
          </a:p>
        </p:txBody>
      </p:sp>
      <p:sp>
        <p:nvSpPr>
          <p:cNvPr id="16387" name="Rectangle 3"/>
          <p:cNvSpPr>
            <a:spLocks noGrp="1" noChangeArrowheads="1"/>
          </p:cNvSpPr>
          <p:nvPr>
            <p:ph type="body" idx="4294967295"/>
          </p:nvPr>
        </p:nvSpPr>
        <p:spPr>
          <a:xfrm>
            <a:off x="152400" y="1193800"/>
            <a:ext cx="8686800" cy="4927600"/>
          </a:xfrm>
        </p:spPr>
        <p:txBody>
          <a:bodyPr/>
          <a:lstStyle/>
          <a:p>
            <a:r>
              <a:rPr lang="en-US" altLang="zh-CN" b="1" dirty="0" smtClean="0"/>
              <a:t>Instructor: </a:t>
            </a:r>
            <a:r>
              <a:rPr lang="en-US" altLang="zh-CN" b="1" dirty="0" err="1" smtClean="0"/>
              <a:t>Weidong</a:t>
            </a:r>
            <a:r>
              <a:rPr lang="en-US" altLang="zh-CN" b="1" dirty="0" smtClean="0"/>
              <a:t> WANG</a:t>
            </a:r>
          </a:p>
          <a:p>
            <a:pPr lvl="1"/>
            <a:r>
              <a:rPr lang="en-US" altLang="zh-CN" sz="2000" dirty="0" smtClean="0"/>
              <a:t>Email: wdwang@zju.edu.cn</a:t>
            </a:r>
          </a:p>
          <a:p>
            <a:pPr lvl="1"/>
            <a:r>
              <a:rPr lang="en-US" altLang="zh-CN" sz="2000" dirty="0" smtClean="0"/>
              <a:t>Tel(O): 0571-87953170;</a:t>
            </a:r>
          </a:p>
          <a:p>
            <a:pPr lvl="1"/>
            <a:r>
              <a:rPr lang="en-US" altLang="zh-CN" sz="2000" dirty="0" smtClean="0"/>
              <a:t>Office Hours: TBD,  </a:t>
            </a:r>
            <a:r>
              <a:rPr lang="en-US" altLang="zh-CN" sz="2000" dirty="0" err="1" smtClean="0"/>
              <a:t>Yuquan</a:t>
            </a:r>
            <a:r>
              <a:rPr lang="en-US" altLang="zh-CN" sz="2000" dirty="0" smtClean="0"/>
              <a:t> Campus, </a:t>
            </a:r>
            <a:r>
              <a:rPr lang="en-US" altLang="zh-CN" sz="2000" dirty="0" err="1" smtClean="0"/>
              <a:t>Xindian</a:t>
            </a:r>
            <a:r>
              <a:rPr lang="en-US" altLang="zh-CN" sz="2000" dirty="0" smtClean="0"/>
              <a:t> (High-Tech) Building 306, /email whenever</a:t>
            </a:r>
          </a:p>
          <a:p>
            <a:pPr lvl="1"/>
            <a:r>
              <a:rPr lang="en-US" altLang="zh-CN" sz="2000" dirty="0" smtClean="0"/>
              <a:t>Mobile: 13605812196</a:t>
            </a:r>
          </a:p>
          <a:p>
            <a:endParaRPr lang="en-US" altLang="zh-CN" b="1" dirty="0" smtClean="0"/>
          </a:p>
          <a:p>
            <a:r>
              <a:rPr lang="en-US" altLang="zh-CN" b="1" dirty="0" smtClean="0"/>
              <a:t>TA: </a:t>
            </a:r>
          </a:p>
          <a:p>
            <a:pPr lvl="1"/>
            <a:r>
              <a:rPr lang="en-US" altLang="zh-CN" sz="2000" dirty="0" smtClean="0"/>
              <a:t>mobile</a:t>
            </a:r>
            <a:r>
              <a:rPr lang="zh-CN" altLang="en-US" sz="2000" dirty="0" smtClean="0"/>
              <a:t>，</a:t>
            </a:r>
            <a:r>
              <a:rPr lang="en-US" altLang="zh-CN" sz="2000" dirty="0" smtClean="0"/>
              <a:t>Email: </a:t>
            </a:r>
          </a:p>
          <a:p>
            <a:pPr lvl="2" eaLnBrk="1" hangingPunct="1"/>
            <a:r>
              <a:rPr lang="zh-CN" altLang="en-US" sz="2000" b="1" dirty="0"/>
              <a:t>孙佳科</a:t>
            </a:r>
            <a:r>
              <a:rPr lang="en-US" altLang="zh-CN" sz="2000" b="1" dirty="0"/>
              <a:t>, 188-8892-3044; 22131087@zju.edu.cn;</a:t>
            </a:r>
          </a:p>
          <a:p>
            <a:pPr lvl="2"/>
            <a:r>
              <a:rPr lang="en-US" altLang="zh-CN" sz="2000" dirty="0" smtClean="0"/>
              <a:t>Office Hours: Thursday &amp; Saturday 14:00-16:30 PM. </a:t>
            </a:r>
          </a:p>
          <a:p>
            <a:pPr lvl="2"/>
            <a:r>
              <a:rPr lang="en-US" altLang="zh-CN" sz="2000" dirty="0" err="1" smtClean="0"/>
              <a:t>Xindian</a:t>
            </a:r>
            <a:r>
              <a:rPr lang="en-US" altLang="zh-CN" sz="2000" dirty="0" smtClean="0"/>
              <a:t> (High-Tech)  Building 308.</a:t>
            </a:r>
            <a:r>
              <a:rPr lang="zh-CN" altLang="en-US" dirty="0" smtClean="0"/>
              <a:t>（也可以短信邮件联系）</a:t>
            </a:r>
            <a:endParaRPr lang="en-US" altLang="zh-CN" dirty="0" smtClean="0"/>
          </a:p>
          <a:p>
            <a:pPr lvl="2">
              <a:buSzPct val="45000"/>
              <a:buFontTx/>
              <a:buNone/>
            </a:pPr>
            <a:endParaRPr lang="en-US" altLang="zh-CN" sz="2000" dirty="0" smtClean="0"/>
          </a:p>
        </p:txBody>
      </p:sp>
      <p:sp>
        <p:nvSpPr>
          <p:cNvPr id="1638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fld id="{6A658D24-9905-4191-9D33-223EE55C7955}" type="slidenum">
              <a:rPr lang="en-US" altLang="zh-CN" sz="1400" smtClean="0">
                <a:solidFill>
                  <a:schemeClr val="accent2"/>
                </a:solidFill>
                <a:latin typeface="Times New Roman" pitchFamily="18" charset="0"/>
              </a:rPr>
              <a:pPr/>
              <a:t>2</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2057400887"/>
      </p:ext>
    </p:extLst>
  </p:cSld>
  <p:clrMapOvr>
    <a:masterClrMapping/>
  </p:clrMapOvr>
  <p:transition spd="slow">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5"/>
          <p:cNvSpPr>
            <a:spLocks noGrp="1" noChangeArrowheads="1"/>
          </p:cNvSpPr>
          <p:nvPr>
            <p:ph type="title"/>
          </p:nvPr>
        </p:nvSpPr>
        <p:spPr>
          <a:xfrm>
            <a:off x="2453431" y="363127"/>
            <a:ext cx="4572894" cy="757460"/>
          </a:xfrm>
          <a:ln/>
        </p:spPr>
        <p:txBody>
          <a:bodyPr/>
          <a:lstStyle/>
          <a:p>
            <a:r>
              <a:rPr lang="en-US" dirty="0" smtClean="0"/>
              <a:t>And </a:t>
            </a:r>
            <a:r>
              <a:rPr lang="en-US" dirty="0"/>
              <a:t>in Conclusion</a:t>
            </a:r>
            <a:r>
              <a:rPr lang="en-US" dirty="0" smtClean="0"/>
              <a:t>…</a:t>
            </a:r>
            <a:endParaRPr lang="en-US" dirty="0"/>
          </a:p>
        </p:txBody>
      </p:sp>
      <p:sp>
        <p:nvSpPr>
          <p:cNvPr id="34822" name="Rectangle 6"/>
          <p:cNvSpPr>
            <a:spLocks noGrp="1" noChangeArrowheads="1"/>
          </p:cNvSpPr>
          <p:nvPr>
            <p:ph idx="1"/>
          </p:nvPr>
        </p:nvSpPr>
        <p:spPr>
          <a:xfrm>
            <a:off x="422031" y="1246584"/>
            <a:ext cx="8393357" cy="5230416"/>
          </a:xfrm>
          <a:ln/>
        </p:spPr>
        <p:txBody>
          <a:bodyPr/>
          <a:lstStyle/>
          <a:p>
            <a:r>
              <a:rPr lang="en-US" sz="2681" dirty="0"/>
              <a:t> </a:t>
            </a:r>
            <a:r>
              <a:rPr lang="en-US" sz="2800" dirty="0"/>
              <a:t>Registers we know so far (Most of them!)</a:t>
            </a:r>
          </a:p>
          <a:p>
            <a:pPr lvl="1"/>
            <a:r>
              <a:rPr lang="en-US" sz="2400" dirty="0">
                <a:solidFill>
                  <a:srgbClr val="0332B7"/>
                </a:solidFill>
              </a:rPr>
              <a:t>a0-a7 for function arguments, a0-a1 for return values</a:t>
            </a:r>
          </a:p>
          <a:p>
            <a:pPr lvl="1"/>
            <a:r>
              <a:rPr lang="en-US" sz="2400" dirty="0" err="1">
                <a:solidFill>
                  <a:srgbClr val="0332B7"/>
                </a:solidFill>
              </a:rPr>
              <a:t>ra</a:t>
            </a:r>
            <a:r>
              <a:rPr lang="en-US" sz="2400" dirty="0">
                <a:solidFill>
                  <a:srgbClr val="0332B7"/>
                </a:solidFill>
              </a:rPr>
              <a:t> return address</a:t>
            </a:r>
          </a:p>
          <a:p>
            <a:pPr lvl="1"/>
            <a:r>
              <a:rPr lang="en-US" sz="2400" dirty="0">
                <a:solidFill>
                  <a:srgbClr val="0332B7"/>
                </a:solidFill>
              </a:rPr>
              <a:t>s0-s11 saved registers</a:t>
            </a:r>
          </a:p>
          <a:p>
            <a:pPr lvl="1"/>
            <a:r>
              <a:rPr lang="en-US" sz="2400" dirty="0">
                <a:solidFill>
                  <a:srgbClr val="0332B7"/>
                </a:solidFill>
              </a:rPr>
              <a:t>zero</a:t>
            </a:r>
          </a:p>
          <a:p>
            <a:pPr>
              <a:spcBef>
                <a:spcPts val="366"/>
              </a:spcBef>
            </a:pPr>
            <a:r>
              <a:rPr lang="en-US" sz="2681" dirty="0"/>
              <a:t> </a:t>
            </a:r>
            <a:r>
              <a:rPr lang="en-US" sz="2800" dirty="0"/>
              <a:t>Instructions we know:</a:t>
            </a:r>
          </a:p>
          <a:p>
            <a:pPr lvl="1"/>
            <a:r>
              <a:rPr lang="en-US" sz="1950" dirty="0">
                <a:solidFill>
                  <a:srgbClr val="0332B7"/>
                </a:solidFill>
              </a:rPr>
              <a:t> </a:t>
            </a:r>
            <a:r>
              <a:rPr lang="en-US" sz="2400" dirty="0">
                <a:solidFill>
                  <a:srgbClr val="0332B7"/>
                </a:solidFill>
              </a:rPr>
              <a:t>Arithmetic: add, </a:t>
            </a:r>
            <a:r>
              <a:rPr lang="en-US" sz="2400" dirty="0" err="1">
                <a:solidFill>
                  <a:srgbClr val="0332B7"/>
                </a:solidFill>
              </a:rPr>
              <a:t>addi</a:t>
            </a:r>
            <a:r>
              <a:rPr lang="en-US" sz="2400" dirty="0">
                <a:solidFill>
                  <a:srgbClr val="0332B7"/>
                </a:solidFill>
              </a:rPr>
              <a:t>, sub</a:t>
            </a:r>
          </a:p>
          <a:p>
            <a:pPr lvl="1"/>
            <a:r>
              <a:rPr lang="en-US" sz="2400" dirty="0">
                <a:solidFill>
                  <a:srgbClr val="0332B7"/>
                </a:solidFill>
              </a:rPr>
              <a:t> Logical: </a:t>
            </a:r>
            <a:r>
              <a:rPr lang="en-US" sz="2400" dirty="0" err="1">
                <a:solidFill>
                  <a:srgbClr val="0332B7"/>
                </a:solidFill>
              </a:rPr>
              <a:t>sll</a:t>
            </a:r>
            <a:r>
              <a:rPr lang="en-US" sz="2400" dirty="0">
                <a:solidFill>
                  <a:srgbClr val="0332B7"/>
                </a:solidFill>
              </a:rPr>
              <a:t>, </a:t>
            </a:r>
            <a:r>
              <a:rPr lang="en-US" sz="2400" dirty="0" err="1">
                <a:solidFill>
                  <a:srgbClr val="0332B7"/>
                </a:solidFill>
              </a:rPr>
              <a:t>srl</a:t>
            </a:r>
            <a:r>
              <a:rPr lang="en-US" sz="2400" dirty="0">
                <a:solidFill>
                  <a:srgbClr val="0332B7"/>
                </a:solidFill>
              </a:rPr>
              <a:t>, </a:t>
            </a:r>
            <a:r>
              <a:rPr lang="en-US" sz="2400" dirty="0" err="1">
                <a:solidFill>
                  <a:srgbClr val="0332B7"/>
                </a:solidFill>
              </a:rPr>
              <a:t>sla</a:t>
            </a:r>
            <a:r>
              <a:rPr lang="en-US" sz="2400" dirty="0">
                <a:solidFill>
                  <a:srgbClr val="0332B7"/>
                </a:solidFill>
              </a:rPr>
              <a:t>, </a:t>
            </a:r>
            <a:r>
              <a:rPr lang="en-US" sz="2400" dirty="0" err="1">
                <a:solidFill>
                  <a:srgbClr val="0332B7"/>
                </a:solidFill>
              </a:rPr>
              <a:t>slli</a:t>
            </a:r>
            <a:r>
              <a:rPr lang="en-US" sz="2400" dirty="0">
                <a:solidFill>
                  <a:srgbClr val="0332B7"/>
                </a:solidFill>
              </a:rPr>
              <a:t>, </a:t>
            </a:r>
            <a:r>
              <a:rPr lang="en-US" sz="2400" dirty="0" err="1">
                <a:solidFill>
                  <a:srgbClr val="0332B7"/>
                </a:solidFill>
              </a:rPr>
              <a:t>srli</a:t>
            </a:r>
            <a:r>
              <a:rPr lang="en-US" sz="2400" dirty="0">
                <a:solidFill>
                  <a:srgbClr val="0332B7"/>
                </a:solidFill>
              </a:rPr>
              <a:t>, </a:t>
            </a:r>
            <a:r>
              <a:rPr lang="en-US" sz="2400" dirty="0" err="1">
                <a:solidFill>
                  <a:srgbClr val="0332B7"/>
                </a:solidFill>
              </a:rPr>
              <a:t>slai</a:t>
            </a:r>
            <a:r>
              <a:rPr lang="en-US" sz="2400" dirty="0">
                <a:solidFill>
                  <a:srgbClr val="0332B7"/>
                </a:solidFill>
              </a:rPr>
              <a:t>, and, or, </a:t>
            </a:r>
            <a:r>
              <a:rPr lang="en-US" sz="2400" dirty="0" err="1">
                <a:solidFill>
                  <a:srgbClr val="0332B7"/>
                </a:solidFill>
              </a:rPr>
              <a:t>xor</a:t>
            </a:r>
            <a:r>
              <a:rPr lang="en-US" sz="2400" dirty="0">
                <a:solidFill>
                  <a:srgbClr val="0332B7"/>
                </a:solidFill>
              </a:rPr>
              <a:t>, </a:t>
            </a:r>
            <a:r>
              <a:rPr lang="en-US" sz="2400" dirty="0" err="1">
                <a:solidFill>
                  <a:srgbClr val="0332B7"/>
                </a:solidFill>
              </a:rPr>
              <a:t>andi</a:t>
            </a:r>
            <a:r>
              <a:rPr lang="en-US" sz="2400" dirty="0">
                <a:solidFill>
                  <a:srgbClr val="0332B7"/>
                </a:solidFill>
              </a:rPr>
              <a:t>, </a:t>
            </a:r>
            <a:r>
              <a:rPr lang="en-US" sz="2400" dirty="0" err="1">
                <a:solidFill>
                  <a:srgbClr val="0332B7"/>
                </a:solidFill>
              </a:rPr>
              <a:t>ori</a:t>
            </a:r>
            <a:r>
              <a:rPr lang="en-US" sz="2400" dirty="0">
                <a:solidFill>
                  <a:srgbClr val="0332B7"/>
                </a:solidFill>
              </a:rPr>
              <a:t>, </a:t>
            </a:r>
            <a:r>
              <a:rPr lang="en-US" sz="2400" dirty="0" err="1">
                <a:solidFill>
                  <a:srgbClr val="0332B7"/>
                </a:solidFill>
              </a:rPr>
              <a:t>xori</a:t>
            </a:r>
            <a:endParaRPr lang="en-US" sz="2400" dirty="0">
              <a:solidFill>
                <a:srgbClr val="0332B7"/>
              </a:solidFill>
            </a:endParaRPr>
          </a:p>
          <a:p>
            <a:pPr lvl="1"/>
            <a:r>
              <a:rPr lang="en-US" sz="2400" dirty="0">
                <a:solidFill>
                  <a:srgbClr val="0332B7"/>
                </a:solidFill>
              </a:rPr>
              <a:t> Decision: </a:t>
            </a:r>
            <a:r>
              <a:rPr lang="en-US" sz="2400" dirty="0" err="1">
                <a:solidFill>
                  <a:srgbClr val="0332B7"/>
                </a:solidFill>
              </a:rPr>
              <a:t>beq</a:t>
            </a:r>
            <a:r>
              <a:rPr lang="en-US" sz="2400" dirty="0">
                <a:solidFill>
                  <a:srgbClr val="0332B7"/>
                </a:solidFill>
              </a:rPr>
              <a:t>, </a:t>
            </a:r>
            <a:r>
              <a:rPr lang="en-US" sz="2400" dirty="0" err="1">
                <a:solidFill>
                  <a:srgbClr val="0332B7"/>
                </a:solidFill>
              </a:rPr>
              <a:t>bne</a:t>
            </a:r>
            <a:r>
              <a:rPr lang="en-US" sz="2400" dirty="0">
                <a:solidFill>
                  <a:srgbClr val="0332B7"/>
                </a:solidFill>
              </a:rPr>
              <a:t>, </a:t>
            </a:r>
            <a:r>
              <a:rPr lang="en-US" sz="2400" dirty="0" err="1">
                <a:solidFill>
                  <a:srgbClr val="0332B7"/>
                </a:solidFill>
              </a:rPr>
              <a:t>blt</a:t>
            </a:r>
            <a:r>
              <a:rPr lang="en-US" sz="2400" dirty="0">
                <a:solidFill>
                  <a:srgbClr val="0332B7"/>
                </a:solidFill>
              </a:rPr>
              <a:t>, </a:t>
            </a:r>
            <a:r>
              <a:rPr lang="en-US" sz="2400" dirty="0" err="1">
                <a:solidFill>
                  <a:srgbClr val="0332B7"/>
                </a:solidFill>
              </a:rPr>
              <a:t>bge</a:t>
            </a:r>
            <a:r>
              <a:rPr lang="en-US" sz="2400" dirty="0">
                <a:solidFill>
                  <a:srgbClr val="0332B7"/>
                </a:solidFill>
              </a:rPr>
              <a:t> </a:t>
            </a:r>
          </a:p>
          <a:p>
            <a:pPr lvl="1"/>
            <a:r>
              <a:rPr lang="en-US" sz="2400" dirty="0">
                <a:solidFill>
                  <a:srgbClr val="0332B7"/>
                </a:solidFill>
              </a:rPr>
              <a:t> Unconditional branches (jumps): j, </a:t>
            </a:r>
            <a:r>
              <a:rPr lang="en-US" sz="2400" dirty="0" err="1">
                <a:solidFill>
                  <a:srgbClr val="0332B7"/>
                </a:solidFill>
              </a:rPr>
              <a:t>jr</a:t>
            </a:r>
            <a:endParaRPr lang="en-US" sz="2400" dirty="0">
              <a:solidFill>
                <a:srgbClr val="0332B7"/>
              </a:solidFill>
            </a:endParaRPr>
          </a:p>
          <a:p>
            <a:pPr lvl="1"/>
            <a:r>
              <a:rPr lang="en-US" sz="2400" dirty="0"/>
              <a:t> Functions called with </a:t>
            </a:r>
            <a:r>
              <a:rPr lang="en-US" sz="2400" dirty="0" err="1">
                <a:solidFill>
                  <a:schemeClr val="accent2"/>
                </a:solidFill>
                <a:latin typeface="Courier"/>
                <a:cs typeface="Courier"/>
              </a:rPr>
              <a:t>jal</a:t>
            </a:r>
            <a:r>
              <a:rPr lang="en-US" sz="2400" dirty="0"/>
              <a:t>, return with </a:t>
            </a:r>
            <a:r>
              <a:rPr lang="en-US" sz="2400" dirty="0" err="1">
                <a:solidFill>
                  <a:schemeClr val="accent2"/>
                </a:solidFill>
                <a:latin typeface="Courier"/>
                <a:cs typeface="Courier"/>
              </a:rPr>
              <a:t>jr</a:t>
            </a:r>
            <a:r>
              <a:rPr lang="en-US" sz="2400" dirty="0">
                <a:solidFill>
                  <a:schemeClr val="accent2"/>
                </a:solidFill>
                <a:latin typeface="Courier"/>
                <a:cs typeface="Courier"/>
              </a:rPr>
              <a:t> </a:t>
            </a:r>
            <a:r>
              <a:rPr lang="en-US" sz="2400" dirty="0" err="1">
                <a:solidFill>
                  <a:schemeClr val="accent2"/>
                </a:solidFill>
                <a:latin typeface="Courier"/>
                <a:cs typeface="Courier"/>
              </a:rPr>
              <a:t>ra</a:t>
            </a:r>
            <a:r>
              <a:rPr lang="en-US" sz="2400" dirty="0" err="1"/>
              <a:t>.</a:t>
            </a:r>
            <a:endParaRPr lang="en-US" sz="2400" dirty="0"/>
          </a:p>
          <a:p>
            <a:pPr marL="0" indent="0">
              <a:spcBef>
                <a:spcPts val="366"/>
              </a:spcBef>
              <a:buNone/>
            </a:pPr>
            <a:endParaRPr lang="en-US" sz="2438" dirty="0"/>
          </a:p>
        </p:txBody>
      </p:sp>
    </p:spTree>
    <p:extLst>
      <p:ext uri="{BB962C8B-B14F-4D97-AF65-F5344CB8AC3E}">
        <p14:creationId xmlns:p14="http://schemas.microsoft.com/office/powerpoint/2010/main" val="2161644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RV32 Memory Allocation</a:t>
            </a:r>
            <a:endParaRPr lang="en-US" dirty="0"/>
          </a:p>
        </p:txBody>
      </p:sp>
      <p:pic>
        <p:nvPicPr>
          <p:cNvPr id="3" name="Picture 2" descr="Untitl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1" y="1447801"/>
            <a:ext cx="4826000" cy="4612108"/>
          </a:xfrm>
          <a:prstGeom prst="rect">
            <a:avLst/>
          </a:prstGeom>
        </p:spPr>
      </p:pic>
    </p:spTree>
    <p:extLst>
      <p:ext uri="{BB962C8B-B14F-4D97-AF65-F5344CB8AC3E}">
        <p14:creationId xmlns:p14="http://schemas.microsoft.com/office/powerpoint/2010/main" val="537309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5"/>
          <p:cNvSpPr>
            <a:spLocks noGrp="1" noChangeArrowheads="1"/>
          </p:cNvSpPr>
          <p:nvPr>
            <p:ph type="title"/>
          </p:nvPr>
        </p:nvSpPr>
        <p:spPr>
          <a:xfrm>
            <a:off x="1477108" y="228600"/>
            <a:ext cx="6611815" cy="1017984"/>
          </a:xfrm>
          <a:ln/>
        </p:spPr>
        <p:txBody>
          <a:bodyPr/>
          <a:lstStyle/>
          <a:p>
            <a:pPr algn="ctr"/>
            <a:r>
              <a:rPr lang="en-US" dirty="0" smtClean="0"/>
              <a:t>And </a:t>
            </a:r>
            <a:r>
              <a:rPr lang="en-US" dirty="0"/>
              <a:t>in Conclusion</a:t>
            </a:r>
            <a:r>
              <a:rPr lang="en-US" dirty="0" smtClean="0"/>
              <a:t>…</a:t>
            </a:r>
            <a:endParaRPr lang="en-US" dirty="0"/>
          </a:p>
        </p:txBody>
      </p:sp>
      <p:sp>
        <p:nvSpPr>
          <p:cNvPr id="34822" name="Rectangle 6"/>
          <p:cNvSpPr>
            <a:spLocks noGrp="1" noChangeArrowheads="1"/>
          </p:cNvSpPr>
          <p:nvPr>
            <p:ph type="body" idx="1"/>
          </p:nvPr>
        </p:nvSpPr>
        <p:spPr>
          <a:xfrm>
            <a:off x="578644" y="1246584"/>
            <a:ext cx="8284002" cy="5078016"/>
          </a:xfrm>
          <a:ln/>
        </p:spPr>
        <p:txBody>
          <a:bodyPr/>
          <a:lstStyle/>
          <a:p>
            <a:r>
              <a:rPr lang="en-US" sz="2000" dirty="0"/>
              <a:t> Registers we know so far (All of them!)</a:t>
            </a:r>
          </a:p>
          <a:p>
            <a:pPr lvl="1"/>
            <a:r>
              <a:rPr lang="en-US" sz="2000" dirty="0">
                <a:solidFill>
                  <a:srgbClr val="0332B7"/>
                </a:solidFill>
              </a:rPr>
              <a:t>a0-a7 for function arguments, a0-a1 for return values</a:t>
            </a:r>
          </a:p>
          <a:p>
            <a:pPr lvl="1"/>
            <a:r>
              <a:rPr lang="en-US" sz="2000" dirty="0" err="1">
                <a:solidFill>
                  <a:srgbClr val="0332B7"/>
                </a:solidFill>
              </a:rPr>
              <a:t>sp</a:t>
            </a:r>
            <a:r>
              <a:rPr lang="en-US" sz="2000" dirty="0">
                <a:solidFill>
                  <a:srgbClr val="0332B7"/>
                </a:solidFill>
              </a:rPr>
              <a:t>, stack pointer,  </a:t>
            </a:r>
            <a:r>
              <a:rPr lang="en-US" sz="2000" dirty="0" err="1">
                <a:solidFill>
                  <a:srgbClr val="0332B7"/>
                </a:solidFill>
              </a:rPr>
              <a:t>ra</a:t>
            </a:r>
            <a:r>
              <a:rPr lang="en-US" sz="2000" dirty="0">
                <a:solidFill>
                  <a:srgbClr val="0332B7"/>
                </a:solidFill>
              </a:rPr>
              <a:t> return address</a:t>
            </a:r>
          </a:p>
          <a:p>
            <a:pPr lvl="1"/>
            <a:r>
              <a:rPr lang="en-US" sz="2000" dirty="0">
                <a:solidFill>
                  <a:srgbClr val="0332B7"/>
                </a:solidFill>
              </a:rPr>
              <a:t>s0-s11 saved registers</a:t>
            </a:r>
          </a:p>
          <a:p>
            <a:pPr lvl="1"/>
            <a:r>
              <a:rPr lang="en-US" sz="2000" dirty="0">
                <a:solidFill>
                  <a:srgbClr val="0332B7"/>
                </a:solidFill>
              </a:rPr>
              <a:t>t0-t6 temporaries</a:t>
            </a:r>
          </a:p>
          <a:p>
            <a:pPr lvl="1"/>
            <a:r>
              <a:rPr lang="en-US" sz="2000" dirty="0">
                <a:solidFill>
                  <a:srgbClr val="0332B7"/>
                </a:solidFill>
              </a:rPr>
              <a:t>zero</a:t>
            </a:r>
          </a:p>
          <a:p>
            <a:pPr>
              <a:spcBef>
                <a:spcPts val="366"/>
              </a:spcBef>
            </a:pPr>
            <a:r>
              <a:rPr lang="en-US" sz="2000" dirty="0"/>
              <a:t> Instructions we know:</a:t>
            </a:r>
          </a:p>
          <a:p>
            <a:pPr lvl="1"/>
            <a:r>
              <a:rPr lang="en-US" sz="2000" dirty="0"/>
              <a:t> </a:t>
            </a:r>
            <a:r>
              <a:rPr lang="en-US" sz="2000" dirty="0">
                <a:solidFill>
                  <a:srgbClr val="0332B7"/>
                </a:solidFill>
              </a:rPr>
              <a:t>Arithmetic: add, </a:t>
            </a:r>
            <a:r>
              <a:rPr lang="en-US" sz="2000" dirty="0" err="1">
                <a:solidFill>
                  <a:srgbClr val="0332B7"/>
                </a:solidFill>
              </a:rPr>
              <a:t>addi</a:t>
            </a:r>
            <a:r>
              <a:rPr lang="en-US" sz="2000" dirty="0">
                <a:solidFill>
                  <a:srgbClr val="0332B7"/>
                </a:solidFill>
              </a:rPr>
              <a:t>, sub</a:t>
            </a:r>
          </a:p>
          <a:p>
            <a:pPr lvl="1"/>
            <a:r>
              <a:rPr lang="en-US" sz="2000" dirty="0">
                <a:solidFill>
                  <a:srgbClr val="0332B7"/>
                </a:solidFill>
              </a:rPr>
              <a:t> Logical: </a:t>
            </a:r>
            <a:r>
              <a:rPr lang="en-US" sz="2000" dirty="0" err="1">
                <a:solidFill>
                  <a:srgbClr val="0332B7"/>
                </a:solidFill>
              </a:rPr>
              <a:t>sll</a:t>
            </a:r>
            <a:r>
              <a:rPr lang="en-US" sz="2000" dirty="0">
                <a:solidFill>
                  <a:srgbClr val="0332B7"/>
                </a:solidFill>
              </a:rPr>
              <a:t>, </a:t>
            </a:r>
            <a:r>
              <a:rPr lang="en-US" sz="2000" dirty="0" err="1">
                <a:solidFill>
                  <a:srgbClr val="0332B7"/>
                </a:solidFill>
              </a:rPr>
              <a:t>srl</a:t>
            </a:r>
            <a:r>
              <a:rPr lang="en-US" sz="2000" dirty="0">
                <a:solidFill>
                  <a:srgbClr val="0332B7"/>
                </a:solidFill>
              </a:rPr>
              <a:t>, </a:t>
            </a:r>
            <a:r>
              <a:rPr lang="en-US" sz="2000" dirty="0" err="1">
                <a:solidFill>
                  <a:srgbClr val="0332B7"/>
                </a:solidFill>
              </a:rPr>
              <a:t>sla</a:t>
            </a:r>
            <a:r>
              <a:rPr lang="en-US" sz="2000" dirty="0">
                <a:solidFill>
                  <a:srgbClr val="0332B7"/>
                </a:solidFill>
              </a:rPr>
              <a:t>, </a:t>
            </a:r>
            <a:r>
              <a:rPr lang="en-US" sz="2000" dirty="0" err="1">
                <a:solidFill>
                  <a:srgbClr val="0332B7"/>
                </a:solidFill>
              </a:rPr>
              <a:t>slli</a:t>
            </a:r>
            <a:r>
              <a:rPr lang="en-US" sz="2000" dirty="0">
                <a:solidFill>
                  <a:srgbClr val="0332B7"/>
                </a:solidFill>
              </a:rPr>
              <a:t>, </a:t>
            </a:r>
            <a:r>
              <a:rPr lang="en-US" sz="2000" dirty="0" err="1">
                <a:solidFill>
                  <a:srgbClr val="0332B7"/>
                </a:solidFill>
              </a:rPr>
              <a:t>srli</a:t>
            </a:r>
            <a:r>
              <a:rPr lang="en-US" sz="2000" dirty="0">
                <a:solidFill>
                  <a:srgbClr val="0332B7"/>
                </a:solidFill>
              </a:rPr>
              <a:t>, </a:t>
            </a:r>
            <a:r>
              <a:rPr lang="en-US" sz="2000" dirty="0" err="1">
                <a:solidFill>
                  <a:srgbClr val="0332B7"/>
                </a:solidFill>
              </a:rPr>
              <a:t>slai</a:t>
            </a:r>
            <a:r>
              <a:rPr lang="en-US" sz="2000" dirty="0">
                <a:solidFill>
                  <a:srgbClr val="0332B7"/>
                </a:solidFill>
              </a:rPr>
              <a:t>, and, or, </a:t>
            </a:r>
            <a:r>
              <a:rPr lang="en-US" sz="2000" dirty="0" err="1">
                <a:solidFill>
                  <a:srgbClr val="0332B7"/>
                </a:solidFill>
              </a:rPr>
              <a:t>xor</a:t>
            </a:r>
            <a:r>
              <a:rPr lang="en-US" sz="2000" dirty="0">
                <a:solidFill>
                  <a:srgbClr val="0332B7"/>
                </a:solidFill>
              </a:rPr>
              <a:t>, </a:t>
            </a:r>
            <a:r>
              <a:rPr lang="en-US" sz="2000" dirty="0" err="1">
                <a:solidFill>
                  <a:srgbClr val="0332B7"/>
                </a:solidFill>
              </a:rPr>
              <a:t>andi</a:t>
            </a:r>
            <a:r>
              <a:rPr lang="en-US" sz="2000" dirty="0">
                <a:solidFill>
                  <a:srgbClr val="0332B7"/>
                </a:solidFill>
              </a:rPr>
              <a:t>, </a:t>
            </a:r>
            <a:r>
              <a:rPr lang="en-US" sz="2000" dirty="0" err="1">
                <a:solidFill>
                  <a:srgbClr val="0332B7"/>
                </a:solidFill>
              </a:rPr>
              <a:t>ori</a:t>
            </a:r>
            <a:r>
              <a:rPr lang="en-US" sz="2000" dirty="0">
                <a:solidFill>
                  <a:srgbClr val="0332B7"/>
                </a:solidFill>
              </a:rPr>
              <a:t>, </a:t>
            </a:r>
            <a:r>
              <a:rPr lang="en-US" sz="2000" dirty="0" err="1">
                <a:solidFill>
                  <a:srgbClr val="0332B7"/>
                </a:solidFill>
              </a:rPr>
              <a:t>xori</a:t>
            </a:r>
            <a:endParaRPr lang="en-US" sz="2000" dirty="0">
              <a:solidFill>
                <a:srgbClr val="0332B7"/>
              </a:solidFill>
            </a:endParaRPr>
          </a:p>
          <a:p>
            <a:pPr lvl="1"/>
            <a:r>
              <a:rPr lang="en-US" sz="2000" dirty="0">
                <a:solidFill>
                  <a:srgbClr val="0332B7"/>
                </a:solidFill>
              </a:rPr>
              <a:t> Decision: </a:t>
            </a:r>
            <a:r>
              <a:rPr lang="en-US" sz="2000" dirty="0" err="1">
                <a:solidFill>
                  <a:srgbClr val="0332B7"/>
                </a:solidFill>
              </a:rPr>
              <a:t>beq</a:t>
            </a:r>
            <a:r>
              <a:rPr lang="en-US" sz="2000" dirty="0">
                <a:solidFill>
                  <a:srgbClr val="0332B7"/>
                </a:solidFill>
              </a:rPr>
              <a:t>, </a:t>
            </a:r>
            <a:r>
              <a:rPr lang="en-US" sz="2000" dirty="0" err="1">
                <a:solidFill>
                  <a:srgbClr val="0332B7"/>
                </a:solidFill>
              </a:rPr>
              <a:t>bne</a:t>
            </a:r>
            <a:r>
              <a:rPr lang="en-US" sz="2000" dirty="0">
                <a:solidFill>
                  <a:srgbClr val="0332B7"/>
                </a:solidFill>
              </a:rPr>
              <a:t>, </a:t>
            </a:r>
            <a:r>
              <a:rPr lang="en-US" sz="2000" dirty="0" err="1">
                <a:solidFill>
                  <a:srgbClr val="0332B7"/>
                </a:solidFill>
              </a:rPr>
              <a:t>blt</a:t>
            </a:r>
            <a:r>
              <a:rPr lang="en-US" sz="2000" dirty="0">
                <a:solidFill>
                  <a:srgbClr val="0332B7"/>
                </a:solidFill>
              </a:rPr>
              <a:t>, </a:t>
            </a:r>
            <a:r>
              <a:rPr lang="en-US" sz="2000" dirty="0" err="1">
                <a:solidFill>
                  <a:srgbClr val="0332B7"/>
                </a:solidFill>
              </a:rPr>
              <a:t>bge</a:t>
            </a:r>
            <a:r>
              <a:rPr lang="en-US" sz="2000" dirty="0">
                <a:solidFill>
                  <a:srgbClr val="0332B7"/>
                </a:solidFill>
              </a:rPr>
              <a:t> </a:t>
            </a:r>
          </a:p>
          <a:p>
            <a:pPr lvl="1"/>
            <a:r>
              <a:rPr lang="en-US" sz="2000" dirty="0">
                <a:solidFill>
                  <a:srgbClr val="0332B7"/>
                </a:solidFill>
              </a:rPr>
              <a:t> Unconditional branches (jumps): j, </a:t>
            </a:r>
            <a:r>
              <a:rPr lang="en-US" sz="2000" dirty="0" err="1">
                <a:solidFill>
                  <a:srgbClr val="0332B7"/>
                </a:solidFill>
              </a:rPr>
              <a:t>jr</a:t>
            </a:r>
            <a:endParaRPr lang="en-US" sz="2000" dirty="0">
              <a:solidFill>
                <a:srgbClr val="0332B7"/>
              </a:solidFill>
            </a:endParaRPr>
          </a:p>
          <a:p>
            <a:pPr lvl="1"/>
            <a:r>
              <a:rPr lang="en-US" sz="2000" dirty="0"/>
              <a:t> Functions called with </a:t>
            </a:r>
            <a:r>
              <a:rPr lang="en-US" sz="2000" dirty="0" err="1">
                <a:solidFill>
                  <a:schemeClr val="accent2"/>
                </a:solidFill>
                <a:latin typeface="Courier"/>
                <a:cs typeface="Courier"/>
              </a:rPr>
              <a:t>jal</a:t>
            </a:r>
            <a:r>
              <a:rPr lang="en-US" sz="2000" dirty="0"/>
              <a:t>, return with </a:t>
            </a:r>
            <a:r>
              <a:rPr lang="en-US" sz="2000" dirty="0" err="1">
                <a:solidFill>
                  <a:schemeClr val="accent2"/>
                </a:solidFill>
                <a:latin typeface="Courier"/>
                <a:cs typeface="Courier"/>
              </a:rPr>
              <a:t>jr</a:t>
            </a:r>
            <a:r>
              <a:rPr lang="en-US" sz="2000" dirty="0">
                <a:solidFill>
                  <a:schemeClr val="accent2"/>
                </a:solidFill>
                <a:latin typeface="Courier"/>
                <a:cs typeface="Courier"/>
              </a:rPr>
              <a:t> </a:t>
            </a:r>
            <a:r>
              <a:rPr lang="en-US" sz="2000" dirty="0" err="1">
                <a:solidFill>
                  <a:schemeClr val="accent2"/>
                </a:solidFill>
                <a:latin typeface="Courier"/>
                <a:cs typeface="Courier"/>
              </a:rPr>
              <a:t>ra</a:t>
            </a:r>
            <a:r>
              <a:rPr lang="en-US" sz="2000" dirty="0" err="1"/>
              <a:t>.</a:t>
            </a:r>
            <a:endParaRPr lang="en-US" sz="2000" dirty="0"/>
          </a:p>
          <a:p>
            <a:pPr>
              <a:spcBef>
                <a:spcPts val="366"/>
              </a:spcBef>
            </a:pPr>
            <a:r>
              <a:rPr lang="en-US" sz="2000" dirty="0"/>
              <a:t> The stack is your friend: Use it to save anything you need.  Just leave it the way you found it!</a:t>
            </a:r>
          </a:p>
        </p:txBody>
      </p:sp>
    </p:spTree>
    <p:extLst>
      <p:ext uri="{BB962C8B-B14F-4D97-AF65-F5344CB8AC3E}">
        <p14:creationId xmlns:p14="http://schemas.microsoft.com/office/powerpoint/2010/main" val="2400498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1733550" y="228600"/>
            <a:ext cx="5087938" cy="4889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3500" tIns="25400" rIns="63500" bIns="25400" anchor="t">
            <a:spAutoFit/>
          </a:bodyPr>
          <a:lstStyle/>
          <a:p>
            <a:pPr algn="ctr"/>
            <a:r>
              <a:rPr lang="en-US" altLang="zh-CN" smtClean="0"/>
              <a:t>Salient Features of MIPS I</a:t>
            </a:r>
          </a:p>
        </p:txBody>
      </p:sp>
      <p:sp>
        <p:nvSpPr>
          <p:cNvPr id="16387" name="Rectangle 3"/>
          <p:cNvSpPr>
            <a:spLocks noChangeArrowheads="1"/>
          </p:cNvSpPr>
          <p:nvPr/>
        </p:nvSpPr>
        <p:spPr bwMode="auto">
          <a:xfrm>
            <a:off x="504825" y="935038"/>
            <a:ext cx="7883525" cy="515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lnSpc>
                <a:spcPct val="90000"/>
              </a:lnSpc>
              <a:spcBef>
                <a:spcPct val="30000"/>
              </a:spcBef>
              <a:buFontTx/>
              <a:buChar char="•"/>
              <a:defRPr/>
            </a:pPr>
            <a:r>
              <a:rPr lang="en-US" altLang="zh-CN" sz="2000" b="1" dirty="0">
                <a:solidFill>
                  <a:schemeClr val="tx1"/>
                </a:solidFill>
              </a:rPr>
              <a:t> 32-bit fixed format </a:t>
            </a:r>
            <a:r>
              <a:rPr lang="en-US" altLang="zh-CN" sz="2000" b="1" dirty="0" err="1">
                <a:solidFill>
                  <a:schemeClr val="tx1"/>
                </a:solidFill>
              </a:rPr>
              <a:t>inst</a:t>
            </a:r>
            <a:r>
              <a:rPr lang="en-US" altLang="zh-CN" sz="2000" b="1" dirty="0">
                <a:solidFill>
                  <a:schemeClr val="tx1"/>
                </a:solidFill>
              </a:rPr>
              <a:t> </a:t>
            </a:r>
            <a:r>
              <a:rPr lang="en-US" altLang="zh-CN" sz="2000" dirty="0">
                <a:solidFill>
                  <a:schemeClr val="tx1"/>
                </a:solidFill>
              </a:rPr>
              <a:t>(3 formats)</a:t>
            </a:r>
            <a:endParaRPr lang="en-US" altLang="zh-CN" sz="2000" b="1" dirty="0">
              <a:solidFill>
                <a:schemeClr val="tx1"/>
              </a:solidFill>
            </a:endParaRPr>
          </a:p>
          <a:p>
            <a:pPr eaLnBrk="0" hangingPunct="0">
              <a:lnSpc>
                <a:spcPct val="90000"/>
              </a:lnSpc>
              <a:spcBef>
                <a:spcPct val="30000"/>
              </a:spcBef>
              <a:buFontTx/>
              <a:buChar char="•"/>
              <a:defRPr/>
            </a:pPr>
            <a:r>
              <a:rPr lang="en-US" altLang="zh-CN" sz="2000" b="1" dirty="0">
                <a:solidFill>
                  <a:schemeClr val="tx1"/>
                </a:solidFill>
              </a:rPr>
              <a:t> 32 32-bit GPR </a:t>
            </a:r>
            <a:r>
              <a:rPr lang="en-US" altLang="zh-CN" sz="2000" dirty="0">
                <a:solidFill>
                  <a:schemeClr val="tx1"/>
                </a:solidFill>
              </a:rPr>
              <a:t>(R0 contains zero)  and 32 FP registers (and HI LO)</a:t>
            </a:r>
          </a:p>
          <a:p>
            <a:pPr lvl="1" eaLnBrk="0" hangingPunct="0">
              <a:lnSpc>
                <a:spcPct val="90000"/>
              </a:lnSpc>
              <a:spcBef>
                <a:spcPct val="30000"/>
              </a:spcBef>
              <a:buFontTx/>
              <a:buChar char="–"/>
              <a:defRPr/>
            </a:pPr>
            <a:r>
              <a:rPr lang="en-US" altLang="zh-CN" sz="2000" dirty="0">
                <a:solidFill>
                  <a:schemeClr val="tx1"/>
                </a:solidFill>
              </a:rPr>
              <a:t> </a:t>
            </a:r>
            <a:r>
              <a:rPr lang="en-US" altLang="zh-CN" sz="2000" dirty="0">
                <a:solidFill>
                  <a:srgbClr val="0332B7"/>
                </a:solidFill>
              </a:rPr>
              <a:t>partitioned by software convention</a:t>
            </a:r>
          </a:p>
          <a:p>
            <a:pPr eaLnBrk="0" hangingPunct="0">
              <a:lnSpc>
                <a:spcPct val="90000"/>
              </a:lnSpc>
              <a:spcBef>
                <a:spcPct val="30000"/>
              </a:spcBef>
              <a:buFontTx/>
              <a:buChar char="•"/>
              <a:defRPr/>
            </a:pPr>
            <a:r>
              <a:rPr lang="en-US" altLang="zh-CN" sz="2000" b="1" dirty="0">
                <a:solidFill>
                  <a:schemeClr val="tx1"/>
                </a:solidFill>
              </a:rPr>
              <a:t> 3-address, </a:t>
            </a:r>
            <a:r>
              <a:rPr lang="en-US" altLang="zh-CN" sz="2000" b="1" dirty="0" err="1">
                <a:solidFill>
                  <a:schemeClr val="tx1"/>
                </a:solidFill>
              </a:rPr>
              <a:t>reg-reg</a:t>
            </a:r>
            <a:r>
              <a:rPr lang="en-US" altLang="zh-CN" sz="2000" b="1" dirty="0">
                <a:solidFill>
                  <a:schemeClr val="tx1"/>
                </a:solidFill>
              </a:rPr>
              <a:t> arithmetic instr.</a:t>
            </a:r>
          </a:p>
          <a:p>
            <a:pPr eaLnBrk="0" hangingPunct="0">
              <a:lnSpc>
                <a:spcPct val="90000"/>
              </a:lnSpc>
              <a:spcBef>
                <a:spcPct val="30000"/>
              </a:spcBef>
              <a:buFontTx/>
              <a:buChar char="•"/>
              <a:defRPr/>
            </a:pPr>
            <a:r>
              <a:rPr lang="en-US" altLang="zh-CN" sz="2000" b="1" dirty="0">
                <a:solidFill>
                  <a:schemeClr val="tx1"/>
                </a:solidFill>
              </a:rPr>
              <a:t> Single address mode for load/store: </a:t>
            </a:r>
            <a:r>
              <a:rPr lang="en-US" altLang="zh-CN" sz="2000" dirty="0" err="1">
                <a:solidFill>
                  <a:schemeClr val="tx1"/>
                </a:solidFill>
              </a:rPr>
              <a:t>base+displacement</a:t>
            </a:r>
            <a:endParaRPr lang="en-US" altLang="zh-CN" sz="2000" dirty="0">
              <a:solidFill>
                <a:schemeClr val="tx1"/>
              </a:solidFill>
            </a:endParaRPr>
          </a:p>
          <a:p>
            <a:pPr lvl="1" eaLnBrk="0" hangingPunct="0">
              <a:lnSpc>
                <a:spcPct val="90000"/>
              </a:lnSpc>
              <a:spcBef>
                <a:spcPct val="30000"/>
              </a:spcBef>
              <a:buFontTx/>
              <a:buChar char="–"/>
              <a:defRPr/>
            </a:pPr>
            <a:r>
              <a:rPr lang="en-US" altLang="zh-CN" sz="1800" dirty="0">
                <a:solidFill>
                  <a:schemeClr val="tx1"/>
                </a:solidFill>
              </a:rPr>
              <a:t> </a:t>
            </a:r>
            <a:r>
              <a:rPr lang="en-US" altLang="zh-CN" sz="1800" dirty="0">
                <a:solidFill>
                  <a:srgbClr val="0332B7"/>
                </a:solidFill>
              </a:rPr>
              <a:t>no indirection, scaled</a:t>
            </a:r>
            <a:endParaRPr lang="en-US" altLang="zh-CN" sz="1800" b="1" dirty="0">
              <a:solidFill>
                <a:srgbClr val="0332B7"/>
              </a:solidFill>
            </a:endParaRPr>
          </a:p>
          <a:p>
            <a:pPr eaLnBrk="0" hangingPunct="0">
              <a:lnSpc>
                <a:spcPct val="90000"/>
              </a:lnSpc>
              <a:spcBef>
                <a:spcPct val="30000"/>
              </a:spcBef>
              <a:buFontTx/>
              <a:buChar char="•"/>
              <a:defRPr/>
            </a:pPr>
            <a:r>
              <a:rPr lang="en-US" altLang="zh-CN" sz="1800" b="1" dirty="0">
                <a:solidFill>
                  <a:schemeClr val="tx1"/>
                </a:solidFill>
              </a:rPr>
              <a:t> 16-bit immediate plus LUI</a:t>
            </a:r>
          </a:p>
          <a:p>
            <a:pPr eaLnBrk="0" hangingPunct="0">
              <a:lnSpc>
                <a:spcPct val="90000"/>
              </a:lnSpc>
              <a:spcBef>
                <a:spcPct val="30000"/>
              </a:spcBef>
              <a:buFontTx/>
              <a:buChar char="•"/>
              <a:defRPr/>
            </a:pPr>
            <a:r>
              <a:rPr lang="en-US" altLang="zh-CN" sz="2000" b="1" dirty="0">
                <a:solidFill>
                  <a:schemeClr val="tx1"/>
                </a:solidFill>
              </a:rPr>
              <a:t> Simple branch conditions</a:t>
            </a:r>
          </a:p>
          <a:p>
            <a:pPr lvl="1" eaLnBrk="0" hangingPunct="0">
              <a:lnSpc>
                <a:spcPct val="90000"/>
              </a:lnSpc>
              <a:spcBef>
                <a:spcPct val="30000"/>
              </a:spcBef>
              <a:buFontTx/>
              <a:buChar char="–"/>
              <a:defRPr/>
            </a:pPr>
            <a:r>
              <a:rPr lang="en-US" altLang="zh-CN" sz="2000" dirty="0">
                <a:solidFill>
                  <a:schemeClr val="tx1"/>
                </a:solidFill>
              </a:rPr>
              <a:t> </a:t>
            </a:r>
            <a:r>
              <a:rPr lang="en-US" altLang="zh-CN" sz="2000" dirty="0">
                <a:solidFill>
                  <a:srgbClr val="0332B7"/>
                </a:solidFill>
              </a:rPr>
              <a:t>compare against zero or two registers for =,</a:t>
            </a:r>
            <a:r>
              <a:rPr lang="en-US" altLang="zh-CN" sz="2000" dirty="0">
                <a:solidFill>
                  <a:srgbClr val="0332B7"/>
                </a:solidFill>
                <a:sym typeface="Symbol" pitchFamily="18" charset="2"/>
              </a:rPr>
              <a:t></a:t>
            </a:r>
            <a:endParaRPr lang="en-US" altLang="zh-CN" sz="2000" dirty="0">
              <a:solidFill>
                <a:srgbClr val="0332B7"/>
              </a:solidFill>
            </a:endParaRPr>
          </a:p>
          <a:p>
            <a:pPr lvl="1" eaLnBrk="0" hangingPunct="0">
              <a:lnSpc>
                <a:spcPct val="90000"/>
              </a:lnSpc>
              <a:spcBef>
                <a:spcPct val="30000"/>
              </a:spcBef>
              <a:buFontTx/>
              <a:buChar char="–"/>
              <a:defRPr/>
            </a:pPr>
            <a:r>
              <a:rPr lang="en-US" altLang="zh-CN" sz="2000" dirty="0">
                <a:solidFill>
                  <a:srgbClr val="0332B7"/>
                </a:solidFill>
              </a:rPr>
              <a:t> no integer condition codes</a:t>
            </a:r>
          </a:p>
          <a:p>
            <a:pPr eaLnBrk="0" hangingPunct="0">
              <a:lnSpc>
                <a:spcPct val="90000"/>
              </a:lnSpc>
              <a:spcBef>
                <a:spcPct val="30000"/>
              </a:spcBef>
              <a:buFontTx/>
              <a:buChar char="•"/>
              <a:defRPr/>
            </a:pPr>
            <a:r>
              <a:rPr lang="en-US" altLang="zh-CN" sz="2000" b="1" dirty="0">
                <a:solidFill>
                  <a:schemeClr val="tx1"/>
                </a:solidFill>
              </a:rPr>
              <a:t> Delayed branch</a:t>
            </a:r>
          </a:p>
          <a:p>
            <a:pPr lvl="1" eaLnBrk="0" hangingPunct="0">
              <a:lnSpc>
                <a:spcPct val="90000"/>
              </a:lnSpc>
              <a:spcBef>
                <a:spcPct val="30000"/>
              </a:spcBef>
              <a:buFontTx/>
              <a:buChar char="–"/>
              <a:defRPr/>
            </a:pPr>
            <a:r>
              <a:rPr lang="en-US" altLang="zh-CN" sz="2000" dirty="0">
                <a:solidFill>
                  <a:schemeClr val="tx1"/>
                </a:solidFill>
              </a:rPr>
              <a:t> </a:t>
            </a:r>
            <a:r>
              <a:rPr lang="en-US" altLang="zh-CN" sz="2000" dirty="0">
                <a:solidFill>
                  <a:srgbClr val="0332B7"/>
                </a:solidFill>
              </a:rPr>
              <a:t>execute instruction after a branch (or jump) even if the </a:t>
            </a:r>
            <a:br>
              <a:rPr lang="en-US" altLang="zh-CN" sz="2000" dirty="0">
                <a:solidFill>
                  <a:srgbClr val="0332B7"/>
                </a:solidFill>
              </a:rPr>
            </a:br>
            <a:r>
              <a:rPr lang="en-US" altLang="zh-CN" sz="2000" dirty="0">
                <a:solidFill>
                  <a:srgbClr val="0332B7"/>
                </a:solidFill>
              </a:rPr>
              <a:t>   branch is taken </a:t>
            </a:r>
            <a:br>
              <a:rPr lang="en-US" altLang="zh-CN" sz="2000" dirty="0">
                <a:solidFill>
                  <a:srgbClr val="0332B7"/>
                </a:solidFill>
              </a:rPr>
            </a:br>
            <a:r>
              <a:rPr lang="en-US" altLang="zh-CN" sz="2000" dirty="0">
                <a:solidFill>
                  <a:srgbClr val="0332B7"/>
                </a:solidFill>
              </a:rPr>
              <a:t>(Compiler can fill a delayed branch with useful work about </a:t>
            </a:r>
            <a:br>
              <a:rPr lang="en-US" altLang="zh-CN" sz="2000" dirty="0">
                <a:solidFill>
                  <a:srgbClr val="0332B7"/>
                </a:solidFill>
              </a:rPr>
            </a:br>
            <a:r>
              <a:rPr lang="en-US" altLang="zh-CN" sz="2000" dirty="0">
                <a:solidFill>
                  <a:srgbClr val="0332B7"/>
                </a:solidFill>
              </a:rPr>
              <a:t> 50% of the time)</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42" name="Rectangle 2"/>
          <p:cNvSpPr>
            <a:spLocks noGrp="1" noChangeArrowheads="1"/>
          </p:cNvSpPr>
          <p:nvPr>
            <p:ph type="title"/>
          </p:nvPr>
        </p:nvSpPr>
        <p:spPr/>
        <p:txBody>
          <a:bodyPr/>
          <a:lstStyle/>
          <a:p>
            <a:pPr algn="ctr"/>
            <a:r>
              <a:rPr lang="en-US" dirty="0" smtClean="0"/>
              <a:t>R-Format Instruction Layout</a:t>
            </a:r>
            <a:endParaRPr lang="en-US" dirty="0"/>
          </a:p>
        </p:txBody>
      </p:sp>
      <p:sp>
        <p:nvSpPr>
          <p:cNvPr id="25" name="Content Placeholder 24"/>
          <p:cNvSpPr>
            <a:spLocks noGrp="1"/>
          </p:cNvSpPr>
          <p:nvPr>
            <p:ph idx="1"/>
          </p:nvPr>
        </p:nvSpPr>
        <p:spPr>
          <a:xfrm>
            <a:off x="457200" y="3573463"/>
            <a:ext cx="8229600" cy="2751137"/>
          </a:xfrm>
        </p:spPr>
        <p:txBody>
          <a:bodyPr>
            <a:normAutofit lnSpcReduction="10000"/>
          </a:bodyPr>
          <a:lstStyle/>
          <a:p>
            <a:r>
              <a:rPr lang="en-US" sz="2600" b="1" dirty="0"/>
              <a:t>32-bit instruction word divided into six fields of varying numbers of bits each: </a:t>
            </a:r>
            <a:r>
              <a:rPr lang="en-US" sz="2600" b="1" dirty="0">
                <a:solidFill>
                  <a:schemeClr val="accent1">
                    <a:lumMod val="50000"/>
                  </a:schemeClr>
                </a:solidFill>
              </a:rPr>
              <a:t>7+5+5+3+5+7 = 32</a:t>
            </a:r>
          </a:p>
          <a:p>
            <a:r>
              <a:rPr lang="en-US" sz="2600" dirty="0"/>
              <a:t>Examples</a:t>
            </a:r>
          </a:p>
          <a:p>
            <a:pPr lvl="1"/>
            <a:r>
              <a:rPr lang="en-US" sz="2400" b="1" dirty="0" err="1">
                <a:solidFill>
                  <a:srgbClr val="0070C0"/>
                </a:solidFill>
              </a:rPr>
              <a:t>opcode</a:t>
            </a:r>
            <a:r>
              <a:rPr lang="en-US" sz="2400" dirty="0">
                <a:solidFill>
                  <a:schemeClr val="accent2"/>
                </a:solidFill>
              </a:rPr>
              <a:t> </a:t>
            </a:r>
            <a:r>
              <a:rPr lang="en-US" sz="2400" dirty="0"/>
              <a:t>is a 7-bit field that lives in bits 6-0 of the instruction</a:t>
            </a:r>
          </a:p>
          <a:p>
            <a:pPr lvl="1"/>
            <a:r>
              <a:rPr lang="en-US" sz="2400" b="1" dirty="0">
                <a:solidFill>
                  <a:srgbClr val="0070C0"/>
                </a:solidFill>
              </a:rPr>
              <a:t>rs2</a:t>
            </a:r>
            <a:r>
              <a:rPr lang="en-US" sz="2400" dirty="0">
                <a:solidFill>
                  <a:schemeClr val="accent2"/>
                </a:solidFill>
              </a:rPr>
              <a:t> </a:t>
            </a:r>
            <a:r>
              <a:rPr lang="en-US" sz="2400" dirty="0"/>
              <a:t>is a 5-bit field that lives in bits 24-20 of the instruction</a:t>
            </a:r>
          </a:p>
          <a:p>
            <a:pPr marL="0" indent="0">
              <a:buNone/>
            </a:pPr>
            <a:endParaRPr lang="en-US" sz="2383" dirty="0"/>
          </a:p>
          <a:p>
            <a:pPr lvl="1"/>
            <a:endParaRPr lang="en-US" sz="1950" dirty="0">
              <a:solidFill>
                <a:schemeClr val="accent2"/>
              </a:solidFill>
            </a:endParaRPr>
          </a:p>
          <a:p>
            <a:endParaRPr lang="en-US" sz="2600" dirty="0"/>
          </a:p>
        </p:txBody>
      </p:sp>
      <p:sp>
        <p:nvSpPr>
          <p:cNvPr id="7" name="TextBox 6"/>
          <p:cNvSpPr txBox="1"/>
          <p:nvPr/>
        </p:nvSpPr>
        <p:spPr>
          <a:xfrm>
            <a:off x="6887646" y="1313656"/>
            <a:ext cx="2459904" cy="384080"/>
          </a:xfrm>
          <a:prstGeom prst="rect">
            <a:avLst/>
          </a:prstGeom>
          <a:noFill/>
        </p:spPr>
        <p:txBody>
          <a:bodyPr wrap="none" rtlCol="0">
            <a:spAutoFit/>
          </a:bodyPr>
          <a:lstStyle/>
          <a:p>
            <a:r>
              <a:rPr lang="en-US" sz="1896" b="1" dirty="0">
                <a:solidFill>
                  <a:schemeClr val="tx1"/>
                </a:solidFill>
              </a:rPr>
              <a:t>Field’s bit positions</a:t>
            </a:r>
          </a:p>
        </p:txBody>
      </p:sp>
      <p:cxnSp>
        <p:nvCxnSpPr>
          <p:cNvPr id="9" name="Straight Arrow Connector 8"/>
          <p:cNvCxnSpPr/>
          <p:nvPr/>
        </p:nvCxnSpPr>
        <p:spPr>
          <a:xfrm>
            <a:off x="8374875" y="1643856"/>
            <a:ext cx="152400" cy="247650"/>
          </a:xfrm>
          <a:prstGeom prst="straightConnector1">
            <a:avLst/>
          </a:prstGeom>
          <a:ln>
            <a:solidFill>
              <a:schemeClr val="tx1"/>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7229475" y="1643856"/>
            <a:ext cx="152400" cy="247650"/>
          </a:xfrm>
          <a:prstGeom prst="straightConnector1">
            <a:avLst/>
          </a:prstGeom>
          <a:ln>
            <a:solidFill>
              <a:schemeClr val="tx1"/>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518202" y="2985294"/>
            <a:ext cx="2754280" cy="384080"/>
          </a:xfrm>
          <a:prstGeom prst="rect">
            <a:avLst/>
          </a:prstGeom>
          <a:noFill/>
        </p:spPr>
        <p:txBody>
          <a:bodyPr wrap="none" rtlCol="0">
            <a:spAutoFit/>
          </a:bodyPr>
          <a:lstStyle/>
          <a:p>
            <a:r>
              <a:rPr lang="en-US" sz="1896" b="1" dirty="0">
                <a:solidFill>
                  <a:schemeClr val="tx1"/>
                </a:solidFill>
              </a:rPr>
              <a:t>Number of bits in field</a:t>
            </a:r>
          </a:p>
        </p:txBody>
      </p:sp>
      <p:cxnSp>
        <p:nvCxnSpPr>
          <p:cNvPr id="42" name="Straight Arrow Connector 41"/>
          <p:cNvCxnSpPr/>
          <p:nvPr/>
        </p:nvCxnSpPr>
        <p:spPr>
          <a:xfrm flipV="1">
            <a:off x="7685808" y="2699796"/>
            <a:ext cx="62017" cy="368049"/>
          </a:xfrm>
          <a:prstGeom prst="straightConnector1">
            <a:avLst/>
          </a:prstGeom>
          <a:ln>
            <a:solidFill>
              <a:schemeClr val="tx1"/>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4528919" y="3005931"/>
            <a:ext cx="1712328" cy="384080"/>
          </a:xfrm>
          <a:prstGeom prst="rect">
            <a:avLst/>
          </a:prstGeom>
          <a:noFill/>
        </p:spPr>
        <p:txBody>
          <a:bodyPr wrap="none" rtlCol="0">
            <a:spAutoFit/>
          </a:bodyPr>
          <a:lstStyle/>
          <a:p>
            <a:r>
              <a:rPr lang="en-US" sz="1896" b="1" dirty="0">
                <a:solidFill>
                  <a:schemeClr val="tx1"/>
                </a:solidFill>
              </a:rPr>
              <a:t>Name of field</a:t>
            </a:r>
          </a:p>
        </p:txBody>
      </p:sp>
      <p:cxnSp>
        <p:nvCxnSpPr>
          <p:cNvPr id="51" name="Straight Arrow Connector 50"/>
          <p:cNvCxnSpPr/>
          <p:nvPr/>
        </p:nvCxnSpPr>
        <p:spPr>
          <a:xfrm flipV="1">
            <a:off x="5937894" y="2434329"/>
            <a:ext cx="1634482" cy="736702"/>
          </a:xfrm>
          <a:prstGeom prst="straightConnector1">
            <a:avLst/>
          </a:prstGeom>
          <a:ln>
            <a:solidFill>
              <a:schemeClr val="tx1"/>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4" name="Group 4"/>
          <p:cNvGrpSpPr>
            <a:grpSpLocks/>
          </p:cNvGrpSpPr>
          <p:nvPr/>
        </p:nvGrpSpPr>
        <p:grpSpPr bwMode="auto">
          <a:xfrm>
            <a:off x="590443" y="1832819"/>
            <a:ext cx="8060087" cy="954485"/>
            <a:chOff x="207" y="895"/>
            <a:chExt cx="5268" cy="888"/>
          </a:xfrm>
        </p:grpSpPr>
        <p:grpSp>
          <p:nvGrpSpPr>
            <p:cNvPr id="15" name="Group 5"/>
            <p:cNvGrpSpPr>
              <a:grpSpLocks/>
            </p:cNvGrpSpPr>
            <p:nvPr/>
          </p:nvGrpSpPr>
          <p:grpSpPr bwMode="auto">
            <a:xfrm>
              <a:off x="207" y="895"/>
              <a:ext cx="5268" cy="888"/>
              <a:chOff x="207" y="895"/>
              <a:chExt cx="5268" cy="888"/>
            </a:xfrm>
          </p:grpSpPr>
          <p:sp>
            <p:nvSpPr>
              <p:cNvPr id="22" name="Text Box 6"/>
              <p:cNvSpPr txBox="1">
                <a:spLocks noChangeArrowheads="1"/>
              </p:cNvSpPr>
              <p:nvPr/>
            </p:nvSpPr>
            <p:spPr bwMode="auto">
              <a:xfrm>
                <a:off x="687"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7</a:t>
                </a:r>
                <a:endParaRPr lang="en-US" sz="1354" dirty="0">
                  <a:solidFill>
                    <a:schemeClr val="tx2"/>
                  </a:solidFill>
                </a:endParaRPr>
              </a:p>
            </p:txBody>
          </p:sp>
          <p:sp>
            <p:nvSpPr>
              <p:cNvPr id="23" name="Text Box 7"/>
              <p:cNvSpPr txBox="1">
                <a:spLocks noChangeArrowheads="1"/>
              </p:cNvSpPr>
              <p:nvPr/>
            </p:nvSpPr>
            <p:spPr bwMode="auto">
              <a:xfrm>
                <a:off x="1552"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a:solidFill>
                      <a:schemeClr val="tx2"/>
                    </a:solidFill>
                    <a:latin typeface="Courier New" pitchFamily="-65" charset="0"/>
                  </a:rPr>
                  <a:t>5</a:t>
                </a:r>
                <a:endParaRPr lang="en-US" sz="1354">
                  <a:solidFill>
                    <a:schemeClr val="tx2"/>
                  </a:solidFill>
                </a:endParaRPr>
              </a:p>
            </p:txBody>
          </p:sp>
          <p:sp>
            <p:nvSpPr>
              <p:cNvPr id="24" name="Text Box 8"/>
              <p:cNvSpPr txBox="1">
                <a:spLocks noChangeArrowheads="1"/>
              </p:cNvSpPr>
              <p:nvPr/>
            </p:nvSpPr>
            <p:spPr bwMode="auto">
              <a:xfrm>
                <a:off x="2351"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a:solidFill>
                      <a:schemeClr val="tx2"/>
                    </a:solidFill>
                    <a:latin typeface="Courier New" pitchFamily="-65" charset="0"/>
                  </a:rPr>
                  <a:t>5</a:t>
                </a:r>
                <a:endParaRPr lang="en-US" sz="1354">
                  <a:solidFill>
                    <a:schemeClr val="tx2"/>
                  </a:solidFill>
                </a:endParaRPr>
              </a:p>
            </p:txBody>
          </p:sp>
          <p:sp>
            <p:nvSpPr>
              <p:cNvPr id="26" name="Text Box 9"/>
              <p:cNvSpPr txBox="1">
                <a:spLocks noChangeArrowheads="1"/>
              </p:cNvSpPr>
              <p:nvPr/>
            </p:nvSpPr>
            <p:spPr bwMode="auto">
              <a:xfrm>
                <a:off x="3150"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3</a:t>
                </a:r>
                <a:endParaRPr lang="en-US" sz="1354" dirty="0">
                  <a:solidFill>
                    <a:schemeClr val="tx2"/>
                  </a:solidFill>
                </a:endParaRPr>
              </a:p>
            </p:txBody>
          </p:sp>
          <p:sp>
            <p:nvSpPr>
              <p:cNvPr id="27" name="Text Box 10"/>
              <p:cNvSpPr txBox="1">
                <a:spLocks noChangeArrowheads="1"/>
              </p:cNvSpPr>
              <p:nvPr/>
            </p:nvSpPr>
            <p:spPr bwMode="auto">
              <a:xfrm>
                <a:off x="4815"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7</a:t>
                </a:r>
                <a:endParaRPr lang="en-US" sz="1354" dirty="0">
                  <a:solidFill>
                    <a:schemeClr val="tx2"/>
                  </a:solidFill>
                </a:endParaRPr>
              </a:p>
            </p:txBody>
          </p:sp>
          <p:sp>
            <p:nvSpPr>
              <p:cNvPr id="28" name="Text Box 11"/>
              <p:cNvSpPr txBox="1">
                <a:spLocks noChangeArrowheads="1"/>
              </p:cNvSpPr>
              <p:nvPr/>
            </p:nvSpPr>
            <p:spPr bwMode="auto">
              <a:xfrm>
                <a:off x="3949"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a:solidFill>
                      <a:schemeClr val="tx2"/>
                    </a:solidFill>
                    <a:latin typeface="Courier New" pitchFamily="-65" charset="0"/>
                  </a:rPr>
                  <a:t>5</a:t>
                </a:r>
                <a:endParaRPr lang="en-US" sz="1354">
                  <a:solidFill>
                    <a:schemeClr val="tx2"/>
                  </a:solidFill>
                </a:endParaRPr>
              </a:p>
            </p:txBody>
          </p:sp>
          <p:sp>
            <p:nvSpPr>
              <p:cNvPr id="29" name="Text Box 6"/>
              <p:cNvSpPr txBox="1">
                <a:spLocks noChangeArrowheads="1"/>
              </p:cNvSpPr>
              <p:nvPr/>
            </p:nvSpPr>
            <p:spPr bwMode="auto">
              <a:xfrm>
                <a:off x="207"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31</a:t>
                </a:r>
                <a:endParaRPr lang="en-US" sz="1219" dirty="0">
                  <a:solidFill>
                    <a:schemeClr val="tx2"/>
                  </a:solidFill>
                </a:endParaRPr>
              </a:p>
            </p:txBody>
          </p:sp>
          <p:sp>
            <p:nvSpPr>
              <p:cNvPr id="30" name="Text Box 7"/>
              <p:cNvSpPr txBox="1">
                <a:spLocks noChangeArrowheads="1"/>
              </p:cNvSpPr>
              <p:nvPr/>
            </p:nvSpPr>
            <p:spPr bwMode="auto">
              <a:xfrm>
                <a:off x="1006"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25</a:t>
                </a:r>
                <a:endParaRPr lang="en-US" sz="1219" dirty="0">
                  <a:solidFill>
                    <a:schemeClr val="tx2"/>
                  </a:solidFill>
                </a:endParaRPr>
              </a:p>
            </p:txBody>
          </p:sp>
          <p:sp>
            <p:nvSpPr>
              <p:cNvPr id="31" name="Text Box 8"/>
              <p:cNvSpPr txBox="1">
                <a:spLocks noChangeArrowheads="1"/>
              </p:cNvSpPr>
              <p:nvPr/>
            </p:nvSpPr>
            <p:spPr bwMode="auto">
              <a:xfrm>
                <a:off x="1815"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20</a:t>
                </a:r>
                <a:endParaRPr lang="en-US" sz="1219" dirty="0">
                  <a:solidFill>
                    <a:schemeClr val="tx2"/>
                  </a:solidFill>
                </a:endParaRPr>
              </a:p>
            </p:txBody>
          </p:sp>
          <p:sp>
            <p:nvSpPr>
              <p:cNvPr id="32" name="Text Box 9"/>
              <p:cNvSpPr txBox="1">
                <a:spLocks noChangeArrowheads="1"/>
              </p:cNvSpPr>
              <p:nvPr/>
            </p:nvSpPr>
            <p:spPr bwMode="auto">
              <a:xfrm>
                <a:off x="2594"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15</a:t>
                </a:r>
                <a:endParaRPr lang="en-US" sz="1219" dirty="0">
                  <a:solidFill>
                    <a:schemeClr val="tx2"/>
                  </a:solidFill>
                </a:endParaRPr>
              </a:p>
            </p:txBody>
          </p:sp>
          <p:sp>
            <p:nvSpPr>
              <p:cNvPr id="33" name="Text Box 10"/>
              <p:cNvSpPr txBox="1">
                <a:spLocks noChangeArrowheads="1"/>
              </p:cNvSpPr>
              <p:nvPr/>
            </p:nvSpPr>
            <p:spPr bwMode="auto">
              <a:xfrm>
                <a:off x="4347"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7</a:t>
                </a:r>
                <a:endParaRPr lang="en-US" sz="1219" dirty="0">
                  <a:solidFill>
                    <a:schemeClr val="tx2"/>
                  </a:solidFill>
                </a:endParaRPr>
              </a:p>
            </p:txBody>
          </p:sp>
          <p:sp>
            <p:nvSpPr>
              <p:cNvPr id="34" name="Text Box 11"/>
              <p:cNvSpPr txBox="1">
                <a:spLocks noChangeArrowheads="1"/>
              </p:cNvSpPr>
              <p:nvPr/>
            </p:nvSpPr>
            <p:spPr bwMode="auto">
              <a:xfrm>
                <a:off x="3426"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12</a:t>
                </a:r>
                <a:endParaRPr lang="en-US" sz="1219" dirty="0">
                  <a:solidFill>
                    <a:schemeClr val="tx2"/>
                  </a:solidFill>
                </a:endParaRPr>
              </a:p>
            </p:txBody>
          </p:sp>
          <p:sp>
            <p:nvSpPr>
              <p:cNvPr id="35" name="Text Box 7"/>
              <p:cNvSpPr txBox="1">
                <a:spLocks noChangeArrowheads="1"/>
              </p:cNvSpPr>
              <p:nvPr/>
            </p:nvSpPr>
            <p:spPr bwMode="auto">
              <a:xfrm>
                <a:off x="1201"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24</a:t>
                </a:r>
                <a:endParaRPr lang="en-US" sz="1219" dirty="0">
                  <a:solidFill>
                    <a:schemeClr val="tx2"/>
                  </a:solidFill>
                </a:endParaRPr>
              </a:p>
            </p:txBody>
          </p:sp>
          <p:sp>
            <p:nvSpPr>
              <p:cNvPr id="37" name="Text Box 8"/>
              <p:cNvSpPr txBox="1">
                <a:spLocks noChangeArrowheads="1"/>
              </p:cNvSpPr>
              <p:nvPr/>
            </p:nvSpPr>
            <p:spPr bwMode="auto">
              <a:xfrm>
                <a:off x="2015" y="896"/>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19</a:t>
                </a:r>
                <a:endParaRPr lang="en-US" sz="1219" dirty="0">
                  <a:solidFill>
                    <a:schemeClr val="tx2"/>
                  </a:solidFill>
                </a:endParaRPr>
              </a:p>
            </p:txBody>
          </p:sp>
          <p:sp>
            <p:nvSpPr>
              <p:cNvPr id="39" name="Text Box 9"/>
              <p:cNvSpPr txBox="1">
                <a:spLocks noChangeArrowheads="1"/>
              </p:cNvSpPr>
              <p:nvPr/>
            </p:nvSpPr>
            <p:spPr bwMode="auto">
              <a:xfrm>
                <a:off x="2772" y="895"/>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14</a:t>
                </a:r>
                <a:endParaRPr lang="en-US" sz="1219" dirty="0">
                  <a:solidFill>
                    <a:schemeClr val="tx2"/>
                  </a:solidFill>
                </a:endParaRPr>
              </a:p>
            </p:txBody>
          </p:sp>
          <p:sp>
            <p:nvSpPr>
              <p:cNvPr id="40" name="Text Box 11"/>
              <p:cNvSpPr txBox="1">
                <a:spLocks noChangeArrowheads="1"/>
              </p:cNvSpPr>
              <p:nvPr/>
            </p:nvSpPr>
            <p:spPr bwMode="auto">
              <a:xfrm>
                <a:off x="3613"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11</a:t>
                </a:r>
                <a:endParaRPr lang="en-US" sz="1219" dirty="0">
                  <a:solidFill>
                    <a:schemeClr val="tx2"/>
                  </a:solidFill>
                </a:endParaRPr>
              </a:p>
            </p:txBody>
          </p:sp>
          <p:sp>
            <p:nvSpPr>
              <p:cNvPr id="43" name="Text Box 10"/>
              <p:cNvSpPr txBox="1">
                <a:spLocks noChangeArrowheads="1"/>
              </p:cNvSpPr>
              <p:nvPr/>
            </p:nvSpPr>
            <p:spPr bwMode="auto">
              <a:xfrm>
                <a:off x="4438"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6</a:t>
                </a:r>
                <a:endParaRPr lang="en-US" sz="1219" dirty="0">
                  <a:solidFill>
                    <a:schemeClr val="tx2"/>
                  </a:solidFill>
                </a:endParaRPr>
              </a:p>
            </p:txBody>
          </p:sp>
          <p:sp>
            <p:nvSpPr>
              <p:cNvPr id="44" name="Text Box 10"/>
              <p:cNvSpPr txBox="1">
                <a:spLocks noChangeArrowheads="1"/>
              </p:cNvSpPr>
              <p:nvPr/>
            </p:nvSpPr>
            <p:spPr bwMode="auto">
              <a:xfrm>
                <a:off x="5273"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0</a:t>
                </a:r>
                <a:endParaRPr lang="en-US" sz="1219" dirty="0">
                  <a:solidFill>
                    <a:schemeClr val="tx2"/>
                  </a:solidFill>
                </a:endParaRPr>
              </a:p>
            </p:txBody>
          </p:sp>
          <p:sp>
            <p:nvSpPr>
              <p:cNvPr id="45" name="Text Box 6"/>
              <p:cNvSpPr txBox="1">
                <a:spLocks noChangeArrowheads="1"/>
              </p:cNvSpPr>
              <p:nvPr/>
            </p:nvSpPr>
            <p:spPr bwMode="auto">
              <a:xfrm>
                <a:off x="388"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funct7</a:t>
                </a:r>
                <a:endParaRPr lang="en-US" sz="1354" dirty="0">
                  <a:solidFill>
                    <a:schemeClr val="tx2"/>
                  </a:solidFill>
                </a:endParaRPr>
              </a:p>
            </p:txBody>
          </p:sp>
          <p:sp>
            <p:nvSpPr>
              <p:cNvPr id="46"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47"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48" name="Text Box 6"/>
              <p:cNvSpPr txBox="1">
                <a:spLocks noChangeArrowheads="1"/>
              </p:cNvSpPr>
              <p:nvPr/>
            </p:nvSpPr>
            <p:spPr bwMode="auto">
              <a:xfrm>
                <a:off x="2909"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49" name="Text Box 6"/>
              <p:cNvSpPr txBox="1">
                <a:spLocks noChangeArrowheads="1"/>
              </p:cNvSpPr>
              <p:nvPr/>
            </p:nvSpPr>
            <p:spPr bwMode="auto">
              <a:xfrm>
                <a:off x="3899" y="1138"/>
                <a:ext cx="311"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rd</a:t>
                </a:r>
                <a:endParaRPr lang="en-US" sz="1354" dirty="0">
                  <a:solidFill>
                    <a:schemeClr val="tx2"/>
                  </a:solidFill>
                </a:endParaRPr>
              </a:p>
            </p:txBody>
          </p:sp>
          <p:sp>
            <p:nvSpPr>
              <p:cNvPr id="52" name="Text Box 6"/>
              <p:cNvSpPr txBox="1">
                <a:spLocks noChangeArrowheads="1"/>
              </p:cNvSpPr>
              <p:nvPr/>
            </p:nvSpPr>
            <p:spPr bwMode="auto">
              <a:xfrm>
                <a:off x="4555"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grpSp>
        <p:sp>
          <p:nvSpPr>
            <p:cNvPr id="16"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7" name="Line 13"/>
            <p:cNvSpPr>
              <a:spLocks noChangeShapeType="1"/>
            </p:cNvSpPr>
            <p:nvPr/>
          </p:nvSpPr>
          <p:spPr bwMode="auto">
            <a:xfrm>
              <a:off x="124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8"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9"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20" name="Line 16"/>
            <p:cNvSpPr>
              <a:spLocks noChangeShapeType="1"/>
            </p:cNvSpPr>
            <p:nvPr/>
          </p:nvSpPr>
          <p:spPr bwMode="auto">
            <a:xfrm>
              <a:off x="364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21" name="Line 17"/>
            <p:cNvSpPr>
              <a:spLocks noChangeShapeType="1"/>
            </p:cNvSpPr>
            <p:nvPr/>
          </p:nvSpPr>
          <p:spPr bwMode="auto">
            <a:xfrm>
              <a:off x="44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Tree>
    <p:extLst>
      <p:ext uri="{BB962C8B-B14F-4D97-AF65-F5344CB8AC3E}">
        <p14:creationId xmlns:p14="http://schemas.microsoft.com/office/powerpoint/2010/main" val="1152163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2370" y="249750"/>
            <a:ext cx="7891206" cy="1008339"/>
          </a:xfrm>
        </p:spPr>
        <p:txBody>
          <a:bodyPr/>
          <a:lstStyle/>
          <a:p>
            <a:pPr algn="ctr"/>
            <a:r>
              <a:rPr lang="en-US" dirty="0" smtClean="0"/>
              <a:t>All RV32 R-format instructions</a:t>
            </a:r>
            <a:endParaRPr lang="en-US" dirty="0"/>
          </a:p>
        </p:txBody>
      </p:sp>
      <p:sp>
        <p:nvSpPr>
          <p:cNvPr id="8" name="TextBox 7"/>
          <p:cNvSpPr txBox="1"/>
          <p:nvPr/>
        </p:nvSpPr>
        <p:spPr>
          <a:xfrm>
            <a:off x="985160" y="5245100"/>
            <a:ext cx="8014951" cy="425822"/>
          </a:xfrm>
          <a:prstGeom prst="rect">
            <a:avLst/>
          </a:prstGeom>
          <a:noFill/>
        </p:spPr>
        <p:txBody>
          <a:bodyPr wrap="none" rtlCol="0">
            <a:spAutoFit/>
          </a:bodyPr>
          <a:lstStyle/>
          <a:p>
            <a:r>
              <a:rPr lang="en-US" sz="2167" dirty="0">
                <a:solidFill>
                  <a:srgbClr val="0332B7"/>
                </a:solidFill>
              </a:rPr>
              <a:t>Different encoding in funct7 + funct3 selects different operations</a:t>
            </a:r>
          </a:p>
        </p:txBody>
      </p:sp>
      <p:grpSp>
        <p:nvGrpSpPr>
          <p:cNvPr id="9" name="Group 8"/>
          <p:cNvGrpSpPr/>
          <p:nvPr/>
        </p:nvGrpSpPr>
        <p:grpSpPr>
          <a:xfrm>
            <a:off x="333376" y="1468439"/>
            <a:ext cx="7858124" cy="377819"/>
            <a:chOff x="152400" y="3181350"/>
            <a:chExt cx="8762999" cy="381000"/>
          </a:xfrm>
        </p:grpSpPr>
        <p:sp>
          <p:nvSpPr>
            <p:cNvPr id="11" name="Rectangle 10"/>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0000000</a:t>
              </a:r>
            </a:p>
          </p:txBody>
        </p:sp>
        <p:sp>
          <p:nvSpPr>
            <p:cNvPr id="14" name="Rectangle 13"/>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rs2</a:t>
              </a:r>
            </a:p>
          </p:txBody>
        </p:sp>
        <p:sp>
          <p:nvSpPr>
            <p:cNvPr id="15" name="Rectangle 14"/>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16" name="Rectangle 15"/>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a:t>
              </a:r>
            </a:p>
          </p:txBody>
        </p:sp>
        <p:sp>
          <p:nvSpPr>
            <p:cNvPr id="17" name="Rectangle 16"/>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18" name="Rectangle 17"/>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0110011</a:t>
              </a:r>
            </a:p>
          </p:txBody>
        </p:sp>
      </p:grpSp>
      <p:grpSp>
        <p:nvGrpSpPr>
          <p:cNvPr id="19" name="Group 18"/>
          <p:cNvGrpSpPr/>
          <p:nvPr/>
        </p:nvGrpSpPr>
        <p:grpSpPr>
          <a:xfrm>
            <a:off x="333376" y="1829595"/>
            <a:ext cx="7858124" cy="377819"/>
            <a:chOff x="152400" y="3181350"/>
            <a:chExt cx="8762999" cy="381000"/>
          </a:xfrm>
        </p:grpSpPr>
        <p:sp>
          <p:nvSpPr>
            <p:cNvPr id="20" name="Rectangle 19"/>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0100000</a:t>
              </a:r>
            </a:p>
          </p:txBody>
        </p:sp>
        <p:sp>
          <p:nvSpPr>
            <p:cNvPr id="21" name="Rectangle 20"/>
            <p:cNvSpPr/>
            <p:nvPr/>
          </p:nvSpPr>
          <p:spPr>
            <a:xfrm>
              <a:off x="1801823"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rs2</a:t>
              </a:r>
            </a:p>
          </p:txBody>
        </p:sp>
        <p:sp>
          <p:nvSpPr>
            <p:cNvPr id="22" name="Rectangle 21"/>
            <p:cNvSpPr/>
            <p:nvPr/>
          </p:nvSpPr>
          <p:spPr>
            <a:xfrm>
              <a:off x="3204314" y="3181350"/>
              <a:ext cx="133936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23" name="Rectangle 22"/>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a:t>
              </a:r>
            </a:p>
          </p:txBody>
        </p:sp>
        <p:sp>
          <p:nvSpPr>
            <p:cNvPr id="24" name="Rectangle 23"/>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25" name="Rectangle 24"/>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0110011</a:t>
              </a:r>
            </a:p>
          </p:txBody>
        </p:sp>
      </p:grpSp>
      <p:grpSp>
        <p:nvGrpSpPr>
          <p:cNvPr id="26" name="Group 25"/>
          <p:cNvGrpSpPr/>
          <p:nvPr/>
        </p:nvGrpSpPr>
        <p:grpSpPr>
          <a:xfrm>
            <a:off x="333376" y="2190751"/>
            <a:ext cx="7858124" cy="377819"/>
            <a:chOff x="152400" y="3181350"/>
            <a:chExt cx="8762999" cy="381000"/>
          </a:xfrm>
        </p:grpSpPr>
        <p:sp>
          <p:nvSpPr>
            <p:cNvPr id="27" name="Rectangle 26"/>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0000000</a:t>
              </a:r>
            </a:p>
          </p:txBody>
        </p:sp>
        <p:sp>
          <p:nvSpPr>
            <p:cNvPr id="28" name="Rectangle 27"/>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rs2</a:t>
              </a:r>
            </a:p>
          </p:txBody>
        </p:sp>
        <p:sp>
          <p:nvSpPr>
            <p:cNvPr id="29" name="Rectangle 28"/>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30" name="Rectangle 29"/>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001</a:t>
              </a:r>
            </a:p>
          </p:txBody>
        </p:sp>
        <p:sp>
          <p:nvSpPr>
            <p:cNvPr id="31" name="Rectangle 30"/>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32" name="Rectangle 31"/>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0110011</a:t>
              </a:r>
            </a:p>
          </p:txBody>
        </p:sp>
      </p:grpSp>
      <p:sp>
        <p:nvSpPr>
          <p:cNvPr id="2" name="Rectangle 1"/>
          <p:cNvSpPr/>
          <p:nvPr/>
        </p:nvSpPr>
        <p:spPr>
          <a:xfrm>
            <a:off x="8349294" y="1433652"/>
            <a:ext cx="684803" cy="425822"/>
          </a:xfrm>
          <a:prstGeom prst="rect">
            <a:avLst/>
          </a:prstGeom>
        </p:spPr>
        <p:txBody>
          <a:bodyPr wrap="none">
            <a:spAutoFit/>
          </a:bodyPr>
          <a:lstStyle/>
          <a:p>
            <a:r>
              <a:rPr lang="en-US" sz="2167" b="1" dirty="0">
                <a:solidFill>
                  <a:srgbClr val="0332B7"/>
                </a:solidFill>
                <a:latin typeface="Courier New"/>
                <a:cs typeface="Courier New"/>
              </a:rPr>
              <a:t>add</a:t>
            </a:r>
          </a:p>
        </p:txBody>
      </p:sp>
      <p:sp>
        <p:nvSpPr>
          <p:cNvPr id="33" name="Rectangle 32"/>
          <p:cNvSpPr/>
          <p:nvPr/>
        </p:nvSpPr>
        <p:spPr>
          <a:xfrm>
            <a:off x="8334376" y="1794809"/>
            <a:ext cx="684803" cy="425822"/>
          </a:xfrm>
          <a:prstGeom prst="rect">
            <a:avLst/>
          </a:prstGeom>
        </p:spPr>
        <p:txBody>
          <a:bodyPr wrap="none">
            <a:spAutoFit/>
          </a:bodyPr>
          <a:lstStyle/>
          <a:p>
            <a:r>
              <a:rPr lang="en-US" sz="2167" b="1" dirty="0">
                <a:solidFill>
                  <a:srgbClr val="0332B7"/>
                </a:solidFill>
                <a:latin typeface="Courier New"/>
                <a:cs typeface="Courier New"/>
              </a:rPr>
              <a:t>sub</a:t>
            </a:r>
          </a:p>
        </p:txBody>
      </p:sp>
      <p:sp>
        <p:nvSpPr>
          <p:cNvPr id="34" name="Rectangle 33"/>
          <p:cNvSpPr/>
          <p:nvPr/>
        </p:nvSpPr>
        <p:spPr>
          <a:xfrm>
            <a:off x="8334375" y="2155965"/>
            <a:ext cx="684803" cy="425822"/>
          </a:xfrm>
          <a:prstGeom prst="rect">
            <a:avLst/>
          </a:prstGeom>
        </p:spPr>
        <p:txBody>
          <a:bodyPr wrap="none">
            <a:spAutoFit/>
          </a:bodyPr>
          <a:lstStyle/>
          <a:p>
            <a:r>
              <a:rPr lang="en-US" sz="2167" b="1" dirty="0" err="1">
                <a:solidFill>
                  <a:srgbClr val="0332B7"/>
                </a:solidFill>
                <a:latin typeface="Courier New"/>
                <a:cs typeface="Courier New"/>
              </a:rPr>
              <a:t>sll</a:t>
            </a:r>
            <a:endParaRPr lang="en-US" sz="2167" b="1" dirty="0">
              <a:solidFill>
                <a:srgbClr val="0332B7"/>
              </a:solidFill>
              <a:latin typeface="Courier New"/>
              <a:cs typeface="Courier New"/>
            </a:endParaRPr>
          </a:p>
        </p:txBody>
      </p:sp>
      <p:grpSp>
        <p:nvGrpSpPr>
          <p:cNvPr id="35" name="Group 34"/>
          <p:cNvGrpSpPr/>
          <p:nvPr/>
        </p:nvGrpSpPr>
        <p:grpSpPr>
          <a:xfrm>
            <a:off x="333376" y="2551907"/>
            <a:ext cx="7858124" cy="377819"/>
            <a:chOff x="152400" y="3181350"/>
            <a:chExt cx="8762999" cy="381000"/>
          </a:xfrm>
        </p:grpSpPr>
        <p:sp>
          <p:nvSpPr>
            <p:cNvPr id="36" name="Rectangle 35"/>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0000000</a:t>
              </a:r>
            </a:p>
          </p:txBody>
        </p:sp>
        <p:sp>
          <p:nvSpPr>
            <p:cNvPr id="37" name="Rectangle 36"/>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rs2</a:t>
              </a:r>
            </a:p>
          </p:txBody>
        </p:sp>
        <p:sp>
          <p:nvSpPr>
            <p:cNvPr id="38" name="Rectangle 37"/>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39" name="Rectangle 38"/>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010</a:t>
              </a:r>
            </a:p>
          </p:txBody>
        </p:sp>
        <p:sp>
          <p:nvSpPr>
            <p:cNvPr id="40" name="Rectangle 39"/>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41" name="Rectangle 40"/>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0110011</a:t>
              </a:r>
            </a:p>
          </p:txBody>
        </p:sp>
      </p:grpSp>
      <p:sp>
        <p:nvSpPr>
          <p:cNvPr id="42" name="Rectangle 41"/>
          <p:cNvSpPr/>
          <p:nvPr/>
        </p:nvSpPr>
        <p:spPr>
          <a:xfrm>
            <a:off x="8327591" y="2568715"/>
            <a:ext cx="684803" cy="425822"/>
          </a:xfrm>
          <a:prstGeom prst="rect">
            <a:avLst/>
          </a:prstGeom>
        </p:spPr>
        <p:txBody>
          <a:bodyPr wrap="none">
            <a:spAutoFit/>
          </a:bodyPr>
          <a:lstStyle/>
          <a:p>
            <a:r>
              <a:rPr lang="en-US" sz="2167" b="1" dirty="0" err="1">
                <a:solidFill>
                  <a:srgbClr val="0332B7"/>
                </a:solidFill>
                <a:latin typeface="Courier New"/>
                <a:cs typeface="Courier New"/>
              </a:rPr>
              <a:t>slt</a:t>
            </a:r>
            <a:endParaRPr lang="en-US" sz="2167" b="1" dirty="0">
              <a:solidFill>
                <a:srgbClr val="0332B7"/>
              </a:solidFill>
              <a:latin typeface="Courier New"/>
              <a:cs typeface="Courier New"/>
            </a:endParaRPr>
          </a:p>
        </p:txBody>
      </p:sp>
      <p:grpSp>
        <p:nvGrpSpPr>
          <p:cNvPr id="43" name="Group 42"/>
          <p:cNvGrpSpPr/>
          <p:nvPr/>
        </p:nvGrpSpPr>
        <p:grpSpPr>
          <a:xfrm>
            <a:off x="333376" y="2913064"/>
            <a:ext cx="7858124" cy="377819"/>
            <a:chOff x="152400" y="3181350"/>
            <a:chExt cx="8762999" cy="381000"/>
          </a:xfrm>
        </p:grpSpPr>
        <p:sp>
          <p:nvSpPr>
            <p:cNvPr id="44" name="Rectangle 43"/>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0000000</a:t>
              </a:r>
            </a:p>
          </p:txBody>
        </p:sp>
        <p:sp>
          <p:nvSpPr>
            <p:cNvPr id="45" name="Rectangle 44"/>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rs2</a:t>
              </a:r>
            </a:p>
          </p:txBody>
        </p:sp>
        <p:sp>
          <p:nvSpPr>
            <p:cNvPr id="46" name="Rectangle 45"/>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47" name="Rectangle 46"/>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a:t>
              </a:r>
            </a:p>
          </p:txBody>
        </p:sp>
        <p:sp>
          <p:nvSpPr>
            <p:cNvPr id="48" name="Rectangle 47"/>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49" name="Rectangle 48"/>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0110011</a:t>
              </a:r>
            </a:p>
          </p:txBody>
        </p:sp>
      </p:grpSp>
      <p:sp>
        <p:nvSpPr>
          <p:cNvPr id="50" name="Rectangle 49"/>
          <p:cNvSpPr/>
          <p:nvPr/>
        </p:nvSpPr>
        <p:spPr>
          <a:xfrm>
            <a:off x="8316178" y="2878277"/>
            <a:ext cx="851515" cy="425822"/>
          </a:xfrm>
          <a:prstGeom prst="rect">
            <a:avLst/>
          </a:prstGeom>
        </p:spPr>
        <p:txBody>
          <a:bodyPr wrap="none">
            <a:spAutoFit/>
          </a:bodyPr>
          <a:lstStyle/>
          <a:p>
            <a:r>
              <a:rPr lang="en-US" sz="2167" b="1" dirty="0" err="1">
                <a:solidFill>
                  <a:srgbClr val="0332B7"/>
                </a:solidFill>
                <a:latin typeface="Courier New"/>
                <a:cs typeface="Courier New"/>
              </a:rPr>
              <a:t>sltu</a:t>
            </a:r>
            <a:endParaRPr lang="en-US" sz="2167" b="1" dirty="0">
              <a:solidFill>
                <a:srgbClr val="0332B7"/>
              </a:solidFill>
              <a:latin typeface="Courier New"/>
              <a:cs typeface="Courier New"/>
            </a:endParaRPr>
          </a:p>
        </p:txBody>
      </p:sp>
      <p:grpSp>
        <p:nvGrpSpPr>
          <p:cNvPr id="51" name="Group 50"/>
          <p:cNvGrpSpPr/>
          <p:nvPr/>
        </p:nvGrpSpPr>
        <p:grpSpPr>
          <a:xfrm>
            <a:off x="333376" y="3274220"/>
            <a:ext cx="7858124" cy="377819"/>
            <a:chOff x="152400" y="3181350"/>
            <a:chExt cx="8762999" cy="381000"/>
          </a:xfrm>
        </p:grpSpPr>
        <p:sp>
          <p:nvSpPr>
            <p:cNvPr id="52" name="Rectangle 51"/>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0000000</a:t>
              </a:r>
            </a:p>
          </p:txBody>
        </p:sp>
        <p:sp>
          <p:nvSpPr>
            <p:cNvPr id="53" name="Rectangle 52"/>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rs2</a:t>
              </a:r>
            </a:p>
          </p:txBody>
        </p:sp>
        <p:sp>
          <p:nvSpPr>
            <p:cNvPr id="54" name="Rectangle 53"/>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55" name="Rectangle 54"/>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100</a:t>
              </a:r>
            </a:p>
          </p:txBody>
        </p:sp>
        <p:sp>
          <p:nvSpPr>
            <p:cNvPr id="56" name="Rectangle 55"/>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57" name="Rectangle 56"/>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0110011</a:t>
              </a:r>
            </a:p>
          </p:txBody>
        </p:sp>
      </p:grpSp>
      <p:sp>
        <p:nvSpPr>
          <p:cNvPr id="58" name="Rectangle 57"/>
          <p:cNvSpPr/>
          <p:nvPr/>
        </p:nvSpPr>
        <p:spPr>
          <a:xfrm>
            <a:off x="8334375" y="3274219"/>
            <a:ext cx="684803" cy="425822"/>
          </a:xfrm>
          <a:prstGeom prst="rect">
            <a:avLst/>
          </a:prstGeom>
        </p:spPr>
        <p:txBody>
          <a:bodyPr wrap="none">
            <a:spAutoFit/>
          </a:bodyPr>
          <a:lstStyle/>
          <a:p>
            <a:r>
              <a:rPr lang="en-US" sz="2167" b="1" dirty="0" err="1">
                <a:solidFill>
                  <a:srgbClr val="0332B7"/>
                </a:solidFill>
                <a:latin typeface="Courier New"/>
                <a:cs typeface="Courier New"/>
              </a:rPr>
              <a:t>xor</a:t>
            </a:r>
            <a:endParaRPr lang="en-US" sz="2167" b="1" dirty="0">
              <a:solidFill>
                <a:srgbClr val="0332B7"/>
              </a:solidFill>
              <a:latin typeface="Courier New"/>
              <a:cs typeface="Courier New"/>
            </a:endParaRPr>
          </a:p>
        </p:txBody>
      </p:sp>
      <p:grpSp>
        <p:nvGrpSpPr>
          <p:cNvPr id="59" name="Group 58"/>
          <p:cNvGrpSpPr/>
          <p:nvPr/>
        </p:nvGrpSpPr>
        <p:grpSpPr>
          <a:xfrm>
            <a:off x="333376" y="3635376"/>
            <a:ext cx="7858124" cy="377819"/>
            <a:chOff x="152400" y="3181350"/>
            <a:chExt cx="8762999" cy="381000"/>
          </a:xfrm>
        </p:grpSpPr>
        <p:sp>
          <p:nvSpPr>
            <p:cNvPr id="60" name="Rectangle 59"/>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0000000</a:t>
              </a:r>
            </a:p>
          </p:txBody>
        </p:sp>
        <p:sp>
          <p:nvSpPr>
            <p:cNvPr id="61" name="Rectangle 60"/>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rs2</a:t>
              </a:r>
            </a:p>
          </p:txBody>
        </p:sp>
        <p:sp>
          <p:nvSpPr>
            <p:cNvPr id="62" name="Rectangle 61"/>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63" name="Rectangle 62"/>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101</a:t>
              </a:r>
            </a:p>
          </p:txBody>
        </p:sp>
        <p:sp>
          <p:nvSpPr>
            <p:cNvPr id="64" name="Rectangle 63"/>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65" name="Rectangle 64"/>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0110011</a:t>
              </a:r>
            </a:p>
          </p:txBody>
        </p:sp>
      </p:grpSp>
      <p:sp>
        <p:nvSpPr>
          <p:cNvPr id="66" name="Rectangle 65"/>
          <p:cNvSpPr/>
          <p:nvPr/>
        </p:nvSpPr>
        <p:spPr>
          <a:xfrm>
            <a:off x="8334376" y="3600590"/>
            <a:ext cx="684803" cy="425822"/>
          </a:xfrm>
          <a:prstGeom prst="rect">
            <a:avLst/>
          </a:prstGeom>
        </p:spPr>
        <p:txBody>
          <a:bodyPr wrap="none">
            <a:spAutoFit/>
          </a:bodyPr>
          <a:lstStyle/>
          <a:p>
            <a:r>
              <a:rPr lang="en-US" sz="2167" b="1" dirty="0" err="1">
                <a:solidFill>
                  <a:srgbClr val="0332B7"/>
                </a:solidFill>
                <a:latin typeface="Courier New"/>
                <a:cs typeface="Courier New"/>
              </a:rPr>
              <a:t>srl</a:t>
            </a:r>
            <a:endParaRPr lang="en-US" sz="2167" b="1" dirty="0">
              <a:solidFill>
                <a:srgbClr val="0332B7"/>
              </a:solidFill>
              <a:latin typeface="Courier New"/>
              <a:cs typeface="Courier New"/>
            </a:endParaRPr>
          </a:p>
        </p:txBody>
      </p:sp>
      <p:grpSp>
        <p:nvGrpSpPr>
          <p:cNvPr id="67" name="Group 66"/>
          <p:cNvGrpSpPr/>
          <p:nvPr/>
        </p:nvGrpSpPr>
        <p:grpSpPr>
          <a:xfrm>
            <a:off x="333376" y="3979723"/>
            <a:ext cx="7858124" cy="377819"/>
            <a:chOff x="152400" y="3181350"/>
            <a:chExt cx="8762999" cy="381000"/>
          </a:xfrm>
        </p:grpSpPr>
        <p:sp>
          <p:nvSpPr>
            <p:cNvPr id="68" name="Rectangle 67"/>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0100000</a:t>
              </a:r>
            </a:p>
          </p:txBody>
        </p:sp>
        <p:sp>
          <p:nvSpPr>
            <p:cNvPr id="69" name="Rectangle 68"/>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rs2</a:t>
              </a:r>
            </a:p>
          </p:txBody>
        </p:sp>
        <p:sp>
          <p:nvSpPr>
            <p:cNvPr id="70" name="Rectangle 69"/>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71" name="Rectangle 70"/>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101</a:t>
              </a:r>
            </a:p>
          </p:txBody>
        </p:sp>
        <p:sp>
          <p:nvSpPr>
            <p:cNvPr id="72" name="Rectangle 71"/>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73" name="Rectangle 72"/>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0110011</a:t>
              </a:r>
            </a:p>
          </p:txBody>
        </p:sp>
      </p:grpSp>
      <p:sp>
        <p:nvSpPr>
          <p:cNvPr id="74" name="Rectangle 73"/>
          <p:cNvSpPr/>
          <p:nvPr/>
        </p:nvSpPr>
        <p:spPr>
          <a:xfrm>
            <a:off x="8334376" y="3944937"/>
            <a:ext cx="684803" cy="425822"/>
          </a:xfrm>
          <a:prstGeom prst="rect">
            <a:avLst/>
          </a:prstGeom>
        </p:spPr>
        <p:txBody>
          <a:bodyPr wrap="none">
            <a:spAutoFit/>
          </a:bodyPr>
          <a:lstStyle/>
          <a:p>
            <a:r>
              <a:rPr lang="en-US" sz="2167" b="1" dirty="0" err="1">
                <a:solidFill>
                  <a:srgbClr val="0332B7"/>
                </a:solidFill>
                <a:latin typeface="Courier New"/>
                <a:cs typeface="Courier New"/>
              </a:rPr>
              <a:t>sra</a:t>
            </a:r>
            <a:endParaRPr lang="en-US" sz="2167" b="1" dirty="0">
              <a:solidFill>
                <a:srgbClr val="0332B7"/>
              </a:solidFill>
              <a:latin typeface="Courier New"/>
              <a:cs typeface="Courier New"/>
            </a:endParaRPr>
          </a:p>
        </p:txBody>
      </p:sp>
      <p:grpSp>
        <p:nvGrpSpPr>
          <p:cNvPr id="75" name="Group 74"/>
          <p:cNvGrpSpPr/>
          <p:nvPr/>
        </p:nvGrpSpPr>
        <p:grpSpPr>
          <a:xfrm>
            <a:off x="333376" y="4357689"/>
            <a:ext cx="7858124" cy="377819"/>
            <a:chOff x="152400" y="3181350"/>
            <a:chExt cx="8762999" cy="381000"/>
          </a:xfrm>
        </p:grpSpPr>
        <p:sp>
          <p:nvSpPr>
            <p:cNvPr id="76" name="Rectangle 75"/>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0000000</a:t>
              </a:r>
            </a:p>
          </p:txBody>
        </p:sp>
        <p:sp>
          <p:nvSpPr>
            <p:cNvPr id="77" name="Rectangle 76"/>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rs2</a:t>
              </a:r>
            </a:p>
          </p:txBody>
        </p:sp>
        <p:sp>
          <p:nvSpPr>
            <p:cNvPr id="78" name="Rectangle 77"/>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79" name="Rectangle 78"/>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110</a:t>
              </a:r>
            </a:p>
          </p:txBody>
        </p:sp>
        <p:sp>
          <p:nvSpPr>
            <p:cNvPr id="80" name="Rectangle 79"/>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81" name="Rectangle 80"/>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0110011</a:t>
              </a:r>
            </a:p>
          </p:txBody>
        </p:sp>
      </p:grpSp>
      <p:grpSp>
        <p:nvGrpSpPr>
          <p:cNvPr id="82" name="Group 81"/>
          <p:cNvGrpSpPr/>
          <p:nvPr/>
        </p:nvGrpSpPr>
        <p:grpSpPr>
          <a:xfrm>
            <a:off x="333376" y="4702036"/>
            <a:ext cx="7858124" cy="377819"/>
            <a:chOff x="152400" y="3181350"/>
            <a:chExt cx="8762999" cy="381000"/>
          </a:xfrm>
        </p:grpSpPr>
        <p:sp>
          <p:nvSpPr>
            <p:cNvPr id="83" name="Rectangle 82"/>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0000000</a:t>
              </a:r>
            </a:p>
          </p:txBody>
        </p:sp>
        <p:sp>
          <p:nvSpPr>
            <p:cNvPr id="84" name="Rectangle 83"/>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rs2</a:t>
              </a:r>
            </a:p>
          </p:txBody>
        </p:sp>
        <p:sp>
          <p:nvSpPr>
            <p:cNvPr id="85" name="Rectangle 84"/>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86" name="Rectangle 85"/>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111</a:t>
              </a:r>
            </a:p>
          </p:txBody>
        </p:sp>
        <p:sp>
          <p:nvSpPr>
            <p:cNvPr id="87" name="Rectangle 86"/>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88" name="Rectangle 87"/>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0110011</a:t>
              </a:r>
            </a:p>
          </p:txBody>
        </p:sp>
      </p:grpSp>
      <p:sp>
        <p:nvSpPr>
          <p:cNvPr id="89" name="Rectangle 88"/>
          <p:cNvSpPr/>
          <p:nvPr/>
        </p:nvSpPr>
        <p:spPr>
          <a:xfrm>
            <a:off x="8334375" y="4322902"/>
            <a:ext cx="518091" cy="425822"/>
          </a:xfrm>
          <a:prstGeom prst="rect">
            <a:avLst/>
          </a:prstGeom>
        </p:spPr>
        <p:txBody>
          <a:bodyPr wrap="none">
            <a:spAutoFit/>
          </a:bodyPr>
          <a:lstStyle/>
          <a:p>
            <a:r>
              <a:rPr lang="en-US" sz="2167" b="1" dirty="0">
                <a:solidFill>
                  <a:srgbClr val="0332B7"/>
                </a:solidFill>
                <a:latin typeface="Courier New"/>
                <a:cs typeface="Courier New"/>
              </a:rPr>
              <a:t>or</a:t>
            </a:r>
          </a:p>
        </p:txBody>
      </p:sp>
      <p:sp>
        <p:nvSpPr>
          <p:cNvPr id="90" name="Rectangle 89"/>
          <p:cNvSpPr/>
          <p:nvPr/>
        </p:nvSpPr>
        <p:spPr>
          <a:xfrm>
            <a:off x="8334375" y="4715106"/>
            <a:ext cx="684803" cy="425822"/>
          </a:xfrm>
          <a:prstGeom prst="rect">
            <a:avLst/>
          </a:prstGeom>
        </p:spPr>
        <p:txBody>
          <a:bodyPr wrap="none">
            <a:spAutoFit/>
          </a:bodyPr>
          <a:lstStyle/>
          <a:p>
            <a:r>
              <a:rPr lang="en-US" sz="2167" b="1" dirty="0">
                <a:solidFill>
                  <a:srgbClr val="0332B7"/>
                </a:solidFill>
                <a:latin typeface="Courier New"/>
                <a:cs typeface="Courier New"/>
              </a:rPr>
              <a:t>and</a:t>
            </a:r>
          </a:p>
        </p:txBody>
      </p:sp>
      <p:cxnSp>
        <p:nvCxnSpPr>
          <p:cNvPr id="10" name="Straight Arrow Connector 9"/>
          <p:cNvCxnSpPr/>
          <p:nvPr/>
        </p:nvCxnSpPr>
        <p:spPr>
          <a:xfrm flipH="1" flipV="1">
            <a:off x="1295400" y="4584700"/>
            <a:ext cx="2362200" cy="742950"/>
          </a:xfrm>
          <a:prstGeom prst="straightConnector1">
            <a:avLst/>
          </a:prstGeom>
          <a:ln>
            <a:solidFill>
              <a:schemeClr val="tx1"/>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p:cNvCxnSpPr>
          <p:nvPr/>
        </p:nvCxnSpPr>
        <p:spPr>
          <a:xfrm flipV="1">
            <a:off x="4992636" y="4667250"/>
            <a:ext cx="36566" cy="577850"/>
          </a:xfrm>
          <a:prstGeom prst="straightConnector1">
            <a:avLst/>
          </a:prstGeom>
          <a:ln>
            <a:solidFill>
              <a:schemeClr val="tx1"/>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2447682" y="5561152"/>
            <a:ext cx="4548040" cy="425822"/>
          </a:xfrm>
          <a:prstGeom prst="rect">
            <a:avLst/>
          </a:prstGeom>
          <a:noFill/>
        </p:spPr>
        <p:txBody>
          <a:bodyPr wrap="none" rtlCol="0">
            <a:spAutoFit/>
          </a:bodyPr>
          <a:lstStyle/>
          <a:p>
            <a:r>
              <a:rPr lang="en-US" sz="2167" dirty="0">
                <a:solidFill>
                  <a:srgbClr val="0332B7"/>
                </a:solidFill>
              </a:rPr>
              <a:t>Can you spot two new instructions?</a:t>
            </a:r>
          </a:p>
        </p:txBody>
      </p:sp>
    </p:spTree>
    <p:extLst>
      <p:ext uri="{BB962C8B-B14F-4D97-AF65-F5344CB8AC3E}">
        <p14:creationId xmlns:p14="http://schemas.microsoft.com/office/powerpoint/2010/main" val="116546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42" name="Rectangle 2"/>
          <p:cNvSpPr>
            <a:spLocks noGrp="1" noChangeArrowheads="1"/>
          </p:cNvSpPr>
          <p:nvPr>
            <p:ph type="title"/>
          </p:nvPr>
        </p:nvSpPr>
        <p:spPr>
          <a:xfrm>
            <a:off x="685800" y="330200"/>
            <a:ext cx="7785287" cy="821866"/>
          </a:xfrm>
        </p:spPr>
        <p:txBody>
          <a:bodyPr/>
          <a:lstStyle/>
          <a:p>
            <a:pPr algn="ctr"/>
            <a:r>
              <a:rPr lang="en-US" dirty="0"/>
              <a:t>I</a:t>
            </a:r>
            <a:r>
              <a:rPr lang="en-US" dirty="0" smtClean="0"/>
              <a:t>-Format Instruction Layout</a:t>
            </a:r>
            <a:endParaRPr lang="en-US" dirty="0"/>
          </a:p>
        </p:txBody>
      </p:sp>
      <p:sp>
        <p:nvSpPr>
          <p:cNvPr id="3" name="Content Placeholder 2"/>
          <p:cNvSpPr>
            <a:spLocks noGrp="1"/>
          </p:cNvSpPr>
          <p:nvPr>
            <p:ph idx="1"/>
          </p:nvPr>
        </p:nvSpPr>
        <p:spPr>
          <a:xfrm>
            <a:off x="152400" y="2686050"/>
            <a:ext cx="8839200" cy="3562350"/>
          </a:xfrm>
        </p:spPr>
        <p:txBody>
          <a:bodyPr>
            <a:normAutofit fontScale="92500"/>
          </a:bodyPr>
          <a:lstStyle/>
          <a:p>
            <a:pPr marL="371484" lvl="1" indent="-371484">
              <a:buFont typeface="Arial"/>
              <a:buChar char="•"/>
            </a:pPr>
            <a:r>
              <a:rPr lang="en-US" sz="2800" dirty="0" smtClean="0">
                <a:solidFill>
                  <a:srgbClr val="0332B7"/>
                </a:solidFill>
              </a:rPr>
              <a:t>Only </a:t>
            </a:r>
            <a:r>
              <a:rPr lang="en-US" sz="2800" dirty="0">
                <a:solidFill>
                  <a:srgbClr val="0332B7"/>
                </a:solidFill>
              </a:rPr>
              <a:t>one field is </a:t>
            </a:r>
            <a:r>
              <a:rPr lang="en-US" sz="2800" dirty="0" smtClean="0">
                <a:solidFill>
                  <a:srgbClr val="0332B7"/>
                </a:solidFill>
              </a:rPr>
              <a:t>different from </a:t>
            </a:r>
            <a:r>
              <a:rPr lang="en-US" sz="2800" dirty="0">
                <a:solidFill>
                  <a:srgbClr val="0332B7"/>
                </a:solidFill>
              </a:rPr>
              <a:t>R-</a:t>
            </a:r>
            <a:r>
              <a:rPr lang="en-US" sz="2800" dirty="0" smtClean="0">
                <a:solidFill>
                  <a:srgbClr val="0332B7"/>
                </a:solidFill>
              </a:rPr>
              <a:t>format, </a:t>
            </a:r>
            <a:r>
              <a:rPr lang="en-US" sz="2800" dirty="0" smtClean="0"/>
              <a:t>rs2 and funct7</a:t>
            </a:r>
            <a:r>
              <a:rPr lang="en-US" sz="2800" dirty="0" smtClean="0">
                <a:solidFill>
                  <a:srgbClr val="0332B7"/>
                </a:solidFill>
              </a:rPr>
              <a:t> replaced by 12-bit signed immediate, </a:t>
            </a:r>
            <a:r>
              <a:rPr lang="en-US" sz="2800" b="1" dirty="0" err="1" smtClean="0">
                <a:solidFill>
                  <a:srgbClr val="0332B7"/>
                </a:solidFill>
                <a:latin typeface="Courier New"/>
                <a:cs typeface="Courier New"/>
              </a:rPr>
              <a:t>imm</a:t>
            </a:r>
            <a:r>
              <a:rPr lang="en-US" sz="2800" b="1" dirty="0" smtClean="0">
                <a:solidFill>
                  <a:srgbClr val="0332B7"/>
                </a:solidFill>
                <a:latin typeface="Courier New"/>
                <a:cs typeface="Courier New"/>
              </a:rPr>
              <a:t>[11:0]</a:t>
            </a:r>
          </a:p>
          <a:p>
            <a:pPr marL="371484" lvl="1" indent="-371484">
              <a:buFont typeface="Arial"/>
              <a:buChar char="•"/>
            </a:pPr>
            <a:r>
              <a:rPr lang="en-US" sz="2800" dirty="0" smtClean="0"/>
              <a:t>Remaining fields (rs1, funct3, </a:t>
            </a:r>
            <a:r>
              <a:rPr lang="en-US" sz="2800" dirty="0" err="1" smtClean="0"/>
              <a:t>rd</a:t>
            </a:r>
            <a:r>
              <a:rPr lang="en-US" sz="2800" dirty="0" smtClean="0"/>
              <a:t>, </a:t>
            </a:r>
            <a:r>
              <a:rPr lang="en-US" sz="2800" dirty="0" err="1" smtClean="0"/>
              <a:t>opcode</a:t>
            </a:r>
            <a:r>
              <a:rPr lang="en-US" sz="2800" dirty="0" smtClean="0"/>
              <a:t>) same as before</a:t>
            </a:r>
          </a:p>
          <a:p>
            <a:pPr marL="371484" lvl="1" indent="-371484">
              <a:buFont typeface="Arial"/>
              <a:buChar char="•"/>
            </a:pPr>
            <a:r>
              <a:rPr lang="en-US" sz="2800" dirty="0" err="1">
                <a:solidFill>
                  <a:srgbClr val="0332B7"/>
                </a:solidFill>
              </a:rPr>
              <a:t>i</a:t>
            </a:r>
            <a:r>
              <a:rPr lang="en-US" sz="2800" dirty="0" err="1" smtClean="0">
                <a:solidFill>
                  <a:srgbClr val="0332B7"/>
                </a:solidFill>
              </a:rPr>
              <a:t>mm</a:t>
            </a:r>
            <a:r>
              <a:rPr lang="en-US" sz="2800" dirty="0" smtClean="0">
                <a:solidFill>
                  <a:srgbClr val="0332B7"/>
                </a:solidFill>
              </a:rPr>
              <a:t>[11:0] can hold values in range [-2048</a:t>
            </a:r>
            <a:r>
              <a:rPr lang="en-US" sz="2800" baseline="-25000" dirty="0">
                <a:solidFill>
                  <a:srgbClr val="0332B7"/>
                </a:solidFill>
              </a:rPr>
              <a:t>ten</a:t>
            </a:r>
            <a:r>
              <a:rPr lang="en-US" sz="2800" dirty="0" smtClean="0">
                <a:solidFill>
                  <a:srgbClr val="0332B7"/>
                </a:solidFill>
              </a:rPr>
              <a:t> , +2047</a:t>
            </a:r>
            <a:r>
              <a:rPr lang="en-US" sz="2800" baseline="-25000" dirty="0">
                <a:solidFill>
                  <a:srgbClr val="0332B7"/>
                </a:solidFill>
              </a:rPr>
              <a:t>ten </a:t>
            </a:r>
            <a:r>
              <a:rPr lang="en-US" sz="2800" dirty="0" smtClean="0">
                <a:solidFill>
                  <a:srgbClr val="0332B7"/>
                </a:solidFill>
              </a:rPr>
              <a:t>]</a:t>
            </a:r>
          </a:p>
          <a:p>
            <a:pPr marL="371484" lvl="1" indent="-371484">
              <a:buFont typeface="Arial"/>
              <a:buChar char="•"/>
            </a:pPr>
            <a:r>
              <a:rPr lang="en-US" sz="2800" dirty="0" smtClean="0">
                <a:solidFill>
                  <a:srgbClr val="0332B7"/>
                </a:solidFill>
              </a:rPr>
              <a:t>Immediate is always </a:t>
            </a:r>
            <a:r>
              <a:rPr lang="en-US" sz="2800" dirty="0" smtClean="0"/>
              <a:t>sign-extended</a:t>
            </a:r>
            <a:r>
              <a:rPr lang="en-US" sz="2800" dirty="0" smtClean="0">
                <a:solidFill>
                  <a:srgbClr val="0332B7"/>
                </a:solidFill>
              </a:rPr>
              <a:t> to 32-bits before use in an arithmetic operation</a:t>
            </a:r>
          </a:p>
          <a:p>
            <a:pPr marL="371484" lvl="1" indent="-371484">
              <a:buFont typeface="Arial"/>
              <a:buChar char="•"/>
            </a:pPr>
            <a:r>
              <a:rPr lang="en-US" sz="2800" dirty="0"/>
              <a:t>W</a:t>
            </a:r>
            <a:r>
              <a:rPr lang="en-US" sz="2800" dirty="0" smtClean="0"/>
              <a:t>e’ll later see how to handle </a:t>
            </a:r>
            <a:r>
              <a:rPr lang="en-US" sz="2800" dirty="0" err="1" smtClean="0"/>
              <a:t>immediates</a:t>
            </a:r>
            <a:r>
              <a:rPr lang="en-US" sz="2800" dirty="0" smtClean="0"/>
              <a:t> &gt; 12 bits</a:t>
            </a:r>
          </a:p>
          <a:p>
            <a:pPr marL="371484" lvl="1" indent="-371484">
              <a:buFont typeface="Arial"/>
              <a:buChar char="•"/>
            </a:pPr>
            <a:endParaRPr lang="en-US" dirty="0"/>
          </a:p>
        </p:txBody>
      </p:sp>
      <p:sp>
        <p:nvSpPr>
          <p:cNvPr id="15" name="Text Box 6"/>
          <p:cNvSpPr txBox="1">
            <a:spLocks noChangeArrowheads="1"/>
          </p:cNvSpPr>
          <p:nvPr/>
        </p:nvSpPr>
        <p:spPr bwMode="auto">
          <a:xfrm>
            <a:off x="1224170" y="1789592"/>
            <a:ext cx="330540"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7</a:t>
            </a:r>
            <a:endParaRPr lang="en-US" sz="1354" dirty="0">
              <a:solidFill>
                <a:schemeClr val="tx2"/>
              </a:solidFill>
            </a:endParaRPr>
          </a:p>
        </p:txBody>
      </p:sp>
      <p:sp>
        <p:nvSpPr>
          <p:cNvPr id="16" name="Text Box 7"/>
          <p:cNvSpPr txBox="1">
            <a:spLocks noChangeArrowheads="1"/>
          </p:cNvSpPr>
          <p:nvPr/>
        </p:nvSpPr>
        <p:spPr bwMode="auto">
          <a:xfrm>
            <a:off x="2548393" y="1789592"/>
            <a:ext cx="330540" cy="384080"/>
          </a:xfrm>
          <a:prstGeom prst="rect">
            <a:avLst/>
          </a:prstGeom>
          <a:noFill/>
          <a:ln w="12700">
            <a:noFill/>
            <a:miter lim="800000"/>
            <a:headEnd/>
            <a:tailEnd/>
          </a:ln>
          <a:effectLst/>
        </p:spPr>
        <p:txBody>
          <a:bodyPr wrap="none">
            <a:prstTxWarp prst="textNoShape">
              <a:avLst/>
            </a:prstTxWarp>
            <a:spAutoFit/>
          </a:bodyPr>
          <a:lstStyle/>
          <a:p>
            <a:pPr algn="ctr"/>
            <a:r>
              <a:rPr lang="en-US" sz="1896" b="1">
                <a:solidFill>
                  <a:schemeClr val="tx2"/>
                </a:solidFill>
                <a:latin typeface="Courier New" pitchFamily="-65" charset="0"/>
              </a:rPr>
              <a:t>5</a:t>
            </a:r>
            <a:endParaRPr lang="en-US" sz="1354">
              <a:solidFill>
                <a:schemeClr val="tx2"/>
              </a:solidFill>
            </a:endParaRPr>
          </a:p>
        </p:txBody>
      </p:sp>
      <p:sp>
        <p:nvSpPr>
          <p:cNvPr id="17" name="Text Box 8"/>
          <p:cNvSpPr txBox="1">
            <a:spLocks noChangeArrowheads="1"/>
          </p:cNvSpPr>
          <p:nvPr/>
        </p:nvSpPr>
        <p:spPr bwMode="auto">
          <a:xfrm>
            <a:off x="3770870" y="1789592"/>
            <a:ext cx="330540" cy="384080"/>
          </a:xfrm>
          <a:prstGeom prst="rect">
            <a:avLst/>
          </a:prstGeom>
          <a:noFill/>
          <a:ln w="12700">
            <a:noFill/>
            <a:miter lim="800000"/>
            <a:headEnd/>
            <a:tailEnd/>
          </a:ln>
          <a:effectLst/>
        </p:spPr>
        <p:txBody>
          <a:bodyPr wrap="none">
            <a:prstTxWarp prst="textNoShape">
              <a:avLst/>
            </a:prstTxWarp>
            <a:spAutoFit/>
          </a:bodyPr>
          <a:lstStyle/>
          <a:p>
            <a:pPr algn="ctr"/>
            <a:r>
              <a:rPr lang="en-US" sz="1896" b="1">
                <a:solidFill>
                  <a:schemeClr val="tx2"/>
                </a:solidFill>
                <a:latin typeface="Courier New" pitchFamily="-65" charset="0"/>
              </a:rPr>
              <a:t>5</a:t>
            </a:r>
            <a:endParaRPr lang="en-US" sz="1354">
              <a:solidFill>
                <a:schemeClr val="tx2"/>
              </a:solidFill>
            </a:endParaRPr>
          </a:p>
        </p:txBody>
      </p:sp>
      <p:sp>
        <p:nvSpPr>
          <p:cNvPr id="18" name="Text Box 9"/>
          <p:cNvSpPr txBox="1">
            <a:spLocks noChangeArrowheads="1"/>
          </p:cNvSpPr>
          <p:nvPr/>
        </p:nvSpPr>
        <p:spPr bwMode="auto">
          <a:xfrm>
            <a:off x="4992582" y="1789592"/>
            <a:ext cx="330540"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3</a:t>
            </a:r>
            <a:endParaRPr lang="en-US" sz="1354" dirty="0">
              <a:solidFill>
                <a:schemeClr val="tx2"/>
              </a:solidFill>
            </a:endParaRPr>
          </a:p>
        </p:txBody>
      </p:sp>
      <p:sp>
        <p:nvSpPr>
          <p:cNvPr id="19" name="Text Box 10"/>
          <p:cNvSpPr txBox="1">
            <a:spLocks noChangeArrowheads="1"/>
          </p:cNvSpPr>
          <p:nvPr/>
        </p:nvSpPr>
        <p:spPr bwMode="auto">
          <a:xfrm>
            <a:off x="7540047" y="1789592"/>
            <a:ext cx="330540"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7</a:t>
            </a:r>
            <a:endParaRPr lang="en-US" sz="1354" dirty="0">
              <a:solidFill>
                <a:schemeClr val="tx2"/>
              </a:solidFill>
            </a:endParaRPr>
          </a:p>
        </p:txBody>
      </p:sp>
      <p:sp>
        <p:nvSpPr>
          <p:cNvPr id="20" name="Text Box 11"/>
          <p:cNvSpPr txBox="1">
            <a:spLocks noChangeArrowheads="1"/>
          </p:cNvSpPr>
          <p:nvPr/>
        </p:nvSpPr>
        <p:spPr bwMode="auto">
          <a:xfrm>
            <a:off x="6215824" y="1789592"/>
            <a:ext cx="330540" cy="384080"/>
          </a:xfrm>
          <a:prstGeom prst="rect">
            <a:avLst/>
          </a:prstGeom>
          <a:noFill/>
          <a:ln w="12700">
            <a:noFill/>
            <a:miter lim="800000"/>
            <a:headEnd/>
            <a:tailEnd/>
          </a:ln>
          <a:effectLst/>
        </p:spPr>
        <p:txBody>
          <a:bodyPr wrap="none">
            <a:prstTxWarp prst="textNoShape">
              <a:avLst/>
            </a:prstTxWarp>
            <a:spAutoFit/>
          </a:bodyPr>
          <a:lstStyle/>
          <a:p>
            <a:pPr algn="ctr"/>
            <a:r>
              <a:rPr lang="en-US" sz="1896" b="1">
                <a:solidFill>
                  <a:schemeClr val="tx2"/>
                </a:solidFill>
                <a:latin typeface="Courier New" pitchFamily="-65" charset="0"/>
              </a:rPr>
              <a:t>5</a:t>
            </a:r>
            <a:endParaRPr lang="en-US" sz="1354">
              <a:solidFill>
                <a:schemeClr val="tx2"/>
              </a:solidFill>
            </a:endParaRPr>
          </a:p>
        </p:txBody>
      </p:sp>
      <p:sp>
        <p:nvSpPr>
          <p:cNvPr id="21" name="Text Box 6"/>
          <p:cNvSpPr txBox="1">
            <a:spLocks noChangeArrowheads="1"/>
          </p:cNvSpPr>
          <p:nvPr/>
        </p:nvSpPr>
        <p:spPr bwMode="auto">
          <a:xfrm>
            <a:off x="488924" y="1222062"/>
            <a:ext cx="434735"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31</a:t>
            </a:r>
            <a:endParaRPr lang="en-US" sz="1219" dirty="0">
              <a:solidFill>
                <a:schemeClr val="tx2"/>
              </a:solidFill>
            </a:endParaRPr>
          </a:p>
        </p:txBody>
      </p:sp>
      <p:sp>
        <p:nvSpPr>
          <p:cNvPr id="22" name="Text Box 7"/>
          <p:cNvSpPr txBox="1">
            <a:spLocks noChangeArrowheads="1"/>
          </p:cNvSpPr>
          <p:nvPr/>
        </p:nvSpPr>
        <p:spPr bwMode="auto">
          <a:xfrm>
            <a:off x="1711401" y="1222062"/>
            <a:ext cx="434735"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25</a:t>
            </a:r>
            <a:endParaRPr lang="en-US" sz="1219" dirty="0">
              <a:solidFill>
                <a:schemeClr val="tx2"/>
              </a:solidFill>
            </a:endParaRPr>
          </a:p>
        </p:txBody>
      </p:sp>
      <p:sp>
        <p:nvSpPr>
          <p:cNvPr id="23" name="Text Box 8"/>
          <p:cNvSpPr txBox="1">
            <a:spLocks noChangeArrowheads="1"/>
          </p:cNvSpPr>
          <p:nvPr/>
        </p:nvSpPr>
        <p:spPr bwMode="auto">
          <a:xfrm>
            <a:off x="2949178" y="1222062"/>
            <a:ext cx="434735"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20</a:t>
            </a:r>
            <a:endParaRPr lang="en-US" sz="1219" dirty="0">
              <a:solidFill>
                <a:schemeClr val="tx2"/>
              </a:solidFill>
            </a:endParaRPr>
          </a:p>
        </p:txBody>
      </p:sp>
      <p:sp>
        <p:nvSpPr>
          <p:cNvPr id="24" name="Text Box 9"/>
          <p:cNvSpPr txBox="1">
            <a:spLocks noChangeArrowheads="1"/>
          </p:cNvSpPr>
          <p:nvPr/>
        </p:nvSpPr>
        <p:spPr bwMode="auto">
          <a:xfrm>
            <a:off x="4141055" y="1222062"/>
            <a:ext cx="434735"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15</a:t>
            </a:r>
            <a:endParaRPr lang="en-US" sz="1219" dirty="0">
              <a:solidFill>
                <a:schemeClr val="tx2"/>
              </a:solidFill>
            </a:endParaRPr>
          </a:p>
        </p:txBody>
      </p:sp>
      <p:sp>
        <p:nvSpPr>
          <p:cNvPr id="25" name="Text Box 10"/>
          <p:cNvSpPr txBox="1">
            <a:spLocks noChangeArrowheads="1"/>
          </p:cNvSpPr>
          <p:nvPr/>
        </p:nvSpPr>
        <p:spPr bwMode="auto">
          <a:xfrm>
            <a:off x="6823714" y="1222062"/>
            <a:ext cx="309701"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7</a:t>
            </a:r>
            <a:endParaRPr lang="en-US" sz="1219" dirty="0">
              <a:solidFill>
                <a:schemeClr val="tx2"/>
              </a:solidFill>
            </a:endParaRPr>
          </a:p>
        </p:txBody>
      </p:sp>
      <p:sp>
        <p:nvSpPr>
          <p:cNvPr id="26" name="Text Box 11"/>
          <p:cNvSpPr txBox="1">
            <a:spLocks noChangeArrowheads="1"/>
          </p:cNvSpPr>
          <p:nvPr/>
        </p:nvSpPr>
        <p:spPr bwMode="auto">
          <a:xfrm>
            <a:off x="5414023" y="1222062"/>
            <a:ext cx="434735"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12</a:t>
            </a:r>
            <a:endParaRPr lang="en-US" sz="1219" dirty="0">
              <a:solidFill>
                <a:schemeClr val="tx2"/>
              </a:solidFill>
            </a:endParaRPr>
          </a:p>
        </p:txBody>
      </p:sp>
      <p:sp>
        <p:nvSpPr>
          <p:cNvPr id="27" name="Text Box 7"/>
          <p:cNvSpPr txBox="1">
            <a:spLocks noChangeArrowheads="1"/>
          </p:cNvSpPr>
          <p:nvPr/>
        </p:nvSpPr>
        <p:spPr bwMode="auto">
          <a:xfrm>
            <a:off x="2009753" y="1222062"/>
            <a:ext cx="434735"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24</a:t>
            </a:r>
            <a:endParaRPr lang="en-US" sz="1219" dirty="0">
              <a:solidFill>
                <a:schemeClr val="tx2"/>
              </a:solidFill>
            </a:endParaRPr>
          </a:p>
        </p:txBody>
      </p:sp>
      <p:sp>
        <p:nvSpPr>
          <p:cNvPr id="28" name="Text Box 8"/>
          <p:cNvSpPr txBox="1">
            <a:spLocks noChangeArrowheads="1"/>
          </p:cNvSpPr>
          <p:nvPr/>
        </p:nvSpPr>
        <p:spPr bwMode="auto">
          <a:xfrm>
            <a:off x="3255180" y="1219912"/>
            <a:ext cx="434735"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19</a:t>
            </a:r>
            <a:endParaRPr lang="en-US" sz="1219" dirty="0">
              <a:solidFill>
                <a:schemeClr val="tx2"/>
              </a:solidFill>
            </a:endParaRPr>
          </a:p>
        </p:txBody>
      </p:sp>
      <p:sp>
        <p:nvSpPr>
          <p:cNvPr id="29" name="Text Box 9"/>
          <p:cNvSpPr txBox="1">
            <a:spLocks noChangeArrowheads="1"/>
          </p:cNvSpPr>
          <p:nvPr/>
        </p:nvSpPr>
        <p:spPr bwMode="auto">
          <a:xfrm>
            <a:off x="4413397" y="1218837"/>
            <a:ext cx="434735"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14</a:t>
            </a:r>
            <a:endParaRPr lang="en-US" sz="1219" dirty="0">
              <a:solidFill>
                <a:schemeClr val="tx2"/>
              </a:solidFill>
            </a:endParaRPr>
          </a:p>
        </p:txBody>
      </p:sp>
      <p:sp>
        <p:nvSpPr>
          <p:cNvPr id="30" name="Text Box 11"/>
          <p:cNvSpPr txBox="1">
            <a:spLocks noChangeArrowheads="1"/>
          </p:cNvSpPr>
          <p:nvPr/>
        </p:nvSpPr>
        <p:spPr bwMode="auto">
          <a:xfrm>
            <a:off x="5700135" y="1222062"/>
            <a:ext cx="434735"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11</a:t>
            </a:r>
            <a:endParaRPr lang="en-US" sz="1219" dirty="0">
              <a:solidFill>
                <a:schemeClr val="tx2"/>
              </a:solidFill>
            </a:endParaRPr>
          </a:p>
        </p:txBody>
      </p:sp>
      <p:sp>
        <p:nvSpPr>
          <p:cNvPr id="31" name="Text Box 10"/>
          <p:cNvSpPr txBox="1">
            <a:spLocks noChangeArrowheads="1"/>
          </p:cNvSpPr>
          <p:nvPr/>
        </p:nvSpPr>
        <p:spPr bwMode="auto">
          <a:xfrm>
            <a:off x="6962944" y="1222062"/>
            <a:ext cx="309701"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6</a:t>
            </a:r>
            <a:endParaRPr lang="en-US" sz="1219" dirty="0">
              <a:solidFill>
                <a:schemeClr val="tx2"/>
              </a:solidFill>
            </a:endParaRPr>
          </a:p>
        </p:txBody>
      </p:sp>
      <p:sp>
        <p:nvSpPr>
          <p:cNvPr id="32" name="Text Box 10"/>
          <p:cNvSpPr txBox="1">
            <a:spLocks noChangeArrowheads="1"/>
          </p:cNvSpPr>
          <p:nvPr/>
        </p:nvSpPr>
        <p:spPr bwMode="auto">
          <a:xfrm>
            <a:off x="8240501" y="1222062"/>
            <a:ext cx="309701" cy="342401"/>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0</a:t>
            </a:r>
            <a:endParaRPr lang="en-US" sz="1219" dirty="0">
              <a:solidFill>
                <a:schemeClr val="tx2"/>
              </a:solidFill>
            </a:endParaRPr>
          </a:p>
        </p:txBody>
      </p:sp>
      <p:sp>
        <p:nvSpPr>
          <p:cNvPr id="33" name="Text Box 6"/>
          <p:cNvSpPr txBox="1">
            <a:spLocks noChangeArrowheads="1"/>
          </p:cNvSpPr>
          <p:nvPr/>
        </p:nvSpPr>
        <p:spPr bwMode="auto">
          <a:xfrm>
            <a:off x="765392" y="1480029"/>
            <a:ext cx="105990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funct7</a:t>
            </a:r>
            <a:endParaRPr lang="en-US" sz="1354" dirty="0">
              <a:solidFill>
                <a:schemeClr val="tx2"/>
              </a:solidFill>
            </a:endParaRPr>
          </a:p>
        </p:txBody>
      </p:sp>
      <p:sp>
        <p:nvSpPr>
          <p:cNvPr id="34" name="Text Box 6"/>
          <p:cNvSpPr txBox="1">
            <a:spLocks noChangeArrowheads="1"/>
          </p:cNvSpPr>
          <p:nvPr/>
        </p:nvSpPr>
        <p:spPr bwMode="auto">
          <a:xfrm>
            <a:off x="2360658" y="1486478"/>
            <a:ext cx="622286"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35" name="Text Box 6"/>
          <p:cNvSpPr txBox="1">
            <a:spLocks noChangeArrowheads="1"/>
          </p:cNvSpPr>
          <p:nvPr/>
        </p:nvSpPr>
        <p:spPr bwMode="auto">
          <a:xfrm>
            <a:off x="3604555" y="1480029"/>
            <a:ext cx="622286"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37" name="Text Box 6"/>
          <p:cNvSpPr txBox="1">
            <a:spLocks noChangeArrowheads="1"/>
          </p:cNvSpPr>
          <p:nvPr/>
        </p:nvSpPr>
        <p:spPr bwMode="auto">
          <a:xfrm>
            <a:off x="4622544" y="1480029"/>
            <a:ext cx="105990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39" name="Text Box 6"/>
          <p:cNvSpPr txBox="1">
            <a:spLocks noChangeArrowheads="1"/>
          </p:cNvSpPr>
          <p:nvPr/>
        </p:nvSpPr>
        <p:spPr bwMode="auto">
          <a:xfrm>
            <a:off x="6137245" y="1480029"/>
            <a:ext cx="476412"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rd</a:t>
            </a:r>
            <a:endParaRPr lang="en-US" sz="1354" dirty="0">
              <a:solidFill>
                <a:schemeClr val="tx2"/>
              </a:solidFill>
            </a:endParaRPr>
          </a:p>
        </p:txBody>
      </p:sp>
      <p:sp>
        <p:nvSpPr>
          <p:cNvPr id="40" name="Text Box 6"/>
          <p:cNvSpPr txBox="1">
            <a:spLocks noChangeArrowheads="1"/>
          </p:cNvSpPr>
          <p:nvPr/>
        </p:nvSpPr>
        <p:spPr bwMode="auto">
          <a:xfrm>
            <a:off x="7141899" y="1480029"/>
            <a:ext cx="1059906"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sp>
        <p:nvSpPr>
          <p:cNvPr id="9" name="Rectangle 12"/>
          <p:cNvSpPr>
            <a:spLocks noChangeArrowheads="1"/>
          </p:cNvSpPr>
          <p:nvPr/>
        </p:nvSpPr>
        <p:spPr bwMode="auto">
          <a:xfrm>
            <a:off x="612961" y="1495078"/>
            <a:ext cx="7858126" cy="309563"/>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0" name="Line 13"/>
          <p:cNvSpPr>
            <a:spLocks noChangeShapeType="1"/>
          </p:cNvSpPr>
          <p:nvPr/>
        </p:nvSpPr>
        <p:spPr bwMode="auto">
          <a:xfrm>
            <a:off x="2081769" y="1495078"/>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1" name="Line 14"/>
          <p:cNvSpPr>
            <a:spLocks noChangeShapeType="1"/>
          </p:cNvSpPr>
          <p:nvPr/>
        </p:nvSpPr>
        <p:spPr bwMode="auto">
          <a:xfrm>
            <a:off x="3330257" y="1495078"/>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2" name="Line 15"/>
          <p:cNvSpPr>
            <a:spLocks noChangeShapeType="1"/>
          </p:cNvSpPr>
          <p:nvPr/>
        </p:nvSpPr>
        <p:spPr bwMode="auto">
          <a:xfrm>
            <a:off x="4505303" y="1495078"/>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3" name="Line 16"/>
          <p:cNvSpPr>
            <a:spLocks noChangeShapeType="1"/>
          </p:cNvSpPr>
          <p:nvPr/>
        </p:nvSpPr>
        <p:spPr bwMode="auto">
          <a:xfrm>
            <a:off x="5753790" y="1495078"/>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4" name="Line 17"/>
          <p:cNvSpPr>
            <a:spLocks noChangeShapeType="1"/>
          </p:cNvSpPr>
          <p:nvPr/>
        </p:nvSpPr>
        <p:spPr bwMode="auto">
          <a:xfrm>
            <a:off x="7002278" y="1495078"/>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41" name="Text Box 6"/>
          <p:cNvSpPr txBox="1">
            <a:spLocks noChangeArrowheads="1"/>
          </p:cNvSpPr>
          <p:nvPr/>
        </p:nvSpPr>
        <p:spPr bwMode="auto">
          <a:xfrm>
            <a:off x="1301530" y="1478353"/>
            <a:ext cx="149752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[11:0]</a:t>
            </a:r>
            <a:endParaRPr lang="en-US" sz="1354" dirty="0">
              <a:solidFill>
                <a:schemeClr val="tx2"/>
              </a:solidFill>
            </a:endParaRPr>
          </a:p>
        </p:txBody>
      </p:sp>
      <p:sp>
        <p:nvSpPr>
          <p:cNvPr id="42" name="Text Box 6"/>
          <p:cNvSpPr txBox="1">
            <a:spLocks noChangeArrowheads="1"/>
          </p:cNvSpPr>
          <p:nvPr/>
        </p:nvSpPr>
        <p:spPr bwMode="auto">
          <a:xfrm>
            <a:off x="1832088" y="1804640"/>
            <a:ext cx="476412"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12</a:t>
            </a:r>
            <a:endParaRPr lang="en-US" sz="1354" dirty="0">
              <a:solidFill>
                <a:schemeClr val="tx2"/>
              </a:solidFill>
            </a:endParaRPr>
          </a:p>
        </p:txBody>
      </p:sp>
    </p:spTree>
    <p:extLst>
      <p:ext uri="{BB962C8B-B14F-4D97-AF65-F5344CB8AC3E}">
        <p14:creationId xmlns:p14="http://schemas.microsoft.com/office/powerpoint/2010/main" val="1707366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7"/>
                                        </p:tgtEl>
                                      </p:cBhvr>
                                    </p:animEffect>
                                    <p:set>
                                      <p:cBhvr>
                                        <p:cTn id="10" dur="1" fill="hold">
                                          <p:stCondLst>
                                            <p:cond delay="499"/>
                                          </p:stCondLst>
                                        </p:cTn>
                                        <p:tgtEl>
                                          <p:spTgt spid="2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2" grpId="0"/>
      <p:bldP spid="27" grpId="0"/>
      <p:bldP spid="33" grpId="0"/>
      <p:bldP spid="34" grpId="0"/>
      <p:bldP spid="10" grpId="0" animBg="1"/>
      <p:bldP spid="41"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2031" y="268112"/>
            <a:ext cx="8018585" cy="885858"/>
          </a:xfrm>
        </p:spPr>
        <p:txBody>
          <a:bodyPr/>
          <a:lstStyle/>
          <a:p>
            <a:pPr algn="ctr"/>
            <a:r>
              <a:rPr lang="en-US" dirty="0" smtClean="0"/>
              <a:t>All RV32 I-format Arithmetic Instructions</a:t>
            </a:r>
            <a:endParaRPr lang="en-US" dirty="0"/>
          </a:p>
        </p:txBody>
      </p:sp>
      <p:grpSp>
        <p:nvGrpSpPr>
          <p:cNvPr id="25" name="Group 24"/>
          <p:cNvGrpSpPr/>
          <p:nvPr/>
        </p:nvGrpSpPr>
        <p:grpSpPr>
          <a:xfrm>
            <a:off x="3048001" y="4254504"/>
            <a:ext cx="5634988" cy="1695629"/>
            <a:chOff x="3048000" y="3333750"/>
            <a:chExt cx="5238751" cy="1565195"/>
          </a:xfrm>
        </p:grpSpPr>
        <p:cxnSp>
          <p:nvCxnSpPr>
            <p:cNvPr id="6" name="Straight Arrow Connector 5"/>
            <p:cNvCxnSpPr/>
            <p:nvPr/>
          </p:nvCxnSpPr>
          <p:spPr>
            <a:xfrm flipH="1" flipV="1">
              <a:off x="3048000" y="3333750"/>
              <a:ext cx="762000" cy="457200"/>
            </a:xfrm>
            <a:prstGeom prst="straightConnector1">
              <a:avLst/>
            </a:prstGeom>
            <a:ln>
              <a:solidFill>
                <a:schemeClr val="tx1"/>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905250" y="3790950"/>
              <a:ext cx="4381501" cy="1107995"/>
            </a:xfrm>
            <a:prstGeom prst="rect">
              <a:avLst/>
            </a:prstGeom>
            <a:noFill/>
          </p:spPr>
          <p:txBody>
            <a:bodyPr wrap="square" rtlCol="0">
              <a:spAutoFit/>
            </a:bodyPr>
            <a:lstStyle/>
            <a:p>
              <a:r>
                <a:rPr lang="en-US" sz="1800" dirty="0">
                  <a:solidFill>
                    <a:schemeClr val="tx1"/>
                  </a:solidFill>
                </a:rPr>
                <a:t>“Shift-by-immediate” instructions only use lower </a:t>
              </a:r>
              <a:r>
                <a:rPr lang="en-US" sz="1800" b="1" dirty="0">
                  <a:solidFill>
                    <a:schemeClr val="tx1"/>
                  </a:solidFill>
                </a:rPr>
                <a:t>5 bits </a:t>
              </a:r>
              <a:r>
                <a:rPr lang="en-US" sz="1800" dirty="0">
                  <a:solidFill>
                    <a:schemeClr val="tx1"/>
                  </a:solidFill>
                </a:rPr>
                <a:t>of the immediate value for shift amount (can only shift by 0-31 bit positions)</a:t>
              </a:r>
            </a:p>
          </p:txBody>
        </p:sp>
      </p:grpSp>
      <p:sp>
        <p:nvSpPr>
          <p:cNvPr id="7" name="TextBox 6"/>
          <p:cNvSpPr txBox="1"/>
          <p:nvPr/>
        </p:nvSpPr>
        <p:spPr>
          <a:xfrm>
            <a:off x="76200" y="4749801"/>
            <a:ext cx="3810943" cy="1200329"/>
          </a:xfrm>
          <a:prstGeom prst="rect">
            <a:avLst/>
          </a:prstGeom>
          <a:noFill/>
        </p:spPr>
        <p:txBody>
          <a:bodyPr wrap="square" rtlCol="0">
            <a:spAutoFit/>
          </a:bodyPr>
          <a:lstStyle/>
          <a:p>
            <a:r>
              <a:rPr lang="en-US" sz="1800" dirty="0">
                <a:solidFill>
                  <a:schemeClr val="tx1"/>
                </a:solidFill>
              </a:rPr>
              <a:t>One of the higher-order immediate bits is used to distinguish “shift right logical” (SRLI) from “shift right arithmetic” (SRAI)</a:t>
            </a:r>
          </a:p>
        </p:txBody>
      </p:sp>
      <p:sp>
        <p:nvSpPr>
          <p:cNvPr id="21" name="Oval 20"/>
          <p:cNvSpPr/>
          <p:nvPr/>
        </p:nvSpPr>
        <p:spPr>
          <a:xfrm>
            <a:off x="762000" y="4006850"/>
            <a:ext cx="152400" cy="247650"/>
          </a:xfrm>
          <a:prstGeom prst="ellipse">
            <a:avLst/>
          </a:prstGeom>
          <a:no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9060" tIns="49530" rIns="99060" bIns="0" numCol="1" spcCol="0" rtlCol="0" fromWordArt="0" anchor="ctr" anchorCtr="0" forceAA="0" compatLnSpc="1">
            <a:prstTxWarp prst="textNoShape">
              <a:avLst/>
            </a:prstTxWarp>
            <a:noAutofit/>
          </a:bodyPr>
          <a:lstStyle/>
          <a:p>
            <a:pPr algn="ctr"/>
            <a:endParaRPr lang="en-US" sz="677" dirty="0">
              <a:solidFill>
                <a:srgbClr val="000000"/>
              </a:solidFill>
            </a:endParaRPr>
          </a:p>
        </p:txBody>
      </p:sp>
      <p:grpSp>
        <p:nvGrpSpPr>
          <p:cNvPr id="12" name="Group 11"/>
          <p:cNvGrpSpPr/>
          <p:nvPr/>
        </p:nvGrpSpPr>
        <p:grpSpPr>
          <a:xfrm>
            <a:off x="333374" y="1468439"/>
            <a:ext cx="7858125" cy="377819"/>
            <a:chOff x="152399" y="3181350"/>
            <a:chExt cx="8763000" cy="381000"/>
          </a:xfrm>
        </p:grpSpPr>
        <p:sp>
          <p:nvSpPr>
            <p:cNvPr id="13" name="Rectangle 12"/>
            <p:cNvSpPr/>
            <p:nvPr/>
          </p:nvSpPr>
          <p:spPr>
            <a:xfrm>
              <a:off x="152399" y="3181350"/>
              <a:ext cx="3051912"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imm</a:t>
              </a:r>
              <a:r>
                <a:rPr lang="en-US" sz="1896" b="1" dirty="0">
                  <a:solidFill>
                    <a:srgbClr val="000000"/>
                  </a:solidFill>
                  <a:latin typeface="Courier New"/>
                  <a:cs typeface="Courier New"/>
                </a:rPr>
                <a:t>[11:0]</a:t>
              </a:r>
            </a:p>
          </p:txBody>
        </p:sp>
        <p:sp>
          <p:nvSpPr>
            <p:cNvPr id="16" name="Rectangle 15"/>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17" name="Rectangle 16"/>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a:t>
              </a:r>
            </a:p>
          </p:txBody>
        </p:sp>
        <p:sp>
          <p:nvSpPr>
            <p:cNvPr id="19" name="Rectangle 18"/>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20" name="Rectangle 19"/>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0010011</a:t>
              </a:r>
            </a:p>
          </p:txBody>
        </p:sp>
      </p:grpSp>
      <p:grpSp>
        <p:nvGrpSpPr>
          <p:cNvPr id="22" name="Group 21"/>
          <p:cNvGrpSpPr/>
          <p:nvPr/>
        </p:nvGrpSpPr>
        <p:grpSpPr>
          <a:xfrm>
            <a:off x="333376" y="1829595"/>
            <a:ext cx="7858124" cy="377819"/>
            <a:chOff x="152400" y="3181350"/>
            <a:chExt cx="8762999" cy="381000"/>
          </a:xfrm>
        </p:grpSpPr>
        <p:sp>
          <p:nvSpPr>
            <p:cNvPr id="23" name="Rectangle 22"/>
            <p:cNvSpPr/>
            <p:nvPr/>
          </p:nvSpPr>
          <p:spPr>
            <a:xfrm>
              <a:off x="152400" y="3181350"/>
              <a:ext cx="305191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imm</a:t>
              </a:r>
              <a:r>
                <a:rPr lang="en-US" sz="1896" b="1" dirty="0">
                  <a:solidFill>
                    <a:srgbClr val="000000"/>
                  </a:solidFill>
                  <a:latin typeface="Courier New"/>
                  <a:cs typeface="Courier New"/>
                </a:rPr>
                <a:t>[11:0]</a:t>
              </a:r>
            </a:p>
          </p:txBody>
        </p:sp>
        <p:sp>
          <p:nvSpPr>
            <p:cNvPr id="27" name="Rectangle 26"/>
            <p:cNvSpPr/>
            <p:nvPr/>
          </p:nvSpPr>
          <p:spPr>
            <a:xfrm>
              <a:off x="3204314" y="3181350"/>
              <a:ext cx="133936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28" name="Rectangle 27"/>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010</a:t>
              </a:r>
            </a:p>
          </p:txBody>
        </p:sp>
        <p:sp>
          <p:nvSpPr>
            <p:cNvPr id="29" name="Rectangle 28"/>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30" name="Rectangle 29"/>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0010011</a:t>
              </a:r>
            </a:p>
          </p:txBody>
        </p:sp>
      </p:grpSp>
      <p:grpSp>
        <p:nvGrpSpPr>
          <p:cNvPr id="31" name="Group 30"/>
          <p:cNvGrpSpPr/>
          <p:nvPr/>
        </p:nvGrpSpPr>
        <p:grpSpPr>
          <a:xfrm>
            <a:off x="333376" y="2190751"/>
            <a:ext cx="7858124" cy="377819"/>
            <a:chOff x="152400" y="3181350"/>
            <a:chExt cx="8762999" cy="381000"/>
          </a:xfrm>
        </p:grpSpPr>
        <p:sp>
          <p:nvSpPr>
            <p:cNvPr id="32" name="Rectangle 31"/>
            <p:cNvSpPr/>
            <p:nvPr/>
          </p:nvSpPr>
          <p:spPr>
            <a:xfrm>
              <a:off x="152400" y="3181350"/>
              <a:ext cx="305191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imm</a:t>
              </a:r>
              <a:r>
                <a:rPr lang="en-US" sz="1896" b="1" dirty="0">
                  <a:solidFill>
                    <a:srgbClr val="000000"/>
                  </a:solidFill>
                  <a:latin typeface="Courier New"/>
                  <a:cs typeface="Courier New"/>
                </a:rPr>
                <a:t>[11:0]</a:t>
              </a:r>
            </a:p>
          </p:txBody>
        </p:sp>
        <p:sp>
          <p:nvSpPr>
            <p:cNvPr id="34" name="Rectangle 33"/>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35" name="Rectangle 34"/>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a:t>
              </a:r>
            </a:p>
          </p:txBody>
        </p:sp>
        <p:sp>
          <p:nvSpPr>
            <p:cNvPr id="36" name="Rectangle 35"/>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37" name="Rectangle 36"/>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0010011</a:t>
              </a:r>
            </a:p>
          </p:txBody>
        </p:sp>
      </p:grpSp>
      <p:sp>
        <p:nvSpPr>
          <p:cNvPr id="38" name="Rectangle 37"/>
          <p:cNvSpPr/>
          <p:nvPr/>
        </p:nvSpPr>
        <p:spPr>
          <a:xfrm>
            <a:off x="8272150" y="1433652"/>
            <a:ext cx="851515" cy="425822"/>
          </a:xfrm>
          <a:prstGeom prst="rect">
            <a:avLst/>
          </a:prstGeom>
        </p:spPr>
        <p:txBody>
          <a:bodyPr wrap="none">
            <a:spAutoFit/>
          </a:bodyPr>
          <a:lstStyle/>
          <a:p>
            <a:r>
              <a:rPr lang="en-US" sz="2167" b="1" dirty="0" err="1">
                <a:solidFill>
                  <a:schemeClr val="tx1"/>
                </a:solidFill>
                <a:latin typeface="Courier New"/>
                <a:cs typeface="Courier New"/>
              </a:rPr>
              <a:t>addi</a:t>
            </a:r>
            <a:endParaRPr lang="en-US" sz="2167" b="1" dirty="0">
              <a:solidFill>
                <a:schemeClr val="tx1"/>
              </a:solidFill>
              <a:latin typeface="Courier New"/>
              <a:cs typeface="Courier New"/>
            </a:endParaRPr>
          </a:p>
        </p:txBody>
      </p:sp>
      <p:sp>
        <p:nvSpPr>
          <p:cNvPr id="39" name="Rectangle 38"/>
          <p:cNvSpPr/>
          <p:nvPr/>
        </p:nvSpPr>
        <p:spPr>
          <a:xfrm>
            <a:off x="8257232" y="1794809"/>
            <a:ext cx="851515" cy="425822"/>
          </a:xfrm>
          <a:prstGeom prst="rect">
            <a:avLst/>
          </a:prstGeom>
        </p:spPr>
        <p:txBody>
          <a:bodyPr wrap="none">
            <a:spAutoFit/>
          </a:bodyPr>
          <a:lstStyle/>
          <a:p>
            <a:r>
              <a:rPr lang="en-US" sz="2167" b="1" dirty="0" err="1">
                <a:solidFill>
                  <a:schemeClr val="tx1"/>
                </a:solidFill>
                <a:latin typeface="Courier New"/>
                <a:cs typeface="Courier New"/>
              </a:rPr>
              <a:t>slti</a:t>
            </a:r>
            <a:endParaRPr lang="en-US" sz="2167" b="1" dirty="0">
              <a:solidFill>
                <a:schemeClr val="tx1"/>
              </a:solidFill>
              <a:latin typeface="Courier New"/>
              <a:cs typeface="Courier New"/>
            </a:endParaRPr>
          </a:p>
        </p:txBody>
      </p:sp>
      <p:sp>
        <p:nvSpPr>
          <p:cNvPr id="40" name="Rectangle 39"/>
          <p:cNvSpPr/>
          <p:nvPr/>
        </p:nvSpPr>
        <p:spPr>
          <a:xfrm>
            <a:off x="8257139" y="2155965"/>
            <a:ext cx="1018227" cy="425822"/>
          </a:xfrm>
          <a:prstGeom prst="rect">
            <a:avLst/>
          </a:prstGeom>
        </p:spPr>
        <p:txBody>
          <a:bodyPr wrap="none">
            <a:spAutoFit/>
          </a:bodyPr>
          <a:lstStyle/>
          <a:p>
            <a:r>
              <a:rPr lang="en-US" sz="2167" b="1" dirty="0" err="1">
                <a:solidFill>
                  <a:schemeClr val="tx1"/>
                </a:solidFill>
                <a:latin typeface="Courier New"/>
                <a:cs typeface="Courier New"/>
              </a:rPr>
              <a:t>sltiu</a:t>
            </a:r>
            <a:endParaRPr lang="en-US" sz="2167" b="1" dirty="0">
              <a:solidFill>
                <a:schemeClr val="tx1"/>
              </a:solidFill>
              <a:latin typeface="Courier New"/>
              <a:cs typeface="Courier New"/>
            </a:endParaRPr>
          </a:p>
        </p:txBody>
      </p:sp>
      <p:grpSp>
        <p:nvGrpSpPr>
          <p:cNvPr id="41" name="Group 40"/>
          <p:cNvGrpSpPr/>
          <p:nvPr/>
        </p:nvGrpSpPr>
        <p:grpSpPr>
          <a:xfrm>
            <a:off x="333376" y="2551907"/>
            <a:ext cx="7858124" cy="377819"/>
            <a:chOff x="152400" y="3181350"/>
            <a:chExt cx="8762999" cy="381000"/>
          </a:xfrm>
        </p:grpSpPr>
        <p:sp>
          <p:nvSpPr>
            <p:cNvPr id="42" name="Rectangle 41"/>
            <p:cNvSpPr/>
            <p:nvPr/>
          </p:nvSpPr>
          <p:spPr>
            <a:xfrm>
              <a:off x="152400" y="3181350"/>
              <a:ext cx="305191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imm</a:t>
              </a:r>
              <a:r>
                <a:rPr lang="en-US" sz="1896" b="1" dirty="0">
                  <a:solidFill>
                    <a:srgbClr val="000000"/>
                  </a:solidFill>
                  <a:latin typeface="Courier New"/>
                  <a:cs typeface="Courier New"/>
                </a:rPr>
                <a:t>[11:0]</a:t>
              </a:r>
            </a:p>
          </p:txBody>
        </p:sp>
        <p:sp>
          <p:nvSpPr>
            <p:cNvPr id="44" name="Rectangle 43"/>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45" name="Rectangle 44"/>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100</a:t>
              </a:r>
            </a:p>
          </p:txBody>
        </p:sp>
        <p:sp>
          <p:nvSpPr>
            <p:cNvPr id="46" name="Rectangle 45"/>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47" name="Rectangle 46"/>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0010011</a:t>
              </a:r>
            </a:p>
          </p:txBody>
        </p:sp>
      </p:grpSp>
      <p:sp>
        <p:nvSpPr>
          <p:cNvPr id="48" name="Rectangle 47"/>
          <p:cNvSpPr/>
          <p:nvPr/>
        </p:nvSpPr>
        <p:spPr>
          <a:xfrm>
            <a:off x="8268553" y="2568715"/>
            <a:ext cx="851515" cy="425822"/>
          </a:xfrm>
          <a:prstGeom prst="rect">
            <a:avLst/>
          </a:prstGeom>
        </p:spPr>
        <p:txBody>
          <a:bodyPr wrap="none">
            <a:spAutoFit/>
          </a:bodyPr>
          <a:lstStyle/>
          <a:p>
            <a:r>
              <a:rPr lang="en-US" sz="2167" b="1" dirty="0" err="1">
                <a:solidFill>
                  <a:schemeClr val="tx1"/>
                </a:solidFill>
                <a:latin typeface="Courier New"/>
                <a:cs typeface="Courier New"/>
              </a:rPr>
              <a:t>xori</a:t>
            </a:r>
            <a:endParaRPr lang="en-US" sz="2167" b="1" dirty="0">
              <a:solidFill>
                <a:schemeClr val="tx1"/>
              </a:solidFill>
              <a:latin typeface="Courier New"/>
              <a:cs typeface="Courier New"/>
            </a:endParaRPr>
          </a:p>
        </p:txBody>
      </p:sp>
      <p:grpSp>
        <p:nvGrpSpPr>
          <p:cNvPr id="49" name="Group 48"/>
          <p:cNvGrpSpPr/>
          <p:nvPr/>
        </p:nvGrpSpPr>
        <p:grpSpPr>
          <a:xfrm>
            <a:off x="333376" y="2913064"/>
            <a:ext cx="7858124" cy="377819"/>
            <a:chOff x="152400" y="3181350"/>
            <a:chExt cx="8762999" cy="381000"/>
          </a:xfrm>
        </p:grpSpPr>
        <p:sp>
          <p:nvSpPr>
            <p:cNvPr id="50" name="Rectangle 49"/>
            <p:cNvSpPr/>
            <p:nvPr/>
          </p:nvSpPr>
          <p:spPr>
            <a:xfrm>
              <a:off x="152400" y="3181350"/>
              <a:ext cx="305191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imm</a:t>
              </a:r>
              <a:r>
                <a:rPr lang="en-US" sz="1896" b="1" dirty="0">
                  <a:solidFill>
                    <a:srgbClr val="000000"/>
                  </a:solidFill>
                  <a:latin typeface="Courier New"/>
                  <a:cs typeface="Courier New"/>
                </a:rPr>
                <a:t>[11:0]</a:t>
              </a:r>
            </a:p>
          </p:txBody>
        </p:sp>
        <p:sp>
          <p:nvSpPr>
            <p:cNvPr id="52" name="Rectangle 51"/>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53" name="Rectangle 52"/>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110</a:t>
              </a:r>
            </a:p>
          </p:txBody>
        </p:sp>
        <p:sp>
          <p:nvSpPr>
            <p:cNvPr id="54" name="Rectangle 53"/>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55" name="Rectangle 54"/>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0010011</a:t>
              </a:r>
            </a:p>
          </p:txBody>
        </p:sp>
      </p:grpSp>
      <p:sp>
        <p:nvSpPr>
          <p:cNvPr id="56" name="Rectangle 55"/>
          <p:cNvSpPr/>
          <p:nvPr/>
        </p:nvSpPr>
        <p:spPr>
          <a:xfrm>
            <a:off x="8286751" y="2929871"/>
            <a:ext cx="684803" cy="425822"/>
          </a:xfrm>
          <a:prstGeom prst="rect">
            <a:avLst/>
          </a:prstGeom>
        </p:spPr>
        <p:txBody>
          <a:bodyPr wrap="none">
            <a:spAutoFit/>
          </a:bodyPr>
          <a:lstStyle/>
          <a:p>
            <a:r>
              <a:rPr lang="en-US" sz="2167" b="1" dirty="0" err="1">
                <a:solidFill>
                  <a:schemeClr val="tx1"/>
                </a:solidFill>
                <a:latin typeface="Courier New"/>
                <a:cs typeface="Courier New"/>
              </a:rPr>
              <a:t>ori</a:t>
            </a:r>
            <a:endParaRPr lang="en-US" sz="2167" b="1" dirty="0">
              <a:solidFill>
                <a:schemeClr val="tx1"/>
              </a:solidFill>
              <a:latin typeface="Courier New"/>
              <a:cs typeface="Courier New"/>
            </a:endParaRPr>
          </a:p>
        </p:txBody>
      </p:sp>
      <p:grpSp>
        <p:nvGrpSpPr>
          <p:cNvPr id="57" name="Group 56"/>
          <p:cNvGrpSpPr/>
          <p:nvPr/>
        </p:nvGrpSpPr>
        <p:grpSpPr>
          <a:xfrm>
            <a:off x="333376" y="3274220"/>
            <a:ext cx="7858124" cy="377819"/>
            <a:chOff x="152400" y="3181350"/>
            <a:chExt cx="8762999" cy="381000"/>
          </a:xfrm>
        </p:grpSpPr>
        <p:sp>
          <p:nvSpPr>
            <p:cNvPr id="58" name="Rectangle 57"/>
            <p:cNvSpPr/>
            <p:nvPr/>
          </p:nvSpPr>
          <p:spPr>
            <a:xfrm>
              <a:off x="152400" y="3181350"/>
              <a:ext cx="305191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imm</a:t>
              </a:r>
              <a:r>
                <a:rPr lang="en-US" sz="1896" b="1" dirty="0">
                  <a:solidFill>
                    <a:srgbClr val="000000"/>
                  </a:solidFill>
                  <a:latin typeface="Courier New"/>
                  <a:cs typeface="Courier New"/>
                </a:rPr>
                <a:t>[11:0]</a:t>
              </a:r>
            </a:p>
          </p:txBody>
        </p:sp>
        <p:sp>
          <p:nvSpPr>
            <p:cNvPr id="60" name="Rectangle 59"/>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61" name="Rectangle 60"/>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111</a:t>
              </a:r>
            </a:p>
          </p:txBody>
        </p:sp>
        <p:sp>
          <p:nvSpPr>
            <p:cNvPr id="62" name="Rectangle 61"/>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63" name="Rectangle 62"/>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0010011</a:t>
              </a:r>
            </a:p>
          </p:txBody>
        </p:sp>
      </p:grpSp>
      <p:sp>
        <p:nvSpPr>
          <p:cNvPr id="64" name="Rectangle 63"/>
          <p:cNvSpPr/>
          <p:nvPr/>
        </p:nvSpPr>
        <p:spPr>
          <a:xfrm>
            <a:off x="8257232" y="3274219"/>
            <a:ext cx="851515" cy="425822"/>
          </a:xfrm>
          <a:prstGeom prst="rect">
            <a:avLst/>
          </a:prstGeom>
        </p:spPr>
        <p:txBody>
          <a:bodyPr wrap="none">
            <a:spAutoFit/>
          </a:bodyPr>
          <a:lstStyle/>
          <a:p>
            <a:r>
              <a:rPr lang="en-US" sz="2167" b="1" dirty="0" err="1">
                <a:solidFill>
                  <a:schemeClr val="tx1"/>
                </a:solidFill>
                <a:latin typeface="Courier New"/>
                <a:cs typeface="Courier New"/>
              </a:rPr>
              <a:t>andi</a:t>
            </a:r>
            <a:endParaRPr lang="en-US" sz="2167" b="1" dirty="0">
              <a:solidFill>
                <a:schemeClr val="tx1"/>
              </a:solidFill>
              <a:latin typeface="Courier New"/>
              <a:cs typeface="Courier New"/>
            </a:endParaRPr>
          </a:p>
        </p:txBody>
      </p:sp>
      <p:grpSp>
        <p:nvGrpSpPr>
          <p:cNvPr id="65" name="Group 64"/>
          <p:cNvGrpSpPr/>
          <p:nvPr/>
        </p:nvGrpSpPr>
        <p:grpSpPr>
          <a:xfrm>
            <a:off x="333376" y="3635376"/>
            <a:ext cx="7858124" cy="377819"/>
            <a:chOff x="152400" y="3181350"/>
            <a:chExt cx="8762999" cy="381000"/>
          </a:xfrm>
        </p:grpSpPr>
        <p:sp>
          <p:nvSpPr>
            <p:cNvPr id="66" name="Rectangle 65"/>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0000000</a:t>
              </a:r>
            </a:p>
          </p:txBody>
        </p:sp>
        <p:sp>
          <p:nvSpPr>
            <p:cNvPr id="67" name="Rectangle 66"/>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shamt</a:t>
              </a:r>
              <a:endParaRPr lang="en-US" sz="1896" b="1" dirty="0">
                <a:solidFill>
                  <a:srgbClr val="000000"/>
                </a:solidFill>
                <a:latin typeface="Courier New"/>
                <a:cs typeface="Courier New"/>
              </a:endParaRPr>
            </a:p>
          </p:txBody>
        </p:sp>
        <p:sp>
          <p:nvSpPr>
            <p:cNvPr id="68" name="Rectangle 67"/>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69" name="Rectangle 68"/>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001</a:t>
              </a:r>
            </a:p>
          </p:txBody>
        </p:sp>
        <p:sp>
          <p:nvSpPr>
            <p:cNvPr id="70" name="Rectangle 69"/>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71" name="Rectangle 70"/>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0010011</a:t>
              </a:r>
            </a:p>
          </p:txBody>
        </p:sp>
      </p:grpSp>
      <p:sp>
        <p:nvSpPr>
          <p:cNvPr id="72" name="Rectangle 71"/>
          <p:cNvSpPr/>
          <p:nvPr/>
        </p:nvSpPr>
        <p:spPr>
          <a:xfrm>
            <a:off x="8257232" y="3600590"/>
            <a:ext cx="851515" cy="425822"/>
          </a:xfrm>
          <a:prstGeom prst="rect">
            <a:avLst/>
          </a:prstGeom>
        </p:spPr>
        <p:txBody>
          <a:bodyPr wrap="none">
            <a:spAutoFit/>
          </a:bodyPr>
          <a:lstStyle/>
          <a:p>
            <a:r>
              <a:rPr lang="en-US" sz="2167" b="1" dirty="0" err="1">
                <a:solidFill>
                  <a:schemeClr val="tx1"/>
                </a:solidFill>
                <a:latin typeface="Courier New"/>
                <a:cs typeface="Courier New"/>
              </a:rPr>
              <a:t>slli</a:t>
            </a:r>
            <a:endParaRPr lang="en-US" sz="2167" b="1" dirty="0">
              <a:solidFill>
                <a:schemeClr val="tx1"/>
              </a:solidFill>
              <a:latin typeface="Courier New"/>
              <a:cs typeface="Courier New"/>
            </a:endParaRPr>
          </a:p>
        </p:txBody>
      </p:sp>
      <p:grpSp>
        <p:nvGrpSpPr>
          <p:cNvPr id="73" name="Group 72"/>
          <p:cNvGrpSpPr/>
          <p:nvPr/>
        </p:nvGrpSpPr>
        <p:grpSpPr>
          <a:xfrm>
            <a:off x="333376" y="3979723"/>
            <a:ext cx="7858124" cy="377819"/>
            <a:chOff x="152400" y="3181350"/>
            <a:chExt cx="8762999" cy="381000"/>
          </a:xfrm>
        </p:grpSpPr>
        <p:sp>
          <p:nvSpPr>
            <p:cNvPr id="74" name="Rectangle 73"/>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0000000</a:t>
              </a:r>
            </a:p>
          </p:txBody>
        </p:sp>
        <p:sp>
          <p:nvSpPr>
            <p:cNvPr id="75" name="Rectangle 74"/>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shamt</a:t>
              </a:r>
              <a:endParaRPr lang="en-US" sz="1896" b="1" dirty="0">
                <a:solidFill>
                  <a:srgbClr val="000000"/>
                </a:solidFill>
                <a:latin typeface="Courier New"/>
                <a:cs typeface="Courier New"/>
              </a:endParaRPr>
            </a:p>
          </p:txBody>
        </p:sp>
        <p:sp>
          <p:nvSpPr>
            <p:cNvPr id="76" name="Rectangle 75"/>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77" name="Rectangle 76"/>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101</a:t>
              </a:r>
            </a:p>
          </p:txBody>
        </p:sp>
        <p:sp>
          <p:nvSpPr>
            <p:cNvPr id="78" name="Rectangle 77"/>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79" name="Rectangle 78"/>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0010011</a:t>
              </a:r>
            </a:p>
          </p:txBody>
        </p:sp>
      </p:grpSp>
      <p:sp>
        <p:nvSpPr>
          <p:cNvPr id="80" name="Rectangle 79"/>
          <p:cNvSpPr/>
          <p:nvPr/>
        </p:nvSpPr>
        <p:spPr>
          <a:xfrm>
            <a:off x="8257232" y="3944937"/>
            <a:ext cx="851515" cy="425822"/>
          </a:xfrm>
          <a:prstGeom prst="rect">
            <a:avLst/>
          </a:prstGeom>
        </p:spPr>
        <p:txBody>
          <a:bodyPr wrap="none">
            <a:spAutoFit/>
          </a:bodyPr>
          <a:lstStyle/>
          <a:p>
            <a:r>
              <a:rPr lang="en-US" sz="2167" b="1" dirty="0" err="1">
                <a:solidFill>
                  <a:schemeClr val="tx1"/>
                </a:solidFill>
                <a:latin typeface="Courier New"/>
                <a:cs typeface="Courier New"/>
              </a:rPr>
              <a:t>srli</a:t>
            </a:r>
            <a:endParaRPr lang="en-US" sz="2167" b="1" dirty="0">
              <a:solidFill>
                <a:schemeClr val="tx1"/>
              </a:solidFill>
              <a:latin typeface="Courier New"/>
              <a:cs typeface="Courier New"/>
            </a:endParaRPr>
          </a:p>
        </p:txBody>
      </p:sp>
      <p:grpSp>
        <p:nvGrpSpPr>
          <p:cNvPr id="81" name="Group 80"/>
          <p:cNvGrpSpPr/>
          <p:nvPr/>
        </p:nvGrpSpPr>
        <p:grpSpPr>
          <a:xfrm>
            <a:off x="333376" y="4357689"/>
            <a:ext cx="7858124" cy="377819"/>
            <a:chOff x="152400" y="3181350"/>
            <a:chExt cx="8762999" cy="381000"/>
          </a:xfrm>
        </p:grpSpPr>
        <p:sp>
          <p:nvSpPr>
            <p:cNvPr id="82" name="Rectangle 81"/>
            <p:cNvSpPr/>
            <p:nvPr/>
          </p:nvSpPr>
          <p:spPr>
            <a:xfrm>
              <a:off x="152400" y="3181350"/>
              <a:ext cx="1649423"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0100000</a:t>
              </a:r>
            </a:p>
          </p:txBody>
        </p:sp>
        <p:sp>
          <p:nvSpPr>
            <p:cNvPr id="83" name="Rectangle 82"/>
            <p:cNvSpPr/>
            <p:nvPr/>
          </p:nvSpPr>
          <p:spPr>
            <a:xfrm>
              <a:off x="1801824" y="3181350"/>
              <a:ext cx="140249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shamt</a:t>
              </a:r>
              <a:endParaRPr lang="en-US" sz="1896" b="1" dirty="0">
                <a:solidFill>
                  <a:srgbClr val="000000"/>
                </a:solidFill>
                <a:latin typeface="Courier New"/>
                <a:cs typeface="Courier New"/>
              </a:endParaRPr>
            </a:p>
          </p:txBody>
        </p:sp>
        <p:sp>
          <p:nvSpPr>
            <p:cNvPr id="84" name="Rectangle 83"/>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85" name="Rectangle 84"/>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101</a:t>
              </a:r>
            </a:p>
          </p:txBody>
        </p:sp>
        <p:sp>
          <p:nvSpPr>
            <p:cNvPr id="86" name="Rectangle 85"/>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87" name="Rectangle 86"/>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0010011</a:t>
              </a:r>
            </a:p>
          </p:txBody>
        </p:sp>
      </p:grpSp>
      <p:sp>
        <p:nvSpPr>
          <p:cNvPr id="95" name="Rectangle 94"/>
          <p:cNvSpPr/>
          <p:nvPr/>
        </p:nvSpPr>
        <p:spPr>
          <a:xfrm>
            <a:off x="8239126" y="4322902"/>
            <a:ext cx="851515" cy="425822"/>
          </a:xfrm>
          <a:prstGeom prst="rect">
            <a:avLst/>
          </a:prstGeom>
        </p:spPr>
        <p:txBody>
          <a:bodyPr wrap="none">
            <a:spAutoFit/>
          </a:bodyPr>
          <a:lstStyle/>
          <a:p>
            <a:r>
              <a:rPr lang="en-US" sz="2167" b="1" dirty="0" err="1">
                <a:solidFill>
                  <a:schemeClr val="tx1"/>
                </a:solidFill>
                <a:latin typeface="Courier New"/>
                <a:cs typeface="Courier New"/>
              </a:rPr>
              <a:t>srai</a:t>
            </a:r>
            <a:endParaRPr lang="en-US" sz="2167" b="1" dirty="0">
              <a:solidFill>
                <a:schemeClr val="tx1"/>
              </a:solidFill>
              <a:latin typeface="Courier New"/>
              <a:cs typeface="Courier New"/>
            </a:endParaRPr>
          </a:p>
        </p:txBody>
      </p:sp>
      <p:cxnSp>
        <p:nvCxnSpPr>
          <p:cNvPr id="15" name="Straight Arrow Connector 14"/>
          <p:cNvCxnSpPr/>
          <p:nvPr/>
        </p:nvCxnSpPr>
        <p:spPr>
          <a:xfrm flipH="1" flipV="1">
            <a:off x="885825" y="4615656"/>
            <a:ext cx="28575" cy="216694"/>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bwMode="auto">
          <a:xfrm>
            <a:off x="714375" y="4013194"/>
            <a:ext cx="171450" cy="705650"/>
          </a:xfrm>
          <a:prstGeom prst="ellipse">
            <a:avLst/>
          </a:prstGeom>
          <a:no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1913" tIns="30956" rIns="61913" bIns="30956" numCol="1" rtlCol="0" anchor="t" anchorCtr="0" compatLnSpc="1">
            <a:prstTxWarp prst="textNoShape">
              <a:avLst/>
            </a:prstTxWarp>
          </a:bodyPr>
          <a:lstStyle/>
          <a:p>
            <a:pPr algn="ctr" defTabSz="619140" eaLnBrk="1" hangingPunct="1"/>
            <a:endParaRPr lang="en-US" sz="3792">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157082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965831" cy="1030145"/>
          </a:xfrm>
        </p:spPr>
        <p:txBody>
          <a:bodyPr/>
          <a:lstStyle/>
          <a:p>
            <a:pPr algn="ctr"/>
            <a:r>
              <a:rPr lang="en-US" dirty="0" smtClean="0"/>
              <a:t>All RV32 Load  Instructions</a:t>
            </a:r>
            <a:endParaRPr lang="en-US" dirty="0"/>
          </a:p>
        </p:txBody>
      </p:sp>
      <p:sp>
        <p:nvSpPr>
          <p:cNvPr id="3" name="Content Placeholder 2"/>
          <p:cNvSpPr>
            <a:spLocks noGrp="1"/>
          </p:cNvSpPr>
          <p:nvPr>
            <p:ph idx="1"/>
          </p:nvPr>
        </p:nvSpPr>
        <p:spPr>
          <a:xfrm>
            <a:off x="346292" y="3429000"/>
            <a:ext cx="8654833" cy="3124200"/>
          </a:xfrm>
        </p:spPr>
        <p:txBody>
          <a:bodyPr>
            <a:noAutofit/>
          </a:bodyPr>
          <a:lstStyle/>
          <a:p>
            <a:r>
              <a:rPr lang="en-US" dirty="0">
                <a:solidFill>
                  <a:srgbClr val="0332B7"/>
                </a:solidFill>
              </a:rPr>
              <a:t>LBU is “load unsigned byte”</a:t>
            </a:r>
          </a:p>
          <a:p>
            <a:r>
              <a:rPr lang="en-US" dirty="0"/>
              <a:t>LH is “load </a:t>
            </a:r>
            <a:r>
              <a:rPr lang="en-US" dirty="0" err="1"/>
              <a:t>halfword</a:t>
            </a:r>
            <a:r>
              <a:rPr lang="en-US" dirty="0"/>
              <a:t>”, which loads 16 bits (2 bytes) and sign-extends to fill destination 32-bit register</a:t>
            </a:r>
          </a:p>
          <a:p>
            <a:r>
              <a:rPr lang="en-US" dirty="0">
                <a:solidFill>
                  <a:srgbClr val="0332B7"/>
                </a:solidFill>
              </a:rPr>
              <a:t>LHU is “load unsigned </a:t>
            </a:r>
            <a:r>
              <a:rPr lang="en-US" dirty="0" err="1">
                <a:solidFill>
                  <a:srgbClr val="0332B7"/>
                </a:solidFill>
              </a:rPr>
              <a:t>halfword</a:t>
            </a:r>
            <a:r>
              <a:rPr lang="en-US" dirty="0">
                <a:solidFill>
                  <a:srgbClr val="0332B7"/>
                </a:solidFill>
              </a:rPr>
              <a:t>”, which </a:t>
            </a:r>
            <a:r>
              <a:rPr lang="en-US" b="1" dirty="0">
                <a:solidFill>
                  <a:srgbClr val="0332B7"/>
                </a:solidFill>
              </a:rPr>
              <a:t>zero-extends</a:t>
            </a:r>
            <a:r>
              <a:rPr lang="en-US" dirty="0">
                <a:solidFill>
                  <a:srgbClr val="0332B7"/>
                </a:solidFill>
              </a:rPr>
              <a:t> 16 bits to fill destination 32-bit register</a:t>
            </a:r>
          </a:p>
          <a:p>
            <a:r>
              <a:rPr lang="en-US" dirty="0"/>
              <a:t>There is no LWU in RV32, because there is no sign/zero extension needed when copying 32 bits from a memory location into a 32-bit register</a:t>
            </a:r>
          </a:p>
        </p:txBody>
      </p:sp>
      <p:sp>
        <p:nvSpPr>
          <p:cNvPr id="8" name="TextBox 7"/>
          <p:cNvSpPr txBox="1"/>
          <p:nvPr/>
        </p:nvSpPr>
        <p:spPr>
          <a:xfrm>
            <a:off x="5334000" y="3263901"/>
            <a:ext cx="2895600" cy="592470"/>
          </a:xfrm>
          <a:prstGeom prst="rect">
            <a:avLst/>
          </a:prstGeom>
          <a:noFill/>
        </p:spPr>
        <p:txBody>
          <a:bodyPr wrap="square" rtlCol="0">
            <a:spAutoFit/>
          </a:bodyPr>
          <a:lstStyle/>
          <a:p>
            <a:r>
              <a:rPr lang="en-US" sz="1625" dirty="0">
                <a:solidFill>
                  <a:schemeClr val="tx1"/>
                </a:solidFill>
              </a:rPr>
              <a:t>funct3 field encodes size and ‘</a:t>
            </a:r>
            <a:r>
              <a:rPr lang="en-US" sz="1625" dirty="0" err="1">
                <a:solidFill>
                  <a:schemeClr val="tx1"/>
                </a:solidFill>
              </a:rPr>
              <a:t>signedness</a:t>
            </a:r>
            <a:r>
              <a:rPr lang="en-US" sz="1625" dirty="0">
                <a:solidFill>
                  <a:schemeClr val="tx1"/>
                </a:solidFill>
              </a:rPr>
              <a:t>’ of load data</a:t>
            </a:r>
          </a:p>
        </p:txBody>
      </p:sp>
      <p:grpSp>
        <p:nvGrpSpPr>
          <p:cNvPr id="9" name="Group 8"/>
          <p:cNvGrpSpPr/>
          <p:nvPr/>
        </p:nvGrpSpPr>
        <p:grpSpPr>
          <a:xfrm>
            <a:off x="333374" y="1468439"/>
            <a:ext cx="7858125" cy="377819"/>
            <a:chOff x="152399" y="3181350"/>
            <a:chExt cx="8763000" cy="381000"/>
          </a:xfrm>
        </p:grpSpPr>
        <p:sp>
          <p:nvSpPr>
            <p:cNvPr id="10" name="Rectangle 9"/>
            <p:cNvSpPr/>
            <p:nvPr/>
          </p:nvSpPr>
          <p:spPr>
            <a:xfrm>
              <a:off x="152399" y="3181350"/>
              <a:ext cx="3051912"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imm</a:t>
              </a:r>
              <a:r>
                <a:rPr lang="en-US" sz="1896" b="1" dirty="0">
                  <a:solidFill>
                    <a:srgbClr val="000000"/>
                  </a:solidFill>
                  <a:latin typeface="Courier New"/>
                  <a:cs typeface="Courier New"/>
                </a:rPr>
                <a:t>[11:0]</a:t>
              </a:r>
            </a:p>
          </p:txBody>
        </p:sp>
        <p:sp>
          <p:nvSpPr>
            <p:cNvPr id="11" name="Rectangle 10"/>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12" name="Rectangle 11"/>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a:t>
              </a:r>
            </a:p>
          </p:txBody>
        </p:sp>
        <p:sp>
          <p:nvSpPr>
            <p:cNvPr id="13" name="Rectangle 12"/>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14" name="Rectangle 13"/>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0000011</a:t>
              </a:r>
            </a:p>
          </p:txBody>
        </p:sp>
      </p:grpSp>
      <p:grpSp>
        <p:nvGrpSpPr>
          <p:cNvPr id="15" name="Group 14"/>
          <p:cNvGrpSpPr/>
          <p:nvPr/>
        </p:nvGrpSpPr>
        <p:grpSpPr>
          <a:xfrm>
            <a:off x="333376" y="1829595"/>
            <a:ext cx="7858124" cy="377819"/>
            <a:chOff x="152400" y="3181350"/>
            <a:chExt cx="8762999" cy="381000"/>
          </a:xfrm>
        </p:grpSpPr>
        <p:sp>
          <p:nvSpPr>
            <p:cNvPr id="16" name="Rectangle 15"/>
            <p:cNvSpPr/>
            <p:nvPr/>
          </p:nvSpPr>
          <p:spPr>
            <a:xfrm>
              <a:off x="152400" y="3181350"/>
              <a:ext cx="305191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imm</a:t>
              </a:r>
              <a:r>
                <a:rPr lang="en-US" sz="1896" b="1" dirty="0">
                  <a:solidFill>
                    <a:srgbClr val="000000"/>
                  </a:solidFill>
                  <a:latin typeface="Courier New"/>
                  <a:cs typeface="Courier New"/>
                </a:rPr>
                <a:t>[11:0]</a:t>
              </a:r>
            </a:p>
          </p:txBody>
        </p:sp>
        <p:sp>
          <p:nvSpPr>
            <p:cNvPr id="17" name="Rectangle 16"/>
            <p:cNvSpPr/>
            <p:nvPr/>
          </p:nvSpPr>
          <p:spPr>
            <a:xfrm>
              <a:off x="3204314" y="3181350"/>
              <a:ext cx="133936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18" name="Rectangle 17"/>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010</a:t>
              </a:r>
            </a:p>
          </p:txBody>
        </p:sp>
        <p:sp>
          <p:nvSpPr>
            <p:cNvPr id="19" name="Rectangle 18"/>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20" name="Rectangle 19"/>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0000011</a:t>
              </a:r>
            </a:p>
          </p:txBody>
        </p:sp>
      </p:grpSp>
      <p:grpSp>
        <p:nvGrpSpPr>
          <p:cNvPr id="21" name="Group 20"/>
          <p:cNvGrpSpPr/>
          <p:nvPr/>
        </p:nvGrpSpPr>
        <p:grpSpPr>
          <a:xfrm>
            <a:off x="333376" y="2190751"/>
            <a:ext cx="7858124" cy="377819"/>
            <a:chOff x="152400" y="3181350"/>
            <a:chExt cx="8762999" cy="381000"/>
          </a:xfrm>
        </p:grpSpPr>
        <p:sp>
          <p:nvSpPr>
            <p:cNvPr id="22" name="Rectangle 21"/>
            <p:cNvSpPr/>
            <p:nvPr/>
          </p:nvSpPr>
          <p:spPr>
            <a:xfrm>
              <a:off x="152400" y="3181350"/>
              <a:ext cx="305191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imm</a:t>
              </a:r>
              <a:r>
                <a:rPr lang="en-US" sz="1896" b="1" dirty="0">
                  <a:solidFill>
                    <a:srgbClr val="000000"/>
                  </a:solidFill>
                  <a:latin typeface="Courier New"/>
                  <a:cs typeface="Courier New"/>
                </a:rPr>
                <a:t>[11:0]</a:t>
              </a:r>
            </a:p>
          </p:txBody>
        </p:sp>
        <p:sp>
          <p:nvSpPr>
            <p:cNvPr id="23" name="Rectangle 22"/>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24" name="Rectangle 23"/>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011</a:t>
              </a:r>
            </a:p>
          </p:txBody>
        </p:sp>
        <p:sp>
          <p:nvSpPr>
            <p:cNvPr id="25" name="Rectangle 24"/>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26" name="Rectangle 25"/>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0000011</a:t>
              </a:r>
            </a:p>
          </p:txBody>
        </p:sp>
      </p:grpSp>
      <p:sp>
        <p:nvSpPr>
          <p:cNvPr id="27" name="Rectangle 26"/>
          <p:cNvSpPr/>
          <p:nvPr/>
        </p:nvSpPr>
        <p:spPr>
          <a:xfrm>
            <a:off x="8286751" y="1433652"/>
            <a:ext cx="518091" cy="425822"/>
          </a:xfrm>
          <a:prstGeom prst="rect">
            <a:avLst/>
          </a:prstGeom>
        </p:spPr>
        <p:txBody>
          <a:bodyPr wrap="none">
            <a:spAutoFit/>
          </a:bodyPr>
          <a:lstStyle/>
          <a:p>
            <a:r>
              <a:rPr lang="en-US" sz="2167" b="1" dirty="0" err="1">
                <a:solidFill>
                  <a:schemeClr val="tx1"/>
                </a:solidFill>
                <a:latin typeface="Courier New"/>
                <a:cs typeface="Courier New"/>
              </a:rPr>
              <a:t>lb</a:t>
            </a:r>
            <a:endParaRPr lang="en-US" sz="2167" b="1" dirty="0">
              <a:solidFill>
                <a:schemeClr val="tx1"/>
              </a:solidFill>
              <a:latin typeface="Courier New"/>
              <a:cs typeface="Courier New"/>
            </a:endParaRPr>
          </a:p>
        </p:txBody>
      </p:sp>
      <p:sp>
        <p:nvSpPr>
          <p:cNvPr id="28" name="Rectangle 27"/>
          <p:cNvSpPr/>
          <p:nvPr/>
        </p:nvSpPr>
        <p:spPr>
          <a:xfrm>
            <a:off x="8286751" y="1794809"/>
            <a:ext cx="518091" cy="425822"/>
          </a:xfrm>
          <a:prstGeom prst="rect">
            <a:avLst/>
          </a:prstGeom>
        </p:spPr>
        <p:txBody>
          <a:bodyPr wrap="none">
            <a:spAutoFit/>
          </a:bodyPr>
          <a:lstStyle/>
          <a:p>
            <a:r>
              <a:rPr lang="en-US" sz="2167" b="1" dirty="0" err="1">
                <a:solidFill>
                  <a:schemeClr val="tx1"/>
                </a:solidFill>
                <a:latin typeface="Courier New"/>
                <a:cs typeface="Courier New"/>
              </a:rPr>
              <a:t>lh</a:t>
            </a:r>
            <a:endParaRPr lang="en-US" sz="2167" b="1" dirty="0">
              <a:solidFill>
                <a:schemeClr val="tx1"/>
              </a:solidFill>
              <a:latin typeface="Courier New"/>
              <a:cs typeface="Courier New"/>
            </a:endParaRPr>
          </a:p>
        </p:txBody>
      </p:sp>
      <p:sp>
        <p:nvSpPr>
          <p:cNvPr id="29" name="Rectangle 28"/>
          <p:cNvSpPr/>
          <p:nvPr/>
        </p:nvSpPr>
        <p:spPr>
          <a:xfrm>
            <a:off x="8291381" y="2155965"/>
            <a:ext cx="518091" cy="425822"/>
          </a:xfrm>
          <a:prstGeom prst="rect">
            <a:avLst/>
          </a:prstGeom>
        </p:spPr>
        <p:txBody>
          <a:bodyPr wrap="none">
            <a:spAutoFit/>
          </a:bodyPr>
          <a:lstStyle/>
          <a:p>
            <a:r>
              <a:rPr lang="en-US" sz="2167" b="1" dirty="0" err="1">
                <a:solidFill>
                  <a:schemeClr val="tx1"/>
                </a:solidFill>
                <a:latin typeface="Courier New"/>
                <a:cs typeface="Courier New"/>
              </a:rPr>
              <a:t>lw</a:t>
            </a:r>
            <a:endParaRPr lang="en-US" sz="2167" b="1" dirty="0">
              <a:solidFill>
                <a:schemeClr val="tx1"/>
              </a:solidFill>
              <a:latin typeface="Courier New"/>
              <a:cs typeface="Courier New"/>
            </a:endParaRPr>
          </a:p>
        </p:txBody>
      </p:sp>
      <p:grpSp>
        <p:nvGrpSpPr>
          <p:cNvPr id="30" name="Group 29"/>
          <p:cNvGrpSpPr/>
          <p:nvPr/>
        </p:nvGrpSpPr>
        <p:grpSpPr>
          <a:xfrm>
            <a:off x="333376" y="2551907"/>
            <a:ext cx="7858124" cy="377819"/>
            <a:chOff x="152400" y="3181350"/>
            <a:chExt cx="8762999" cy="381000"/>
          </a:xfrm>
        </p:grpSpPr>
        <p:sp>
          <p:nvSpPr>
            <p:cNvPr id="31" name="Rectangle 30"/>
            <p:cNvSpPr/>
            <p:nvPr/>
          </p:nvSpPr>
          <p:spPr>
            <a:xfrm>
              <a:off x="152400" y="3181350"/>
              <a:ext cx="305191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imm</a:t>
              </a:r>
              <a:r>
                <a:rPr lang="en-US" sz="1896" b="1" dirty="0">
                  <a:solidFill>
                    <a:srgbClr val="000000"/>
                  </a:solidFill>
                  <a:latin typeface="Courier New"/>
                  <a:cs typeface="Courier New"/>
                </a:rPr>
                <a:t>[11:0]</a:t>
              </a:r>
            </a:p>
          </p:txBody>
        </p:sp>
        <p:sp>
          <p:nvSpPr>
            <p:cNvPr id="32" name="Rectangle 31"/>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33" name="Rectangle 32"/>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100</a:t>
              </a:r>
            </a:p>
          </p:txBody>
        </p:sp>
        <p:sp>
          <p:nvSpPr>
            <p:cNvPr id="34" name="Rectangle 33"/>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35" name="Rectangle 34"/>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0000011</a:t>
              </a:r>
            </a:p>
          </p:txBody>
        </p:sp>
      </p:grpSp>
      <p:sp>
        <p:nvSpPr>
          <p:cNvPr id="36" name="Rectangle 35"/>
          <p:cNvSpPr/>
          <p:nvPr/>
        </p:nvSpPr>
        <p:spPr>
          <a:xfrm>
            <a:off x="8286751" y="2568715"/>
            <a:ext cx="684803" cy="425822"/>
          </a:xfrm>
          <a:prstGeom prst="rect">
            <a:avLst/>
          </a:prstGeom>
        </p:spPr>
        <p:txBody>
          <a:bodyPr wrap="none">
            <a:spAutoFit/>
          </a:bodyPr>
          <a:lstStyle/>
          <a:p>
            <a:r>
              <a:rPr lang="en-US" sz="2167" b="1" dirty="0" err="1">
                <a:solidFill>
                  <a:schemeClr val="tx1"/>
                </a:solidFill>
                <a:latin typeface="Courier New"/>
                <a:cs typeface="Courier New"/>
              </a:rPr>
              <a:t>lbu</a:t>
            </a:r>
            <a:endParaRPr lang="en-US" sz="2167" b="1" dirty="0">
              <a:solidFill>
                <a:schemeClr val="tx1"/>
              </a:solidFill>
              <a:latin typeface="Courier New"/>
              <a:cs typeface="Courier New"/>
            </a:endParaRPr>
          </a:p>
        </p:txBody>
      </p:sp>
      <p:grpSp>
        <p:nvGrpSpPr>
          <p:cNvPr id="37" name="Group 36"/>
          <p:cNvGrpSpPr/>
          <p:nvPr/>
        </p:nvGrpSpPr>
        <p:grpSpPr>
          <a:xfrm>
            <a:off x="333376" y="2913064"/>
            <a:ext cx="7858124" cy="377819"/>
            <a:chOff x="152400" y="3181350"/>
            <a:chExt cx="8762999" cy="381000"/>
          </a:xfrm>
        </p:grpSpPr>
        <p:sp>
          <p:nvSpPr>
            <p:cNvPr id="38" name="Rectangle 37"/>
            <p:cNvSpPr/>
            <p:nvPr/>
          </p:nvSpPr>
          <p:spPr>
            <a:xfrm>
              <a:off x="152400" y="3181350"/>
              <a:ext cx="305191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imm</a:t>
              </a:r>
              <a:r>
                <a:rPr lang="en-US" sz="1896" b="1" dirty="0">
                  <a:solidFill>
                    <a:srgbClr val="000000"/>
                  </a:solidFill>
                  <a:latin typeface="Courier New"/>
                  <a:cs typeface="Courier New"/>
                </a:rPr>
                <a:t>[11:0]</a:t>
              </a:r>
            </a:p>
          </p:txBody>
        </p:sp>
        <p:sp>
          <p:nvSpPr>
            <p:cNvPr id="39" name="Rectangle 38"/>
            <p:cNvSpPr/>
            <p:nvPr/>
          </p:nvSpPr>
          <p:spPr>
            <a:xfrm>
              <a:off x="3204314" y="3181350"/>
              <a:ext cx="1339360"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rs1</a:t>
              </a:r>
            </a:p>
          </p:txBody>
        </p:sp>
        <p:sp>
          <p:nvSpPr>
            <p:cNvPr id="40" name="Rectangle 39"/>
            <p:cNvSpPr/>
            <p:nvPr/>
          </p:nvSpPr>
          <p:spPr>
            <a:xfrm>
              <a:off x="4523971" y="3181350"/>
              <a:ext cx="1382951"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110</a:t>
              </a:r>
            </a:p>
          </p:txBody>
        </p:sp>
        <p:sp>
          <p:nvSpPr>
            <p:cNvPr id="41" name="Rectangle 40"/>
            <p:cNvSpPr/>
            <p:nvPr/>
          </p:nvSpPr>
          <p:spPr>
            <a:xfrm>
              <a:off x="5896685" y="3181350"/>
              <a:ext cx="1370486"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err="1">
                  <a:solidFill>
                    <a:srgbClr val="000000"/>
                  </a:solidFill>
                  <a:latin typeface="Courier New"/>
                  <a:cs typeface="Courier New"/>
                </a:rPr>
                <a:t>rd</a:t>
              </a:r>
              <a:endParaRPr lang="en-US" sz="1896" b="1" dirty="0">
                <a:solidFill>
                  <a:srgbClr val="000000"/>
                </a:solidFill>
                <a:latin typeface="Courier New"/>
                <a:cs typeface="Courier New"/>
              </a:endParaRPr>
            </a:p>
          </p:txBody>
        </p:sp>
        <p:sp>
          <p:nvSpPr>
            <p:cNvPr id="42" name="Rectangle 41"/>
            <p:cNvSpPr/>
            <p:nvPr/>
          </p:nvSpPr>
          <p:spPr>
            <a:xfrm>
              <a:off x="7267170" y="3181350"/>
              <a:ext cx="1648229" cy="381000"/>
            </a:xfrm>
            <a:prstGeom prst="rect">
              <a:avLst/>
            </a:prstGeom>
            <a:solidFill>
              <a:srgbClr val="FFFFFF"/>
            </a:solid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bIns="0" rtlCol="0" anchor="ctr"/>
            <a:lstStyle/>
            <a:p>
              <a:pPr algn="ctr"/>
              <a:r>
                <a:rPr lang="en-US" sz="1896" b="1" dirty="0">
                  <a:solidFill>
                    <a:srgbClr val="000000"/>
                  </a:solidFill>
                  <a:latin typeface="Courier New"/>
                  <a:cs typeface="Courier New"/>
                </a:rPr>
                <a:t>0000011</a:t>
              </a:r>
            </a:p>
          </p:txBody>
        </p:sp>
      </p:grpSp>
      <p:sp>
        <p:nvSpPr>
          <p:cNvPr id="43" name="Rectangle 42"/>
          <p:cNvSpPr/>
          <p:nvPr/>
        </p:nvSpPr>
        <p:spPr>
          <a:xfrm>
            <a:off x="8286751" y="2929871"/>
            <a:ext cx="684803" cy="425822"/>
          </a:xfrm>
          <a:prstGeom prst="rect">
            <a:avLst/>
          </a:prstGeom>
        </p:spPr>
        <p:txBody>
          <a:bodyPr wrap="none">
            <a:spAutoFit/>
          </a:bodyPr>
          <a:lstStyle/>
          <a:p>
            <a:r>
              <a:rPr lang="en-US" sz="2167" b="1" dirty="0" err="1">
                <a:solidFill>
                  <a:schemeClr val="tx1"/>
                </a:solidFill>
                <a:latin typeface="Courier New"/>
                <a:cs typeface="Courier New"/>
              </a:rPr>
              <a:t>lhu</a:t>
            </a:r>
            <a:endParaRPr lang="en-US" sz="2167" b="1" dirty="0">
              <a:solidFill>
                <a:schemeClr val="tx1"/>
              </a:solidFill>
              <a:latin typeface="Courier New"/>
              <a:cs typeface="Courier New"/>
            </a:endParaRPr>
          </a:p>
        </p:txBody>
      </p:sp>
      <p:cxnSp>
        <p:nvCxnSpPr>
          <p:cNvPr id="7" name="Straight Arrow Connector 6"/>
          <p:cNvCxnSpPr/>
          <p:nvPr/>
        </p:nvCxnSpPr>
        <p:spPr>
          <a:xfrm flipH="1" flipV="1">
            <a:off x="5257800" y="3181351"/>
            <a:ext cx="76200" cy="247650"/>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44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42" name="Rectangle 2"/>
          <p:cNvSpPr>
            <a:spLocks noGrp="1" noChangeArrowheads="1"/>
          </p:cNvSpPr>
          <p:nvPr>
            <p:ph type="title"/>
          </p:nvPr>
        </p:nvSpPr>
        <p:spPr>
          <a:xfrm>
            <a:off x="685800" y="330200"/>
            <a:ext cx="7680512" cy="1038412"/>
          </a:xfrm>
        </p:spPr>
        <p:txBody>
          <a:bodyPr/>
          <a:lstStyle/>
          <a:p>
            <a:pPr algn="ctr"/>
            <a:r>
              <a:rPr lang="en-US" dirty="0"/>
              <a:t>S</a:t>
            </a:r>
            <a:r>
              <a:rPr lang="en-US" dirty="0" smtClean="0"/>
              <a:t>-Format Used for Stores</a:t>
            </a:r>
            <a:endParaRPr lang="en-US" dirty="0"/>
          </a:p>
        </p:txBody>
      </p:sp>
      <p:sp>
        <p:nvSpPr>
          <p:cNvPr id="3" name="Content Placeholder 2"/>
          <p:cNvSpPr>
            <a:spLocks noGrp="1"/>
          </p:cNvSpPr>
          <p:nvPr>
            <p:ph idx="1"/>
          </p:nvPr>
        </p:nvSpPr>
        <p:spPr>
          <a:xfrm>
            <a:off x="228601" y="2933700"/>
            <a:ext cx="8820150" cy="2971800"/>
          </a:xfrm>
        </p:spPr>
        <p:txBody>
          <a:bodyPr>
            <a:noAutofit/>
          </a:bodyPr>
          <a:lstStyle/>
          <a:p>
            <a:pPr marL="371484" lvl="1" indent="-371484">
              <a:buFont typeface="Arial"/>
              <a:buChar char="•"/>
            </a:pPr>
            <a:r>
              <a:rPr lang="en-US" sz="2400" dirty="0" smtClean="0">
                <a:solidFill>
                  <a:srgbClr val="0332B7"/>
                </a:solidFill>
              </a:rPr>
              <a:t>Store needs to read two registers, rs1 for base memory address, and rs2 for data to be stored, as well immediate offset!</a:t>
            </a:r>
          </a:p>
          <a:p>
            <a:pPr marL="371484" lvl="1" indent="-371484">
              <a:buFont typeface="Arial"/>
              <a:buChar char="•"/>
            </a:pPr>
            <a:r>
              <a:rPr lang="en-US" sz="2400" dirty="0" smtClean="0"/>
              <a:t>Can’t have both rs2 and immediate in same place as other instructions!</a:t>
            </a:r>
          </a:p>
          <a:p>
            <a:pPr marL="371484" lvl="1" indent="-371484">
              <a:buFont typeface="Arial"/>
              <a:buChar char="•"/>
            </a:pPr>
            <a:r>
              <a:rPr lang="en-US" sz="2400" dirty="0" smtClean="0">
                <a:solidFill>
                  <a:srgbClr val="0332B7"/>
                </a:solidFill>
              </a:rPr>
              <a:t>Note that stores don’t write a value to the register file, </a:t>
            </a:r>
            <a:r>
              <a:rPr lang="en-US" sz="2400" b="1" i="1" dirty="0" smtClean="0">
                <a:solidFill>
                  <a:srgbClr val="0332B7"/>
                </a:solidFill>
              </a:rPr>
              <a:t>no </a:t>
            </a:r>
            <a:r>
              <a:rPr lang="en-US" sz="2400" b="1" i="1" dirty="0" err="1" smtClean="0">
                <a:solidFill>
                  <a:srgbClr val="0332B7"/>
                </a:solidFill>
              </a:rPr>
              <a:t>rd</a:t>
            </a:r>
            <a:r>
              <a:rPr lang="en-US" sz="2400" dirty="0" smtClean="0">
                <a:solidFill>
                  <a:srgbClr val="0332B7"/>
                </a:solidFill>
              </a:rPr>
              <a:t>!</a:t>
            </a:r>
          </a:p>
          <a:p>
            <a:pPr marL="371484" lvl="1" indent="-371484">
              <a:buFont typeface="Arial"/>
              <a:buChar char="•"/>
            </a:pPr>
            <a:r>
              <a:rPr lang="en-US" sz="2400" dirty="0" smtClean="0"/>
              <a:t>RISC-V design decision is move low </a:t>
            </a:r>
            <a:r>
              <a:rPr lang="en-US" sz="2400" dirty="0"/>
              <a:t>5 bits of </a:t>
            </a:r>
            <a:r>
              <a:rPr lang="en-US" sz="2400" dirty="0" smtClean="0"/>
              <a:t>immediate to where </a:t>
            </a:r>
            <a:r>
              <a:rPr lang="en-US" sz="2400" dirty="0" err="1" smtClean="0"/>
              <a:t>rd</a:t>
            </a:r>
            <a:r>
              <a:rPr lang="en-US" sz="2400" dirty="0" smtClean="0"/>
              <a:t> field was in other instructions </a:t>
            </a:r>
            <a:r>
              <a:rPr lang="mr-IN" sz="2400" dirty="0" smtClean="0"/>
              <a:t>–</a:t>
            </a:r>
            <a:r>
              <a:rPr lang="en-US" sz="2400" dirty="0" smtClean="0"/>
              <a:t> keep rs1/rs2 fields in same place</a:t>
            </a:r>
          </a:p>
          <a:p>
            <a:pPr marL="804882" lvl="2" indent="-371484"/>
            <a:r>
              <a:rPr lang="en-US" sz="2000" dirty="0" smtClean="0">
                <a:solidFill>
                  <a:srgbClr val="C00000"/>
                </a:solidFill>
              </a:rPr>
              <a:t>register names more critical than immediate bits in hardware design</a:t>
            </a:r>
          </a:p>
        </p:txBody>
      </p:sp>
      <p:grpSp>
        <p:nvGrpSpPr>
          <p:cNvPr id="39" name="Group 4"/>
          <p:cNvGrpSpPr>
            <a:grpSpLocks/>
          </p:cNvGrpSpPr>
          <p:nvPr/>
        </p:nvGrpSpPr>
        <p:grpSpPr bwMode="auto">
          <a:xfrm>
            <a:off x="384255" y="1520032"/>
            <a:ext cx="8060087" cy="954485"/>
            <a:chOff x="207" y="895"/>
            <a:chExt cx="5268" cy="888"/>
          </a:xfrm>
        </p:grpSpPr>
        <p:grpSp>
          <p:nvGrpSpPr>
            <p:cNvPr id="40" name="Group 5"/>
            <p:cNvGrpSpPr>
              <a:grpSpLocks/>
            </p:cNvGrpSpPr>
            <p:nvPr/>
          </p:nvGrpSpPr>
          <p:grpSpPr bwMode="auto">
            <a:xfrm>
              <a:off x="207" y="895"/>
              <a:ext cx="5268" cy="888"/>
              <a:chOff x="207" y="895"/>
              <a:chExt cx="5268" cy="888"/>
            </a:xfrm>
          </p:grpSpPr>
          <p:sp>
            <p:nvSpPr>
              <p:cNvPr id="47" name="Text Box 6"/>
              <p:cNvSpPr txBox="1">
                <a:spLocks noChangeArrowheads="1"/>
              </p:cNvSpPr>
              <p:nvPr/>
            </p:nvSpPr>
            <p:spPr bwMode="auto">
              <a:xfrm>
                <a:off x="687"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7</a:t>
                </a:r>
                <a:endParaRPr lang="en-US" sz="1354" dirty="0">
                  <a:solidFill>
                    <a:schemeClr val="tx2"/>
                  </a:solidFill>
                </a:endParaRPr>
              </a:p>
            </p:txBody>
          </p:sp>
          <p:sp>
            <p:nvSpPr>
              <p:cNvPr id="48" name="Text Box 7"/>
              <p:cNvSpPr txBox="1">
                <a:spLocks noChangeArrowheads="1"/>
              </p:cNvSpPr>
              <p:nvPr/>
            </p:nvSpPr>
            <p:spPr bwMode="auto">
              <a:xfrm>
                <a:off x="1552"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a:solidFill>
                      <a:schemeClr val="tx2"/>
                    </a:solidFill>
                    <a:latin typeface="Courier New" pitchFamily="-65" charset="0"/>
                  </a:rPr>
                  <a:t>5</a:t>
                </a:r>
                <a:endParaRPr lang="en-US" sz="1354">
                  <a:solidFill>
                    <a:schemeClr val="tx2"/>
                  </a:solidFill>
                </a:endParaRPr>
              </a:p>
            </p:txBody>
          </p:sp>
          <p:sp>
            <p:nvSpPr>
              <p:cNvPr id="49" name="Text Box 8"/>
              <p:cNvSpPr txBox="1">
                <a:spLocks noChangeArrowheads="1"/>
              </p:cNvSpPr>
              <p:nvPr/>
            </p:nvSpPr>
            <p:spPr bwMode="auto">
              <a:xfrm>
                <a:off x="2351"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a:solidFill>
                      <a:schemeClr val="tx2"/>
                    </a:solidFill>
                    <a:latin typeface="Courier New" pitchFamily="-65" charset="0"/>
                  </a:rPr>
                  <a:t>5</a:t>
                </a:r>
                <a:endParaRPr lang="en-US" sz="1354">
                  <a:solidFill>
                    <a:schemeClr val="tx2"/>
                  </a:solidFill>
                </a:endParaRPr>
              </a:p>
            </p:txBody>
          </p:sp>
          <p:sp>
            <p:nvSpPr>
              <p:cNvPr id="50" name="Text Box 9"/>
              <p:cNvSpPr txBox="1">
                <a:spLocks noChangeArrowheads="1"/>
              </p:cNvSpPr>
              <p:nvPr/>
            </p:nvSpPr>
            <p:spPr bwMode="auto">
              <a:xfrm>
                <a:off x="3150"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3</a:t>
                </a:r>
                <a:endParaRPr lang="en-US" sz="1354" dirty="0">
                  <a:solidFill>
                    <a:schemeClr val="tx2"/>
                  </a:solidFill>
                </a:endParaRPr>
              </a:p>
            </p:txBody>
          </p:sp>
          <p:sp>
            <p:nvSpPr>
              <p:cNvPr id="51" name="Text Box 10"/>
              <p:cNvSpPr txBox="1">
                <a:spLocks noChangeArrowheads="1"/>
              </p:cNvSpPr>
              <p:nvPr/>
            </p:nvSpPr>
            <p:spPr bwMode="auto">
              <a:xfrm>
                <a:off x="4815"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7</a:t>
                </a:r>
                <a:endParaRPr lang="en-US" sz="1354" dirty="0">
                  <a:solidFill>
                    <a:schemeClr val="tx2"/>
                  </a:solidFill>
                </a:endParaRPr>
              </a:p>
            </p:txBody>
          </p:sp>
          <p:sp>
            <p:nvSpPr>
              <p:cNvPr id="52" name="Text Box 11"/>
              <p:cNvSpPr txBox="1">
                <a:spLocks noChangeArrowheads="1"/>
              </p:cNvSpPr>
              <p:nvPr/>
            </p:nvSpPr>
            <p:spPr bwMode="auto">
              <a:xfrm>
                <a:off x="3949"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a:solidFill>
                      <a:schemeClr val="tx2"/>
                    </a:solidFill>
                    <a:latin typeface="Courier New" pitchFamily="-65" charset="0"/>
                  </a:rPr>
                  <a:t>5</a:t>
                </a:r>
                <a:endParaRPr lang="en-US" sz="1354">
                  <a:solidFill>
                    <a:schemeClr val="tx2"/>
                  </a:solidFill>
                </a:endParaRPr>
              </a:p>
            </p:txBody>
          </p:sp>
          <p:sp>
            <p:nvSpPr>
              <p:cNvPr id="53" name="Text Box 6"/>
              <p:cNvSpPr txBox="1">
                <a:spLocks noChangeArrowheads="1"/>
              </p:cNvSpPr>
              <p:nvPr/>
            </p:nvSpPr>
            <p:spPr bwMode="auto">
              <a:xfrm>
                <a:off x="207"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31</a:t>
                </a:r>
                <a:endParaRPr lang="en-US" sz="1219" dirty="0">
                  <a:solidFill>
                    <a:schemeClr val="tx2"/>
                  </a:solidFill>
                </a:endParaRPr>
              </a:p>
            </p:txBody>
          </p:sp>
          <p:sp>
            <p:nvSpPr>
              <p:cNvPr id="54" name="Text Box 7"/>
              <p:cNvSpPr txBox="1">
                <a:spLocks noChangeArrowheads="1"/>
              </p:cNvSpPr>
              <p:nvPr/>
            </p:nvSpPr>
            <p:spPr bwMode="auto">
              <a:xfrm>
                <a:off x="1006"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25</a:t>
                </a:r>
                <a:endParaRPr lang="en-US" sz="1219" dirty="0">
                  <a:solidFill>
                    <a:schemeClr val="tx2"/>
                  </a:solidFill>
                </a:endParaRPr>
              </a:p>
            </p:txBody>
          </p:sp>
          <p:sp>
            <p:nvSpPr>
              <p:cNvPr id="55" name="Text Box 8"/>
              <p:cNvSpPr txBox="1">
                <a:spLocks noChangeArrowheads="1"/>
              </p:cNvSpPr>
              <p:nvPr/>
            </p:nvSpPr>
            <p:spPr bwMode="auto">
              <a:xfrm>
                <a:off x="1815"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20</a:t>
                </a:r>
                <a:endParaRPr lang="en-US" sz="1219" dirty="0">
                  <a:solidFill>
                    <a:schemeClr val="tx2"/>
                  </a:solidFill>
                </a:endParaRPr>
              </a:p>
            </p:txBody>
          </p:sp>
          <p:sp>
            <p:nvSpPr>
              <p:cNvPr id="56" name="Text Box 9"/>
              <p:cNvSpPr txBox="1">
                <a:spLocks noChangeArrowheads="1"/>
              </p:cNvSpPr>
              <p:nvPr/>
            </p:nvSpPr>
            <p:spPr bwMode="auto">
              <a:xfrm>
                <a:off x="2594"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15</a:t>
                </a:r>
                <a:endParaRPr lang="en-US" sz="1219" dirty="0">
                  <a:solidFill>
                    <a:schemeClr val="tx2"/>
                  </a:solidFill>
                </a:endParaRPr>
              </a:p>
            </p:txBody>
          </p:sp>
          <p:sp>
            <p:nvSpPr>
              <p:cNvPr id="57" name="Text Box 10"/>
              <p:cNvSpPr txBox="1">
                <a:spLocks noChangeArrowheads="1"/>
              </p:cNvSpPr>
              <p:nvPr/>
            </p:nvSpPr>
            <p:spPr bwMode="auto">
              <a:xfrm>
                <a:off x="4347"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7</a:t>
                </a:r>
                <a:endParaRPr lang="en-US" sz="1219" dirty="0">
                  <a:solidFill>
                    <a:schemeClr val="tx2"/>
                  </a:solidFill>
                </a:endParaRPr>
              </a:p>
            </p:txBody>
          </p:sp>
          <p:sp>
            <p:nvSpPr>
              <p:cNvPr id="58" name="Text Box 11"/>
              <p:cNvSpPr txBox="1">
                <a:spLocks noChangeArrowheads="1"/>
              </p:cNvSpPr>
              <p:nvPr/>
            </p:nvSpPr>
            <p:spPr bwMode="auto">
              <a:xfrm>
                <a:off x="3426"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12</a:t>
                </a:r>
                <a:endParaRPr lang="en-US" sz="1219" dirty="0">
                  <a:solidFill>
                    <a:schemeClr val="tx2"/>
                  </a:solidFill>
                </a:endParaRPr>
              </a:p>
            </p:txBody>
          </p:sp>
          <p:sp>
            <p:nvSpPr>
              <p:cNvPr id="59" name="Text Box 7"/>
              <p:cNvSpPr txBox="1">
                <a:spLocks noChangeArrowheads="1"/>
              </p:cNvSpPr>
              <p:nvPr/>
            </p:nvSpPr>
            <p:spPr bwMode="auto">
              <a:xfrm>
                <a:off x="1201"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24</a:t>
                </a:r>
                <a:endParaRPr lang="en-US" sz="1219" dirty="0">
                  <a:solidFill>
                    <a:schemeClr val="tx2"/>
                  </a:solidFill>
                </a:endParaRPr>
              </a:p>
            </p:txBody>
          </p:sp>
          <p:sp>
            <p:nvSpPr>
              <p:cNvPr id="60" name="Text Box 8"/>
              <p:cNvSpPr txBox="1">
                <a:spLocks noChangeArrowheads="1"/>
              </p:cNvSpPr>
              <p:nvPr/>
            </p:nvSpPr>
            <p:spPr bwMode="auto">
              <a:xfrm>
                <a:off x="2015" y="896"/>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19</a:t>
                </a:r>
                <a:endParaRPr lang="en-US" sz="1219" dirty="0">
                  <a:solidFill>
                    <a:schemeClr val="tx2"/>
                  </a:solidFill>
                </a:endParaRPr>
              </a:p>
            </p:txBody>
          </p:sp>
          <p:sp>
            <p:nvSpPr>
              <p:cNvPr id="61" name="Text Box 9"/>
              <p:cNvSpPr txBox="1">
                <a:spLocks noChangeArrowheads="1"/>
              </p:cNvSpPr>
              <p:nvPr/>
            </p:nvSpPr>
            <p:spPr bwMode="auto">
              <a:xfrm>
                <a:off x="2772" y="895"/>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14</a:t>
                </a:r>
                <a:endParaRPr lang="en-US" sz="1219" dirty="0">
                  <a:solidFill>
                    <a:schemeClr val="tx2"/>
                  </a:solidFill>
                </a:endParaRPr>
              </a:p>
            </p:txBody>
          </p:sp>
          <p:sp>
            <p:nvSpPr>
              <p:cNvPr id="62" name="Text Box 11"/>
              <p:cNvSpPr txBox="1">
                <a:spLocks noChangeArrowheads="1"/>
              </p:cNvSpPr>
              <p:nvPr/>
            </p:nvSpPr>
            <p:spPr bwMode="auto">
              <a:xfrm>
                <a:off x="3613"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11</a:t>
                </a:r>
                <a:endParaRPr lang="en-US" sz="1219" dirty="0">
                  <a:solidFill>
                    <a:schemeClr val="tx2"/>
                  </a:solidFill>
                </a:endParaRPr>
              </a:p>
            </p:txBody>
          </p:sp>
          <p:sp>
            <p:nvSpPr>
              <p:cNvPr id="63" name="Text Box 10"/>
              <p:cNvSpPr txBox="1">
                <a:spLocks noChangeArrowheads="1"/>
              </p:cNvSpPr>
              <p:nvPr/>
            </p:nvSpPr>
            <p:spPr bwMode="auto">
              <a:xfrm>
                <a:off x="4438"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6</a:t>
                </a:r>
                <a:endParaRPr lang="en-US" sz="1219" dirty="0">
                  <a:solidFill>
                    <a:schemeClr val="tx2"/>
                  </a:solidFill>
                </a:endParaRPr>
              </a:p>
            </p:txBody>
          </p:sp>
          <p:sp>
            <p:nvSpPr>
              <p:cNvPr id="64" name="Text Box 10"/>
              <p:cNvSpPr txBox="1">
                <a:spLocks noChangeArrowheads="1"/>
              </p:cNvSpPr>
              <p:nvPr/>
            </p:nvSpPr>
            <p:spPr bwMode="auto">
              <a:xfrm>
                <a:off x="5273"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0</a:t>
                </a:r>
                <a:endParaRPr lang="en-US" sz="1219" dirty="0">
                  <a:solidFill>
                    <a:schemeClr val="tx2"/>
                  </a:solidFill>
                </a:endParaRPr>
              </a:p>
            </p:txBody>
          </p:sp>
          <p:sp>
            <p:nvSpPr>
              <p:cNvPr id="65" name="Text Box 6"/>
              <p:cNvSpPr txBox="1">
                <a:spLocks noChangeArrowheads="1"/>
              </p:cNvSpPr>
              <p:nvPr/>
            </p:nvSpPr>
            <p:spPr bwMode="auto">
              <a:xfrm>
                <a:off x="243" y="1138"/>
                <a:ext cx="979"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[11:5]</a:t>
                </a:r>
                <a:endParaRPr lang="en-US" sz="1354" dirty="0">
                  <a:solidFill>
                    <a:schemeClr val="tx2"/>
                  </a:solidFill>
                </a:endParaRPr>
              </a:p>
            </p:txBody>
          </p:sp>
          <p:sp>
            <p:nvSpPr>
              <p:cNvPr id="66"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67"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68" name="Text Box 6"/>
              <p:cNvSpPr txBox="1">
                <a:spLocks noChangeArrowheads="1"/>
              </p:cNvSpPr>
              <p:nvPr/>
            </p:nvSpPr>
            <p:spPr bwMode="auto">
              <a:xfrm>
                <a:off x="2909"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69" name="Text Box 6"/>
              <p:cNvSpPr txBox="1">
                <a:spLocks noChangeArrowheads="1"/>
              </p:cNvSpPr>
              <p:nvPr/>
            </p:nvSpPr>
            <p:spPr bwMode="auto">
              <a:xfrm>
                <a:off x="3586" y="1138"/>
                <a:ext cx="88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[4:0]</a:t>
                </a:r>
                <a:endParaRPr lang="en-US" sz="1354" dirty="0">
                  <a:solidFill>
                    <a:schemeClr val="tx2"/>
                  </a:solidFill>
                </a:endParaRPr>
              </a:p>
            </p:txBody>
          </p:sp>
          <p:sp>
            <p:nvSpPr>
              <p:cNvPr id="70" name="Text Box 6"/>
              <p:cNvSpPr txBox="1">
                <a:spLocks noChangeArrowheads="1"/>
              </p:cNvSpPr>
              <p:nvPr/>
            </p:nvSpPr>
            <p:spPr bwMode="auto">
              <a:xfrm>
                <a:off x="4555"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grpSp>
        <p:sp>
          <p:nvSpPr>
            <p:cNvPr id="41"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42" name="Line 13"/>
            <p:cNvSpPr>
              <a:spLocks noChangeShapeType="1"/>
            </p:cNvSpPr>
            <p:nvPr/>
          </p:nvSpPr>
          <p:spPr bwMode="auto">
            <a:xfrm>
              <a:off x="124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43"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44"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45" name="Line 16"/>
            <p:cNvSpPr>
              <a:spLocks noChangeShapeType="1"/>
            </p:cNvSpPr>
            <p:nvPr/>
          </p:nvSpPr>
          <p:spPr bwMode="auto">
            <a:xfrm>
              <a:off x="364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46" name="Line 17"/>
            <p:cNvSpPr>
              <a:spLocks noChangeShapeType="1"/>
            </p:cNvSpPr>
            <p:nvPr/>
          </p:nvSpPr>
          <p:spPr bwMode="auto">
            <a:xfrm>
              <a:off x="44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71" name="Text Box 6"/>
          <p:cNvSpPr txBox="1">
            <a:spLocks noChangeArrowheads="1"/>
          </p:cNvSpPr>
          <p:nvPr/>
        </p:nvSpPr>
        <p:spPr bwMode="auto">
          <a:xfrm>
            <a:off x="302317" y="2391056"/>
            <a:ext cx="193514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offset[11:5]</a:t>
            </a:r>
            <a:endParaRPr lang="en-US" sz="1354" dirty="0">
              <a:solidFill>
                <a:schemeClr val="tx2"/>
              </a:solidFill>
            </a:endParaRPr>
          </a:p>
        </p:txBody>
      </p:sp>
      <p:sp>
        <p:nvSpPr>
          <p:cNvPr id="72" name="Text Box 6"/>
          <p:cNvSpPr txBox="1">
            <a:spLocks noChangeArrowheads="1"/>
          </p:cNvSpPr>
          <p:nvPr/>
        </p:nvSpPr>
        <p:spPr bwMode="auto">
          <a:xfrm>
            <a:off x="3436319" y="2383723"/>
            <a:ext cx="768159"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base</a:t>
            </a:r>
            <a:endParaRPr lang="en-US" sz="1354" dirty="0">
              <a:solidFill>
                <a:schemeClr val="tx2"/>
              </a:solidFill>
            </a:endParaRPr>
          </a:p>
        </p:txBody>
      </p:sp>
      <p:sp>
        <p:nvSpPr>
          <p:cNvPr id="73" name="Text Box 6"/>
          <p:cNvSpPr txBox="1">
            <a:spLocks noChangeArrowheads="1"/>
          </p:cNvSpPr>
          <p:nvPr/>
        </p:nvSpPr>
        <p:spPr bwMode="auto">
          <a:xfrm>
            <a:off x="4621984" y="2384484"/>
            <a:ext cx="914033"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width</a:t>
            </a:r>
            <a:endParaRPr lang="en-US" sz="1354" dirty="0">
              <a:solidFill>
                <a:schemeClr val="tx2"/>
              </a:solidFill>
            </a:endParaRPr>
          </a:p>
        </p:txBody>
      </p:sp>
      <p:sp>
        <p:nvSpPr>
          <p:cNvPr id="74" name="Text Box 6"/>
          <p:cNvSpPr txBox="1">
            <a:spLocks noChangeArrowheads="1"/>
          </p:cNvSpPr>
          <p:nvPr/>
        </p:nvSpPr>
        <p:spPr bwMode="auto">
          <a:xfrm>
            <a:off x="2297746" y="2390993"/>
            <a:ext cx="62228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src</a:t>
            </a:r>
            <a:endParaRPr lang="en-US" sz="1354" dirty="0">
              <a:solidFill>
                <a:schemeClr val="tx2"/>
              </a:solidFill>
            </a:endParaRPr>
          </a:p>
        </p:txBody>
      </p:sp>
      <p:sp>
        <p:nvSpPr>
          <p:cNvPr id="75" name="Text Box 6"/>
          <p:cNvSpPr txBox="1">
            <a:spLocks noChangeArrowheads="1"/>
          </p:cNvSpPr>
          <p:nvPr/>
        </p:nvSpPr>
        <p:spPr bwMode="auto">
          <a:xfrm>
            <a:off x="7179482" y="2372670"/>
            <a:ext cx="914033"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STORE</a:t>
            </a:r>
            <a:endParaRPr lang="en-US" sz="1354" dirty="0">
              <a:solidFill>
                <a:schemeClr val="tx2"/>
              </a:solidFill>
            </a:endParaRPr>
          </a:p>
        </p:txBody>
      </p:sp>
      <p:sp>
        <p:nvSpPr>
          <p:cNvPr id="76" name="Text Box 6"/>
          <p:cNvSpPr txBox="1">
            <a:spLocks noChangeArrowheads="1"/>
          </p:cNvSpPr>
          <p:nvPr/>
        </p:nvSpPr>
        <p:spPr bwMode="auto">
          <a:xfrm>
            <a:off x="5476837" y="2397126"/>
            <a:ext cx="1789272"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offset[4:0]</a:t>
            </a:r>
            <a:endParaRPr lang="en-US" sz="1354" dirty="0">
              <a:solidFill>
                <a:schemeClr val="tx2"/>
              </a:solidFill>
            </a:endParaRPr>
          </a:p>
        </p:txBody>
      </p:sp>
    </p:spTree>
    <p:extLst>
      <p:ext uri="{BB962C8B-B14F-4D97-AF65-F5344CB8AC3E}">
        <p14:creationId xmlns:p14="http://schemas.microsoft.com/office/powerpoint/2010/main" val="2527464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pPr algn="ctr"/>
            <a:r>
              <a:rPr lang="en-US" altLang="zh-CN" smtClean="0"/>
              <a:t>Prerequisites</a:t>
            </a:r>
            <a:r>
              <a:rPr lang="zh-CN" altLang="en-US" smtClean="0"/>
              <a:t>预修课程</a:t>
            </a:r>
            <a:endParaRPr lang="en-US" altLang="zh-CN" b="0" smtClean="0"/>
          </a:p>
        </p:txBody>
      </p:sp>
      <p:sp>
        <p:nvSpPr>
          <p:cNvPr id="19459" name="Rectangle 3"/>
          <p:cNvSpPr>
            <a:spLocks noGrp="1" noChangeArrowheads="1"/>
          </p:cNvSpPr>
          <p:nvPr>
            <p:ph type="body" idx="4294967295"/>
          </p:nvPr>
        </p:nvSpPr>
        <p:spPr>
          <a:xfrm>
            <a:off x="914400" y="1193800"/>
            <a:ext cx="7848600" cy="4927600"/>
          </a:xfrm>
        </p:spPr>
        <p:txBody>
          <a:bodyPr/>
          <a:lstStyle/>
          <a:p>
            <a:pPr>
              <a:defRPr/>
            </a:pPr>
            <a:r>
              <a:rPr lang="en-US" altLang="zh-CN" b="1" dirty="0" smtClean="0"/>
              <a:t>Logic Design</a:t>
            </a:r>
          </a:p>
          <a:p>
            <a:pPr>
              <a:defRPr/>
            </a:pPr>
            <a:endParaRPr lang="en-US" altLang="zh-CN" b="1" dirty="0" smtClean="0"/>
          </a:p>
          <a:p>
            <a:pPr>
              <a:defRPr/>
            </a:pPr>
            <a:r>
              <a:rPr lang="en-US" altLang="zh-CN" b="1" dirty="0" smtClean="0"/>
              <a:t>Programming</a:t>
            </a:r>
          </a:p>
          <a:p>
            <a:pPr lvl="1">
              <a:defRPr/>
            </a:pPr>
            <a:r>
              <a:rPr lang="en-US" altLang="zh-CN" b="1" dirty="0" smtClean="0"/>
              <a:t>C / JAVA / Python </a:t>
            </a:r>
            <a:endParaRPr lang="zh-CN" altLang="en-US" dirty="0"/>
          </a:p>
          <a:p>
            <a:pPr lvl="1">
              <a:defRPr/>
            </a:pPr>
            <a:r>
              <a:rPr lang="en-US" altLang="zh-CN" b="1" dirty="0"/>
              <a:t>Verilog / </a:t>
            </a:r>
            <a:r>
              <a:rPr lang="en-US" altLang="zh-CN" b="1" dirty="0" err="1"/>
              <a:t>OpenCL</a:t>
            </a:r>
            <a:r>
              <a:rPr lang="en-US" altLang="zh-CN" b="1" dirty="0"/>
              <a:t> / C++ </a:t>
            </a:r>
            <a:endParaRPr lang="en-US" altLang="zh-CN" dirty="0"/>
          </a:p>
          <a:p>
            <a:pPr>
              <a:defRPr/>
            </a:pPr>
            <a:endParaRPr lang="en-US" altLang="zh-CN" b="1" dirty="0" smtClean="0"/>
          </a:p>
          <a:p>
            <a:pPr>
              <a:defRPr/>
            </a:pPr>
            <a:r>
              <a:rPr lang="en-US" altLang="zh-CN" b="1" dirty="0" smtClean="0"/>
              <a:t>Compilers, OS, Circuits/VLSI background is a plus, not needed</a:t>
            </a:r>
          </a:p>
          <a:p>
            <a:pPr marL="0" indent="0">
              <a:buFontTx/>
              <a:buNone/>
              <a:defRPr/>
            </a:pPr>
            <a:endParaRPr lang="en-US" altLang="zh-CN" b="1" dirty="0" smtClean="0"/>
          </a:p>
          <a:p>
            <a:pPr>
              <a:defRPr/>
            </a:pPr>
            <a:r>
              <a:rPr lang="en-US" altLang="zh-CN" b="1" dirty="0" smtClean="0"/>
              <a:t>How to learn this Course?</a:t>
            </a:r>
          </a:p>
          <a:p>
            <a:pPr lvl="1">
              <a:defRPr/>
            </a:pPr>
            <a:r>
              <a:rPr lang="en-US" altLang="zh-CN" sz="2400" b="1" dirty="0" smtClean="0">
                <a:solidFill>
                  <a:srgbClr val="C00000"/>
                </a:solidFill>
              </a:rPr>
              <a:t>Not only listening, thinking and waiting ….</a:t>
            </a:r>
          </a:p>
          <a:p>
            <a:pPr lvl="1">
              <a:defRPr/>
            </a:pPr>
            <a:r>
              <a:rPr lang="en-US" altLang="zh-CN" sz="2400" b="1" dirty="0" smtClean="0">
                <a:solidFill>
                  <a:srgbClr val="C00000"/>
                </a:solidFill>
              </a:rPr>
              <a:t>But Exercise, Simulation, Practice! </a:t>
            </a:r>
          </a:p>
          <a:p>
            <a:pPr>
              <a:defRPr/>
            </a:pPr>
            <a:endParaRPr lang="zh-CN" altLang="en-US" b="1" dirty="0" smtClean="0"/>
          </a:p>
        </p:txBody>
      </p:sp>
      <p:sp>
        <p:nvSpPr>
          <p:cNvPr id="16388"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fld id="{1D71314F-39C7-4633-9DAF-285FC7E8E4CE}" type="slidenum">
              <a:rPr lang="en-US" altLang="zh-CN" sz="1400" smtClean="0">
                <a:solidFill>
                  <a:schemeClr val="accent2"/>
                </a:solidFill>
                <a:latin typeface="Times New Roman" pitchFamily="18" charset="0"/>
              </a:rPr>
              <a:pPr/>
              <a:t>3</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3237065837"/>
      </p:ext>
    </p:extLst>
  </p:cSld>
  <p:clrMapOvr>
    <a:masterClrMapping/>
  </p:clrMapOvr>
  <p:transition spd="slow">
    <p:split orient="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80511" cy="1171366"/>
          </a:xfrm>
        </p:spPr>
        <p:txBody>
          <a:bodyPr/>
          <a:lstStyle/>
          <a:p>
            <a:pPr algn="ctr"/>
            <a:r>
              <a:rPr lang="en-US" dirty="0" smtClean="0"/>
              <a:t>All RV32 Store Instructions</a:t>
            </a:r>
            <a:endParaRPr lang="en-US" dirty="0"/>
          </a:p>
        </p:txBody>
      </p:sp>
      <p:grpSp>
        <p:nvGrpSpPr>
          <p:cNvPr id="11" name="Group 4"/>
          <p:cNvGrpSpPr>
            <a:grpSpLocks/>
          </p:cNvGrpSpPr>
          <p:nvPr/>
        </p:nvGrpSpPr>
        <p:grpSpPr bwMode="auto">
          <a:xfrm>
            <a:off x="439335" y="2090786"/>
            <a:ext cx="7926977" cy="390178"/>
            <a:chOff x="243" y="1138"/>
            <a:chExt cx="5181" cy="363"/>
          </a:xfrm>
        </p:grpSpPr>
        <p:grpSp>
          <p:nvGrpSpPr>
            <p:cNvPr id="12" name="Group 5"/>
            <p:cNvGrpSpPr>
              <a:grpSpLocks/>
            </p:cNvGrpSpPr>
            <p:nvPr/>
          </p:nvGrpSpPr>
          <p:grpSpPr bwMode="auto">
            <a:xfrm>
              <a:off x="243" y="1138"/>
              <a:ext cx="5067" cy="363"/>
              <a:chOff x="243" y="1138"/>
              <a:chExt cx="5067" cy="363"/>
            </a:xfrm>
          </p:grpSpPr>
          <p:sp>
            <p:nvSpPr>
              <p:cNvPr id="37" name="Text Box 6"/>
              <p:cNvSpPr txBox="1">
                <a:spLocks noChangeArrowheads="1"/>
              </p:cNvSpPr>
              <p:nvPr/>
            </p:nvSpPr>
            <p:spPr bwMode="auto">
              <a:xfrm>
                <a:off x="243" y="1138"/>
                <a:ext cx="979"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[11:5]</a:t>
                </a:r>
                <a:endParaRPr lang="en-US" sz="1354" dirty="0">
                  <a:solidFill>
                    <a:schemeClr val="tx2"/>
                  </a:solidFill>
                </a:endParaRPr>
              </a:p>
            </p:txBody>
          </p:sp>
          <p:sp>
            <p:nvSpPr>
              <p:cNvPr id="38"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39"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40" name="Text Box 6"/>
              <p:cNvSpPr txBox="1">
                <a:spLocks noChangeArrowheads="1"/>
              </p:cNvSpPr>
              <p:nvPr/>
            </p:nvSpPr>
            <p:spPr bwMode="auto">
              <a:xfrm>
                <a:off x="3050" y="1138"/>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000</a:t>
                </a:r>
                <a:endParaRPr lang="en-US" sz="1354" dirty="0">
                  <a:solidFill>
                    <a:schemeClr val="tx2"/>
                  </a:solidFill>
                </a:endParaRPr>
              </a:p>
            </p:txBody>
          </p:sp>
          <p:sp>
            <p:nvSpPr>
              <p:cNvPr id="41" name="Text Box 6"/>
              <p:cNvSpPr txBox="1">
                <a:spLocks noChangeArrowheads="1"/>
              </p:cNvSpPr>
              <p:nvPr/>
            </p:nvSpPr>
            <p:spPr bwMode="auto">
              <a:xfrm>
                <a:off x="3586" y="1138"/>
                <a:ext cx="88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[4:0]</a:t>
                </a:r>
                <a:endParaRPr lang="en-US" sz="1354" dirty="0">
                  <a:solidFill>
                    <a:schemeClr val="tx2"/>
                  </a:solidFill>
                </a:endParaRPr>
              </a:p>
            </p:txBody>
          </p:sp>
          <p:sp>
            <p:nvSpPr>
              <p:cNvPr id="42" name="Text Box 6"/>
              <p:cNvSpPr txBox="1">
                <a:spLocks noChangeArrowheads="1"/>
              </p:cNvSpPr>
              <p:nvPr/>
            </p:nvSpPr>
            <p:spPr bwMode="auto">
              <a:xfrm>
                <a:off x="4522" y="1138"/>
                <a:ext cx="788"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0100011</a:t>
                </a:r>
                <a:endParaRPr lang="en-US" sz="1354" dirty="0">
                  <a:solidFill>
                    <a:schemeClr val="tx2"/>
                  </a:solidFill>
                </a:endParaRPr>
              </a:p>
            </p:txBody>
          </p:sp>
        </p:grpSp>
        <p:sp>
          <p:nvSpPr>
            <p:cNvPr id="13"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4" name="Line 13"/>
            <p:cNvSpPr>
              <a:spLocks noChangeShapeType="1"/>
            </p:cNvSpPr>
            <p:nvPr/>
          </p:nvSpPr>
          <p:spPr bwMode="auto">
            <a:xfrm>
              <a:off x="124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5"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6"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7" name="Line 16"/>
            <p:cNvSpPr>
              <a:spLocks noChangeShapeType="1"/>
            </p:cNvSpPr>
            <p:nvPr/>
          </p:nvSpPr>
          <p:spPr bwMode="auto">
            <a:xfrm>
              <a:off x="364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8" name="Line 17"/>
            <p:cNvSpPr>
              <a:spLocks noChangeShapeType="1"/>
            </p:cNvSpPr>
            <p:nvPr/>
          </p:nvSpPr>
          <p:spPr bwMode="auto">
            <a:xfrm>
              <a:off x="44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43" name="Rectangle 42"/>
          <p:cNvSpPr/>
          <p:nvPr/>
        </p:nvSpPr>
        <p:spPr>
          <a:xfrm>
            <a:off x="8429626" y="2052777"/>
            <a:ext cx="518091" cy="425822"/>
          </a:xfrm>
          <a:prstGeom prst="rect">
            <a:avLst/>
          </a:prstGeom>
        </p:spPr>
        <p:txBody>
          <a:bodyPr wrap="none">
            <a:spAutoFit/>
          </a:bodyPr>
          <a:lstStyle/>
          <a:p>
            <a:r>
              <a:rPr lang="en-US" sz="2167" b="1" dirty="0" err="1">
                <a:solidFill>
                  <a:schemeClr val="tx1"/>
                </a:solidFill>
                <a:latin typeface="Courier New"/>
                <a:cs typeface="Courier New"/>
              </a:rPr>
              <a:t>sb</a:t>
            </a:r>
            <a:endParaRPr lang="en-US" sz="2167" b="1" dirty="0">
              <a:solidFill>
                <a:schemeClr val="tx1"/>
              </a:solidFill>
              <a:latin typeface="Courier New"/>
              <a:cs typeface="Courier New"/>
            </a:endParaRPr>
          </a:p>
        </p:txBody>
      </p:sp>
      <p:sp>
        <p:nvSpPr>
          <p:cNvPr id="44" name="Rectangle 43"/>
          <p:cNvSpPr/>
          <p:nvPr/>
        </p:nvSpPr>
        <p:spPr>
          <a:xfrm>
            <a:off x="8429626" y="2413934"/>
            <a:ext cx="518091" cy="425822"/>
          </a:xfrm>
          <a:prstGeom prst="rect">
            <a:avLst/>
          </a:prstGeom>
        </p:spPr>
        <p:txBody>
          <a:bodyPr wrap="none">
            <a:spAutoFit/>
          </a:bodyPr>
          <a:lstStyle/>
          <a:p>
            <a:r>
              <a:rPr lang="en-US" sz="2167" b="1" dirty="0" err="1">
                <a:solidFill>
                  <a:schemeClr val="tx1"/>
                </a:solidFill>
                <a:latin typeface="Courier New"/>
                <a:cs typeface="Courier New"/>
              </a:rPr>
              <a:t>sh</a:t>
            </a:r>
            <a:endParaRPr lang="en-US" sz="2167" b="1" dirty="0">
              <a:solidFill>
                <a:schemeClr val="tx1"/>
              </a:solidFill>
              <a:latin typeface="Courier New"/>
              <a:cs typeface="Courier New"/>
            </a:endParaRPr>
          </a:p>
        </p:txBody>
      </p:sp>
      <p:sp>
        <p:nvSpPr>
          <p:cNvPr id="45" name="Rectangle 44"/>
          <p:cNvSpPr/>
          <p:nvPr/>
        </p:nvSpPr>
        <p:spPr>
          <a:xfrm>
            <a:off x="8434256" y="2775090"/>
            <a:ext cx="518091" cy="425822"/>
          </a:xfrm>
          <a:prstGeom prst="rect">
            <a:avLst/>
          </a:prstGeom>
        </p:spPr>
        <p:txBody>
          <a:bodyPr wrap="none">
            <a:spAutoFit/>
          </a:bodyPr>
          <a:lstStyle/>
          <a:p>
            <a:r>
              <a:rPr lang="en-US" sz="2167" b="1" dirty="0" err="1">
                <a:solidFill>
                  <a:schemeClr val="tx1"/>
                </a:solidFill>
                <a:latin typeface="Courier New"/>
                <a:cs typeface="Courier New"/>
              </a:rPr>
              <a:t>sw</a:t>
            </a:r>
            <a:endParaRPr lang="en-US" sz="2167" b="1" dirty="0">
              <a:solidFill>
                <a:schemeClr val="tx1"/>
              </a:solidFill>
              <a:latin typeface="Courier New"/>
              <a:cs typeface="Courier New"/>
            </a:endParaRPr>
          </a:p>
        </p:txBody>
      </p:sp>
      <p:grpSp>
        <p:nvGrpSpPr>
          <p:cNvPr id="46" name="Group 4"/>
          <p:cNvGrpSpPr>
            <a:grpSpLocks/>
          </p:cNvGrpSpPr>
          <p:nvPr/>
        </p:nvGrpSpPr>
        <p:grpSpPr bwMode="auto">
          <a:xfrm>
            <a:off x="434705" y="2406165"/>
            <a:ext cx="7926977" cy="390178"/>
            <a:chOff x="243" y="1138"/>
            <a:chExt cx="5181" cy="363"/>
          </a:xfrm>
        </p:grpSpPr>
        <p:grpSp>
          <p:nvGrpSpPr>
            <p:cNvPr id="47" name="Group 5"/>
            <p:cNvGrpSpPr>
              <a:grpSpLocks/>
            </p:cNvGrpSpPr>
            <p:nvPr/>
          </p:nvGrpSpPr>
          <p:grpSpPr bwMode="auto">
            <a:xfrm>
              <a:off x="243" y="1138"/>
              <a:ext cx="5067" cy="363"/>
              <a:chOff x="243" y="1138"/>
              <a:chExt cx="5067" cy="363"/>
            </a:xfrm>
          </p:grpSpPr>
          <p:sp>
            <p:nvSpPr>
              <p:cNvPr id="54" name="Text Box 6"/>
              <p:cNvSpPr txBox="1">
                <a:spLocks noChangeArrowheads="1"/>
              </p:cNvSpPr>
              <p:nvPr/>
            </p:nvSpPr>
            <p:spPr bwMode="auto">
              <a:xfrm>
                <a:off x="243" y="1138"/>
                <a:ext cx="979"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[11:5]</a:t>
                </a:r>
                <a:endParaRPr lang="en-US" sz="1354" dirty="0">
                  <a:solidFill>
                    <a:schemeClr val="tx2"/>
                  </a:solidFill>
                </a:endParaRPr>
              </a:p>
            </p:txBody>
          </p:sp>
          <p:sp>
            <p:nvSpPr>
              <p:cNvPr id="55"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56"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57" name="Text Box 6"/>
              <p:cNvSpPr txBox="1">
                <a:spLocks noChangeArrowheads="1"/>
              </p:cNvSpPr>
              <p:nvPr/>
            </p:nvSpPr>
            <p:spPr bwMode="auto">
              <a:xfrm>
                <a:off x="3050" y="1138"/>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001</a:t>
                </a:r>
                <a:endParaRPr lang="en-US" sz="1354" dirty="0">
                  <a:solidFill>
                    <a:schemeClr val="tx2"/>
                  </a:solidFill>
                </a:endParaRPr>
              </a:p>
            </p:txBody>
          </p:sp>
          <p:sp>
            <p:nvSpPr>
              <p:cNvPr id="58" name="Text Box 6"/>
              <p:cNvSpPr txBox="1">
                <a:spLocks noChangeArrowheads="1"/>
              </p:cNvSpPr>
              <p:nvPr/>
            </p:nvSpPr>
            <p:spPr bwMode="auto">
              <a:xfrm>
                <a:off x="3586" y="1138"/>
                <a:ext cx="88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[4:0]</a:t>
                </a:r>
                <a:endParaRPr lang="en-US" sz="1354" dirty="0">
                  <a:solidFill>
                    <a:schemeClr val="tx2"/>
                  </a:solidFill>
                </a:endParaRPr>
              </a:p>
            </p:txBody>
          </p:sp>
          <p:sp>
            <p:nvSpPr>
              <p:cNvPr id="59" name="Text Box 6"/>
              <p:cNvSpPr txBox="1">
                <a:spLocks noChangeArrowheads="1"/>
              </p:cNvSpPr>
              <p:nvPr/>
            </p:nvSpPr>
            <p:spPr bwMode="auto">
              <a:xfrm>
                <a:off x="4522" y="1138"/>
                <a:ext cx="788"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0100011</a:t>
                </a:r>
                <a:endParaRPr lang="en-US" sz="1354" dirty="0">
                  <a:solidFill>
                    <a:schemeClr val="tx2"/>
                  </a:solidFill>
                </a:endParaRPr>
              </a:p>
            </p:txBody>
          </p:sp>
        </p:grpSp>
        <p:sp>
          <p:nvSpPr>
            <p:cNvPr id="48" name="Rectangle 47"/>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49" name="Line 13"/>
            <p:cNvSpPr>
              <a:spLocks noChangeShapeType="1"/>
            </p:cNvSpPr>
            <p:nvPr/>
          </p:nvSpPr>
          <p:spPr bwMode="auto">
            <a:xfrm>
              <a:off x="124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0"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1"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2" name="Line 16"/>
            <p:cNvSpPr>
              <a:spLocks noChangeShapeType="1"/>
            </p:cNvSpPr>
            <p:nvPr/>
          </p:nvSpPr>
          <p:spPr bwMode="auto">
            <a:xfrm>
              <a:off x="364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3" name="Line 17"/>
            <p:cNvSpPr>
              <a:spLocks noChangeShapeType="1"/>
            </p:cNvSpPr>
            <p:nvPr/>
          </p:nvSpPr>
          <p:spPr bwMode="auto">
            <a:xfrm>
              <a:off x="44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grpSp>
        <p:nvGrpSpPr>
          <p:cNvPr id="60" name="Group 4"/>
          <p:cNvGrpSpPr>
            <a:grpSpLocks/>
          </p:cNvGrpSpPr>
          <p:nvPr/>
        </p:nvGrpSpPr>
        <p:grpSpPr bwMode="auto">
          <a:xfrm>
            <a:off x="430074" y="2721545"/>
            <a:ext cx="7926977" cy="390178"/>
            <a:chOff x="243" y="1138"/>
            <a:chExt cx="5181" cy="363"/>
          </a:xfrm>
        </p:grpSpPr>
        <p:grpSp>
          <p:nvGrpSpPr>
            <p:cNvPr id="61" name="Group 5"/>
            <p:cNvGrpSpPr>
              <a:grpSpLocks/>
            </p:cNvGrpSpPr>
            <p:nvPr/>
          </p:nvGrpSpPr>
          <p:grpSpPr bwMode="auto">
            <a:xfrm>
              <a:off x="243" y="1138"/>
              <a:ext cx="5067" cy="363"/>
              <a:chOff x="243" y="1138"/>
              <a:chExt cx="5067" cy="363"/>
            </a:xfrm>
          </p:grpSpPr>
          <p:sp>
            <p:nvSpPr>
              <p:cNvPr id="68" name="Text Box 6"/>
              <p:cNvSpPr txBox="1">
                <a:spLocks noChangeArrowheads="1"/>
              </p:cNvSpPr>
              <p:nvPr/>
            </p:nvSpPr>
            <p:spPr bwMode="auto">
              <a:xfrm>
                <a:off x="243" y="1138"/>
                <a:ext cx="979"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[11:5]</a:t>
                </a:r>
                <a:endParaRPr lang="en-US" sz="1354" dirty="0">
                  <a:solidFill>
                    <a:schemeClr val="tx2"/>
                  </a:solidFill>
                </a:endParaRPr>
              </a:p>
            </p:txBody>
          </p:sp>
          <p:sp>
            <p:nvSpPr>
              <p:cNvPr id="69"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70"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71" name="Text Box 6"/>
              <p:cNvSpPr txBox="1">
                <a:spLocks noChangeArrowheads="1"/>
              </p:cNvSpPr>
              <p:nvPr/>
            </p:nvSpPr>
            <p:spPr bwMode="auto">
              <a:xfrm>
                <a:off x="3050" y="1138"/>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010</a:t>
                </a:r>
                <a:endParaRPr lang="en-US" sz="1354" dirty="0">
                  <a:solidFill>
                    <a:schemeClr val="tx2"/>
                  </a:solidFill>
                </a:endParaRPr>
              </a:p>
            </p:txBody>
          </p:sp>
          <p:sp>
            <p:nvSpPr>
              <p:cNvPr id="72" name="Text Box 6"/>
              <p:cNvSpPr txBox="1">
                <a:spLocks noChangeArrowheads="1"/>
              </p:cNvSpPr>
              <p:nvPr/>
            </p:nvSpPr>
            <p:spPr bwMode="auto">
              <a:xfrm>
                <a:off x="3586" y="1138"/>
                <a:ext cx="88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[4:0]</a:t>
                </a:r>
                <a:endParaRPr lang="en-US" sz="1354" dirty="0">
                  <a:solidFill>
                    <a:schemeClr val="tx2"/>
                  </a:solidFill>
                </a:endParaRPr>
              </a:p>
            </p:txBody>
          </p:sp>
          <p:sp>
            <p:nvSpPr>
              <p:cNvPr id="73" name="Text Box 6"/>
              <p:cNvSpPr txBox="1">
                <a:spLocks noChangeArrowheads="1"/>
              </p:cNvSpPr>
              <p:nvPr/>
            </p:nvSpPr>
            <p:spPr bwMode="auto">
              <a:xfrm>
                <a:off x="4522" y="1138"/>
                <a:ext cx="788"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0100011</a:t>
                </a:r>
                <a:endParaRPr lang="en-US" sz="1354" dirty="0">
                  <a:solidFill>
                    <a:schemeClr val="tx2"/>
                  </a:solidFill>
                </a:endParaRPr>
              </a:p>
            </p:txBody>
          </p:sp>
        </p:grpSp>
        <p:sp>
          <p:nvSpPr>
            <p:cNvPr id="62" name="Rectangle 61"/>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63" name="Line 13"/>
            <p:cNvSpPr>
              <a:spLocks noChangeShapeType="1"/>
            </p:cNvSpPr>
            <p:nvPr/>
          </p:nvSpPr>
          <p:spPr bwMode="auto">
            <a:xfrm>
              <a:off x="124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64"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65"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66" name="Line 16"/>
            <p:cNvSpPr>
              <a:spLocks noChangeShapeType="1"/>
            </p:cNvSpPr>
            <p:nvPr/>
          </p:nvSpPr>
          <p:spPr bwMode="auto">
            <a:xfrm>
              <a:off x="364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67" name="Line 17"/>
            <p:cNvSpPr>
              <a:spLocks noChangeShapeType="1"/>
            </p:cNvSpPr>
            <p:nvPr/>
          </p:nvSpPr>
          <p:spPr bwMode="auto">
            <a:xfrm>
              <a:off x="44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74" name="Content Placeholder 2"/>
          <p:cNvSpPr>
            <a:spLocks noGrp="1"/>
          </p:cNvSpPr>
          <p:nvPr>
            <p:ph idx="1"/>
          </p:nvPr>
        </p:nvSpPr>
        <p:spPr>
          <a:xfrm>
            <a:off x="228601" y="3635376"/>
            <a:ext cx="8820150" cy="619125"/>
          </a:xfrm>
        </p:spPr>
        <p:txBody>
          <a:bodyPr>
            <a:normAutofit/>
          </a:bodyPr>
          <a:lstStyle/>
          <a:p>
            <a:pPr marL="371484" lvl="1" indent="-371484">
              <a:buFont typeface="Arial"/>
              <a:buChar char="•"/>
            </a:pPr>
            <a:r>
              <a:rPr lang="en-US" sz="2800" b="1" dirty="0" smtClean="0">
                <a:solidFill>
                  <a:srgbClr val="0332B7"/>
                </a:solidFill>
              </a:rPr>
              <a:t>Store byte, </a:t>
            </a:r>
            <a:r>
              <a:rPr lang="en-US" sz="2800" b="1" dirty="0" err="1" smtClean="0">
                <a:solidFill>
                  <a:srgbClr val="0332B7"/>
                </a:solidFill>
              </a:rPr>
              <a:t>halfword</a:t>
            </a:r>
            <a:r>
              <a:rPr lang="en-US" sz="2800" b="1" dirty="0" smtClean="0">
                <a:solidFill>
                  <a:srgbClr val="0332B7"/>
                </a:solidFill>
              </a:rPr>
              <a:t>, word</a:t>
            </a:r>
          </a:p>
        </p:txBody>
      </p:sp>
      <p:sp>
        <p:nvSpPr>
          <p:cNvPr id="75" name="Text Box 6"/>
          <p:cNvSpPr txBox="1">
            <a:spLocks noChangeArrowheads="1"/>
          </p:cNvSpPr>
          <p:nvPr/>
        </p:nvSpPr>
        <p:spPr bwMode="auto">
          <a:xfrm>
            <a:off x="4589942" y="3232110"/>
            <a:ext cx="914033"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width</a:t>
            </a:r>
            <a:endParaRPr lang="en-US" sz="1354" dirty="0">
              <a:solidFill>
                <a:schemeClr val="tx2"/>
              </a:solidFill>
            </a:endParaRPr>
          </a:p>
        </p:txBody>
      </p:sp>
    </p:spTree>
    <p:extLst>
      <p:ext uri="{BB962C8B-B14F-4D97-AF65-F5344CB8AC3E}">
        <p14:creationId xmlns:p14="http://schemas.microsoft.com/office/powerpoint/2010/main" val="2460516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747832" cy="1037478"/>
          </a:xfrm>
        </p:spPr>
        <p:txBody>
          <a:bodyPr/>
          <a:lstStyle/>
          <a:p>
            <a:r>
              <a:rPr lang="en-US" dirty="0" smtClean="0"/>
              <a:t>RISC-V B-Format for Branches</a:t>
            </a:r>
            <a:endParaRPr lang="en-US" dirty="0"/>
          </a:p>
        </p:txBody>
      </p:sp>
      <p:sp>
        <p:nvSpPr>
          <p:cNvPr id="3" name="Content Placeholder 2"/>
          <p:cNvSpPr>
            <a:spLocks noGrp="1"/>
          </p:cNvSpPr>
          <p:nvPr>
            <p:ph idx="1"/>
          </p:nvPr>
        </p:nvSpPr>
        <p:spPr>
          <a:xfrm>
            <a:off x="381000" y="2861469"/>
            <a:ext cx="8229600" cy="3386931"/>
          </a:xfrm>
        </p:spPr>
        <p:txBody>
          <a:bodyPr>
            <a:noAutofit/>
          </a:bodyPr>
          <a:lstStyle/>
          <a:p>
            <a:r>
              <a:rPr lang="en-US" sz="2800" dirty="0" smtClean="0"/>
              <a:t>B-format is mostly same as S-Format, with two register sources (rs1/rs2) and a 12-bit immediate </a:t>
            </a:r>
            <a:r>
              <a:rPr lang="en-US" sz="2800" dirty="0" err="1" smtClean="0"/>
              <a:t>imm</a:t>
            </a:r>
            <a:r>
              <a:rPr lang="en-US" sz="2800" dirty="0" smtClean="0"/>
              <a:t>[12:1]</a:t>
            </a:r>
          </a:p>
          <a:p>
            <a:r>
              <a:rPr lang="en-US" sz="2800" dirty="0" smtClean="0"/>
              <a:t>But now immediate represents values -4096 to +4094 in 2-byte increments</a:t>
            </a:r>
            <a:endParaRPr lang="en-US" sz="2800" dirty="0"/>
          </a:p>
          <a:p>
            <a:r>
              <a:rPr lang="en-US" sz="2800" dirty="0" smtClean="0"/>
              <a:t>The 12 immediate bits encode </a:t>
            </a:r>
            <a:r>
              <a:rPr lang="en-US" sz="2800" i="1" dirty="0" smtClean="0"/>
              <a:t>even</a:t>
            </a:r>
            <a:r>
              <a:rPr lang="en-US" sz="2800" dirty="0" smtClean="0"/>
              <a:t> 13-bit signed byte offsets (</a:t>
            </a:r>
            <a:r>
              <a:rPr lang="en-US" sz="2800" dirty="0"/>
              <a:t>lowest bit of </a:t>
            </a:r>
            <a:r>
              <a:rPr lang="en-US" sz="2800" dirty="0" smtClean="0"/>
              <a:t>offset </a:t>
            </a:r>
            <a:r>
              <a:rPr lang="en-US" sz="2800" dirty="0"/>
              <a:t>is always zero, so no need to store it</a:t>
            </a:r>
            <a:r>
              <a:rPr lang="en-US" sz="2800" dirty="0" smtClean="0"/>
              <a:t>) </a:t>
            </a:r>
          </a:p>
        </p:txBody>
      </p:sp>
      <p:grpSp>
        <p:nvGrpSpPr>
          <p:cNvPr id="6" name="Group 4"/>
          <p:cNvGrpSpPr>
            <a:grpSpLocks/>
          </p:cNvGrpSpPr>
          <p:nvPr/>
        </p:nvGrpSpPr>
        <p:grpSpPr bwMode="auto">
          <a:xfrm>
            <a:off x="401085" y="1468438"/>
            <a:ext cx="8043258" cy="957709"/>
            <a:chOff x="218" y="892"/>
            <a:chExt cx="5257" cy="891"/>
          </a:xfrm>
        </p:grpSpPr>
        <p:grpSp>
          <p:nvGrpSpPr>
            <p:cNvPr id="8" name="Group 5"/>
            <p:cNvGrpSpPr>
              <a:grpSpLocks/>
            </p:cNvGrpSpPr>
            <p:nvPr/>
          </p:nvGrpSpPr>
          <p:grpSpPr bwMode="auto">
            <a:xfrm>
              <a:off x="218" y="892"/>
              <a:ext cx="5257" cy="891"/>
              <a:chOff x="218" y="892"/>
              <a:chExt cx="5257" cy="891"/>
            </a:xfrm>
          </p:grpSpPr>
          <p:sp>
            <p:nvSpPr>
              <p:cNvPr id="15" name="Text Box 6"/>
              <p:cNvSpPr txBox="1">
                <a:spLocks noChangeArrowheads="1"/>
              </p:cNvSpPr>
              <p:nvPr/>
            </p:nvSpPr>
            <p:spPr bwMode="auto">
              <a:xfrm>
                <a:off x="520"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1</a:t>
                </a:r>
                <a:endParaRPr lang="en-US" sz="1354" dirty="0">
                  <a:solidFill>
                    <a:schemeClr val="tx2"/>
                  </a:solidFill>
                </a:endParaRPr>
              </a:p>
            </p:txBody>
          </p:sp>
          <p:sp>
            <p:nvSpPr>
              <p:cNvPr id="16" name="Text Box 7"/>
              <p:cNvSpPr txBox="1">
                <a:spLocks noChangeArrowheads="1"/>
              </p:cNvSpPr>
              <p:nvPr/>
            </p:nvSpPr>
            <p:spPr bwMode="auto">
              <a:xfrm>
                <a:off x="1298"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6</a:t>
                </a:r>
                <a:endParaRPr lang="en-US" sz="1354" dirty="0">
                  <a:solidFill>
                    <a:schemeClr val="tx2"/>
                  </a:solidFill>
                </a:endParaRPr>
              </a:p>
            </p:txBody>
          </p:sp>
          <p:sp>
            <p:nvSpPr>
              <p:cNvPr id="17" name="Text Box 8"/>
              <p:cNvSpPr txBox="1">
                <a:spLocks noChangeArrowheads="1"/>
              </p:cNvSpPr>
              <p:nvPr/>
            </p:nvSpPr>
            <p:spPr bwMode="auto">
              <a:xfrm>
                <a:off x="2351"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a:solidFill>
                      <a:schemeClr val="tx2"/>
                    </a:solidFill>
                    <a:latin typeface="Courier New" pitchFamily="-65" charset="0"/>
                  </a:rPr>
                  <a:t>5</a:t>
                </a:r>
                <a:endParaRPr lang="en-US" sz="1354">
                  <a:solidFill>
                    <a:schemeClr val="tx2"/>
                  </a:solidFill>
                </a:endParaRPr>
              </a:p>
            </p:txBody>
          </p:sp>
          <p:sp>
            <p:nvSpPr>
              <p:cNvPr id="18" name="Text Box 9"/>
              <p:cNvSpPr txBox="1">
                <a:spLocks noChangeArrowheads="1"/>
              </p:cNvSpPr>
              <p:nvPr/>
            </p:nvSpPr>
            <p:spPr bwMode="auto">
              <a:xfrm>
                <a:off x="3034"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3</a:t>
                </a:r>
                <a:endParaRPr lang="en-US" sz="1354" dirty="0">
                  <a:solidFill>
                    <a:schemeClr val="tx2"/>
                  </a:solidFill>
                </a:endParaRPr>
              </a:p>
            </p:txBody>
          </p:sp>
          <p:sp>
            <p:nvSpPr>
              <p:cNvPr id="19" name="Text Box 10"/>
              <p:cNvSpPr txBox="1">
                <a:spLocks noChangeArrowheads="1"/>
              </p:cNvSpPr>
              <p:nvPr/>
            </p:nvSpPr>
            <p:spPr bwMode="auto">
              <a:xfrm>
                <a:off x="5026"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7</a:t>
                </a:r>
                <a:endParaRPr lang="en-US" sz="1354" dirty="0">
                  <a:solidFill>
                    <a:schemeClr val="tx2"/>
                  </a:solidFill>
                </a:endParaRPr>
              </a:p>
            </p:txBody>
          </p:sp>
          <p:sp>
            <p:nvSpPr>
              <p:cNvPr id="20" name="Text Box 11"/>
              <p:cNvSpPr txBox="1">
                <a:spLocks noChangeArrowheads="1"/>
              </p:cNvSpPr>
              <p:nvPr/>
            </p:nvSpPr>
            <p:spPr bwMode="auto">
              <a:xfrm>
                <a:off x="3769"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4</a:t>
                </a:r>
                <a:endParaRPr lang="en-US" sz="1354" dirty="0">
                  <a:solidFill>
                    <a:schemeClr val="tx2"/>
                  </a:solidFill>
                </a:endParaRPr>
              </a:p>
            </p:txBody>
          </p:sp>
          <p:sp>
            <p:nvSpPr>
              <p:cNvPr id="21" name="Text Box 6"/>
              <p:cNvSpPr txBox="1">
                <a:spLocks noChangeArrowheads="1"/>
              </p:cNvSpPr>
              <p:nvPr/>
            </p:nvSpPr>
            <p:spPr bwMode="auto">
              <a:xfrm>
                <a:off x="386"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31</a:t>
                </a:r>
                <a:endParaRPr lang="en-US" sz="1219" dirty="0">
                  <a:solidFill>
                    <a:schemeClr val="tx2"/>
                  </a:solidFill>
                </a:endParaRPr>
              </a:p>
            </p:txBody>
          </p:sp>
          <p:sp>
            <p:nvSpPr>
              <p:cNvPr id="22" name="Text Box 7"/>
              <p:cNvSpPr txBox="1">
                <a:spLocks noChangeArrowheads="1"/>
              </p:cNvSpPr>
              <p:nvPr/>
            </p:nvSpPr>
            <p:spPr bwMode="auto">
              <a:xfrm>
                <a:off x="861"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30</a:t>
                </a:r>
                <a:endParaRPr lang="en-US" sz="1219" dirty="0">
                  <a:solidFill>
                    <a:schemeClr val="tx2"/>
                  </a:solidFill>
                </a:endParaRPr>
              </a:p>
            </p:txBody>
          </p:sp>
          <p:sp>
            <p:nvSpPr>
              <p:cNvPr id="23" name="Text Box 8"/>
              <p:cNvSpPr txBox="1">
                <a:spLocks noChangeArrowheads="1"/>
              </p:cNvSpPr>
              <p:nvPr/>
            </p:nvSpPr>
            <p:spPr bwMode="auto">
              <a:xfrm>
                <a:off x="1732"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24</a:t>
                </a:r>
                <a:endParaRPr lang="en-US" sz="1219" dirty="0">
                  <a:solidFill>
                    <a:schemeClr val="tx2"/>
                  </a:solidFill>
                </a:endParaRPr>
              </a:p>
            </p:txBody>
          </p:sp>
          <p:sp>
            <p:nvSpPr>
              <p:cNvPr id="24" name="Text Box 9"/>
              <p:cNvSpPr txBox="1">
                <a:spLocks noChangeArrowheads="1"/>
              </p:cNvSpPr>
              <p:nvPr/>
            </p:nvSpPr>
            <p:spPr bwMode="auto">
              <a:xfrm>
                <a:off x="2542"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15</a:t>
                </a:r>
                <a:endParaRPr lang="en-US" sz="1219" dirty="0">
                  <a:solidFill>
                    <a:schemeClr val="tx2"/>
                  </a:solidFill>
                </a:endParaRPr>
              </a:p>
            </p:txBody>
          </p:sp>
          <p:sp>
            <p:nvSpPr>
              <p:cNvPr id="25" name="Text Box 10"/>
              <p:cNvSpPr txBox="1">
                <a:spLocks noChangeArrowheads="1"/>
              </p:cNvSpPr>
              <p:nvPr/>
            </p:nvSpPr>
            <p:spPr bwMode="auto">
              <a:xfrm>
                <a:off x="4347"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7</a:t>
                </a:r>
                <a:endParaRPr lang="en-US" sz="1219" dirty="0">
                  <a:solidFill>
                    <a:schemeClr val="tx2"/>
                  </a:solidFill>
                </a:endParaRPr>
              </a:p>
            </p:txBody>
          </p:sp>
          <p:sp>
            <p:nvSpPr>
              <p:cNvPr id="26" name="Text Box 11"/>
              <p:cNvSpPr txBox="1">
                <a:spLocks noChangeArrowheads="1"/>
              </p:cNvSpPr>
              <p:nvPr/>
            </p:nvSpPr>
            <p:spPr bwMode="auto">
              <a:xfrm>
                <a:off x="3195"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12</a:t>
                </a:r>
                <a:endParaRPr lang="en-US" sz="1219" dirty="0">
                  <a:solidFill>
                    <a:schemeClr val="tx2"/>
                  </a:solidFill>
                </a:endParaRPr>
              </a:p>
            </p:txBody>
          </p:sp>
          <p:sp>
            <p:nvSpPr>
              <p:cNvPr id="27" name="Text Box 7"/>
              <p:cNvSpPr txBox="1">
                <a:spLocks noChangeArrowheads="1"/>
              </p:cNvSpPr>
              <p:nvPr/>
            </p:nvSpPr>
            <p:spPr bwMode="auto">
              <a:xfrm>
                <a:off x="1506"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25</a:t>
                </a:r>
                <a:endParaRPr lang="en-US" sz="1219" dirty="0">
                  <a:solidFill>
                    <a:schemeClr val="tx2"/>
                  </a:solidFill>
                </a:endParaRPr>
              </a:p>
            </p:txBody>
          </p:sp>
          <p:sp>
            <p:nvSpPr>
              <p:cNvPr id="28" name="Text Box 8"/>
              <p:cNvSpPr txBox="1">
                <a:spLocks noChangeArrowheads="1"/>
              </p:cNvSpPr>
              <p:nvPr/>
            </p:nvSpPr>
            <p:spPr bwMode="auto">
              <a:xfrm>
                <a:off x="2015" y="896"/>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20</a:t>
                </a:r>
                <a:endParaRPr lang="en-US" sz="1219" dirty="0">
                  <a:solidFill>
                    <a:schemeClr val="tx2"/>
                  </a:solidFill>
                </a:endParaRPr>
              </a:p>
            </p:txBody>
          </p:sp>
          <p:sp>
            <p:nvSpPr>
              <p:cNvPr id="29" name="Text Box 9"/>
              <p:cNvSpPr txBox="1">
                <a:spLocks noChangeArrowheads="1"/>
              </p:cNvSpPr>
              <p:nvPr/>
            </p:nvSpPr>
            <p:spPr bwMode="auto">
              <a:xfrm>
                <a:off x="2728" y="895"/>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14</a:t>
                </a:r>
                <a:endParaRPr lang="en-US" sz="1219" dirty="0">
                  <a:solidFill>
                    <a:schemeClr val="tx2"/>
                  </a:solidFill>
                </a:endParaRPr>
              </a:p>
            </p:txBody>
          </p:sp>
          <p:sp>
            <p:nvSpPr>
              <p:cNvPr id="30" name="Text Box 11"/>
              <p:cNvSpPr txBox="1">
                <a:spLocks noChangeArrowheads="1"/>
              </p:cNvSpPr>
              <p:nvPr/>
            </p:nvSpPr>
            <p:spPr bwMode="auto">
              <a:xfrm>
                <a:off x="3413"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11</a:t>
                </a:r>
                <a:endParaRPr lang="en-US" sz="1219" dirty="0">
                  <a:solidFill>
                    <a:schemeClr val="tx2"/>
                  </a:solidFill>
                </a:endParaRPr>
              </a:p>
            </p:txBody>
          </p:sp>
          <p:sp>
            <p:nvSpPr>
              <p:cNvPr id="31" name="Text Box 10"/>
              <p:cNvSpPr txBox="1">
                <a:spLocks noChangeArrowheads="1"/>
              </p:cNvSpPr>
              <p:nvPr/>
            </p:nvSpPr>
            <p:spPr bwMode="auto">
              <a:xfrm>
                <a:off x="4759"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6</a:t>
                </a:r>
                <a:endParaRPr lang="en-US" sz="1219" dirty="0">
                  <a:solidFill>
                    <a:schemeClr val="tx2"/>
                  </a:solidFill>
                </a:endParaRPr>
              </a:p>
            </p:txBody>
          </p:sp>
          <p:sp>
            <p:nvSpPr>
              <p:cNvPr id="32" name="Text Box 10"/>
              <p:cNvSpPr txBox="1">
                <a:spLocks noChangeArrowheads="1"/>
              </p:cNvSpPr>
              <p:nvPr/>
            </p:nvSpPr>
            <p:spPr bwMode="auto">
              <a:xfrm>
                <a:off x="5273"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0</a:t>
                </a:r>
                <a:endParaRPr lang="en-US" sz="1219" dirty="0">
                  <a:solidFill>
                    <a:schemeClr val="tx2"/>
                  </a:solidFill>
                </a:endParaRPr>
              </a:p>
            </p:txBody>
          </p:sp>
          <p:sp>
            <p:nvSpPr>
              <p:cNvPr id="33" name="Text Box 6"/>
              <p:cNvSpPr txBox="1">
                <a:spLocks noChangeArrowheads="1"/>
              </p:cNvSpPr>
              <p:nvPr/>
            </p:nvSpPr>
            <p:spPr bwMode="auto">
              <a:xfrm>
                <a:off x="218" y="1138"/>
                <a:ext cx="788"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[12]</a:t>
                </a:r>
                <a:endParaRPr lang="en-US" sz="1354" dirty="0">
                  <a:solidFill>
                    <a:schemeClr val="tx2"/>
                  </a:solidFill>
                </a:endParaRPr>
              </a:p>
            </p:txBody>
          </p:sp>
          <p:sp>
            <p:nvSpPr>
              <p:cNvPr id="34" name="Text Box 6"/>
              <p:cNvSpPr txBox="1">
                <a:spLocks noChangeArrowheads="1"/>
              </p:cNvSpPr>
              <p:nvPr/>
            </p:nvSpPr>
            <p:spPr bwMode="auto">
              <a:xfrm>
                <a:off x="1787"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35" name="Text Box 6"/>
              <p:cNvSpPr txBox="1">
                <a:spLocks noChangeArrowheads="1"/>
              </p:cNvSpPr>
              <p:nvPr/>
            </p:nvSpPr>
            <p:spPr bwMode="auto">
              <a:xfrm>
                <a:off x="2285"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36" name="Text Box 6"/>
              <p:cNvSpPr txBox="1">
                <a:spLocks noChangeArrowheads="1"/>
              </p:cNvSpPr>
              <p:nvPr/>
            </p:nvSpPr>
            <p:spPr bwMode="auto">
              <a:xfrm>
                <a:off x="2775"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37" name="Text Box 6"/>
              <p:cNvSpPr txBox="1">
                <a:spLocks noChangeArrowheads="1"/>
              </p:cNvSpPr>
              <p:nvPr/>
            </p:nvSpPr>
            <p:spPr bwMode="auto">
              <a:xfrm>
                <a:off x="3368" y="1142"/>
                <a:ext cx="88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[4:1]</a:t>
                </a:r>
                <a:endParaRPr lang="en-US" sz="1354" dirty="0">
                  <a:solidFill>
                    <a:schemeClr val="tx2"/>
                  </a:solidFill>
                </a:endParaRPr>
              </a:p>
            </p:txBody>
          </p:sp>
          <p:sp>
            <p:nvSpPr>
              <p:cNvPr id="38" name="Text Box 6"/>
              <p:cNvSpPr txBox="1">
                <a:spLocks noChangeArrowheads="1"/>
              </p:cNvSpPr>
              <p:nvPr/>
            </p:nvSpPr>
            <p:spPr bwMode="auto">
              <a:xfrm>
                <a:off x="4710"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sp>
            <p:nvSpPr>
              <p:cNvPr id="46" name="Text Box 6"/>
              <p:cNvSpPr txBox="1">
                <a:spLocks noChangeArrowheads="1"/>
              </p:cNvSpPr>
              <p:nvPr/>
            </p:nvSpPr>
            <p:spPr bwMode="auto">
              <a:xfrm>
                <a:off x="870" y="1135"/>
                <a:ext cx="979"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[10:5]</a:t>
                </a:r>
                <a:endParaRPr lang="en-US" sz="1354" dirty="0">
                  <a:solidFill>
                    <a:schemeClr val="tx2"/>
                  </a:solidFill>
                </a:endParaRPr>
              </a:p>
            </p:txBody>
          </p:sp>
          <p:sp>
            <p:nvSpPr>
              <p:cNvPr id="47" name="Text Box 6"/>
              <p:cNvSpPr txBox="1">
                <a:spLocks noChangeArrowheads="1"/>
              </p:cNvSpPr>
              <p:nvPr/>
            </p:nvSpPr>
            <p:spPr bwMode="auto">
              <a:xfrm>
                <a:off x="4140" y="1142"/>
                <a:ext cx="788"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a:t>
                </a:r>
                <a:endParaRPr lang="en-US" sz="1354" dirty="0">
                  <a:solidFill>
                    <a:schemeClr val="tx2"/>
                  </a:solidFill>
                </a:endParaRPr>
              </a:p>
            </p:txBody>
          </p:sp>
          <p:sp>
            <p:nvSpPr>
              <p:cNvPr id="49" name="Text Box 8"/>
              <p:cNvSpPr txBox="1">
                <a:spLocks noChangeArrowheads="1"/>
              </p:cNvSpPr>
              <p:nvPr/>
            </p:nvSpPr>
            <p:spPr bwMode="auto">
              <a:xfrm>
                <a:off x="2191" y="895"/>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19</a:t>
                </a:r>
                <a:endParaRPr lang="en-US" sz="1219" dirty="0">
                  <a:solidFill>
                    <a:schemeClr val="tx2"/>
                  </a:solidFill>
                </a:endParaRPr>
              </a:p>
            </p:txBody>
          </p:sp>
          <p:sp>
            <p:nvSpPr>
              <p:cNvPr id="50" name="Text Box 11"/>
              <p:cNvSpPr txBox="1">
                <a:spLocks noChangeArrowheads="1"/>
              </p:cNvSpPr>
              <p:nvPr/>
            </p:nvSpPr>
            <p:spPr bwMode="auto">
              <a:xfrm>
                <a:off x="4014" y="892"/>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8</a:t>
                </a:r>
                <a:endParaRPr lang="en-US" sz="1219" dirty="0">
                  <a:solidFill>
                    <a:schemeClr val="tx2"/>
                  </a:solidFill>
                </a:endParaRPr>
              </a:p>
            </p:txBody>
          </p:sp>
          <p:sp>
            <p:nvSpPr>
              <p:cNvPr id="51" name="Text Box 8"/>
              <p:cNvSpPr txBox="1">
                <a:spLocks noChangeArrowheads="1"/>
              </p:cNvSpPr>
              <p:nvPr/>
            </p:nvSpPr>
            <p:spPr bwMode="auto">
              <a:xfrm>
                <a:off x="1871" y="1423"/>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a:solidFill>
                      <a:schemeClr val="tx2"/>
                    </a:solidFill>
                    <a:latin typeface="Courier New" pitchFamily="-65" charset="0"/>
                  </a:rPr>
                  <a:t>5</a:t>
                </a:r>
                <a:endParaRPr lang="en-US" sz="1354">
                  <a:solidFill>
                    <a:schemeClr val="tx2"/>
                  </a:solidFill>
                </a:endParaRPr>
              </a:p>
            </p:txBody>
          </p:sp>
          <p:sp>
            <p:nvSpPr>
              <p:cNvPr id="52" name="Text Box 6"/>
              <p:cNvSpPr txBox="1">
                <a:spLocks noChangeArrowheads="1"/>
              </p:cNvSpPr>
              <p:nvPr/>
            </p:nvSpPr>
            <p:spPr bwMode="auto">
              <a:xfrm>
                <a:off x="4435" y="1423"/>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1</a:t>
                </a:r>
                <a:endParaRPr lang="en-US" sz="1354" dirty="0">
                  <a:solidFill>
                    <a:schemeClr val="tx2"/>
                  </a:solidFill>
                </a:endParaRPr>
              </a:p>
            </p:txBody>
          </p:sp>
        </p:grpSp>
        <p:sp>
          <p:nvSpPr>
            <p:cNvPr id="9"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0" name="Line 13"/>
            <p:cNvSpPr>
              <a:spLocks noChangeShapeType="1"/>
            </p:cNvSpPr>
            <p:nvPr/>
          </p:nvSpPr>
          <p:spPr bwMode="auto">
            <a:xfrm>
              <a:off x="921"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1" name="Line 14"/>
            <p:cNvSpPr>
              <a:spLocks noChangeShapeType="1"/>
            </p:cNvSpPr>
            <p:nvPr/>
          </p:nvSpPr>
          <p:spPr bwMode="auto">
            <a:xfrm>
              <a:off x="2228" y="1163"/>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2" name="Line 15"/>
            <p:cNvSpPr>
              <a:spLocks noChangeShapeType="1"/>
            </p:cNvSpPr>
            <p:nvPr/>
          </p:nvSpPr>
          <p:spPr bwMode="auto">
            <a:xfrm>
              <a:off x="2755" y="1151"/>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3" name="Line 16"/>
            <p:cNvSpPr>
              <a:spLocks noChangeShapeType="1"/>
            </p:cNvSpPr>
            <p:nvPr/>
          </p:nvSpPr>
          <p:spPr bwMode="auto">
            <a:xfrm>
              <a:off x="344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4" name="Line 17"/>
            <p:cNvSpPr>
              <a:spLocks noChangeShapeType="1"/>
            </p:cNvSpPr>
            <p:nvPr/>
          </p:nvSpPr>
          <p:spPr bwMode="auto">
            <a:xfrm>
              <a:off x="481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45" name="Line 13"/>
            <p:cNvSpPr>
              <a:spLocks noChangeShapeType="1"/>
            </p:cNvSpPr>
            <p:nvPr/>
          </p:nvSpPr>
          <p:spPr bwMode="auto">
            <a:xfrm>
              <a:off x="1761" y="1138"/>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48" name="Line 17"/>
            <p:cNvSpPr>
              <a:spLocks noChangeShapeType="1"/>
            </p:cNvSpPr>
            <p:nvPr/>
          </p:nvSpPr>
          <p:spPr bwMode="auto">
            <a:xfrm>
              <a:off x="4226" y="1163"/>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43" name="Text Box 6"/>
          <p:cNvSpPr txBox="1">
            <a:spLocks noChangeArrowheads="1"/>
          </p:cNvSpPr>
          <p:nvPr/>
        </p:nvSpPr>
        <p:spPr bwMode="auto">
          <a:xfrm>
            <a:off x="7391584" y="2404018"/>
            <a:ext cx="105990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BRANCH</a:t>
            </a:r>
            <a:endParaRPr lang="en-US" sz="1354" dirty="0">
              <a:solidFill>
                <a:schemeClr val="tx2"/>
              </a:solidFill>
            </a:endParaRPr>
          </a:p>
        </p:txBody>
      </p:sp>
      <p:sp>
        <p:nvSpPr>
          <p:cNvPr id="53" name="Text Box 6"/>
          <p:cNvSpPr txBox="1">
            <a:spLocks noChangeArrowheads="1"/>
          </p:cNvSpPr>
          <p:nvPr/>
        </p:nvSpPr>
        <p:spPr bwMode="auto">
          <a:xfrm>
            <a:off x="419970" y="2382216"/>
            <a:ext cx="2372765"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offset[12|10:5]</a:t>
            </a:r>
            <a:endParaRPr lang="en-US" sz="1354" dirty="0">
              <a:solidFill>
                <a:schemeClr val="tx2"/>
              </a:solidFill>
            </a:endParaRPr>
          </a:p>
        </p:txBody>
      </p:sp>
      <p:sp>
        <p:nvSpPr>
          <p:cNvPr id="54" name="Text Box 6"/>
          <p:cNvSpPr txBox="1">
            <a:spLocks noChangeArrowheads="1"/>
          </p:cNvSpPr>
          <p:nvPr/>
        </p:nvSpPr>
        <p:spPr bwMode="auto">
          <a:xfrm>
            <a:off x="3509255" y="2383723"/>
            <a:ext cx="62228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rs1</a:t>
            </a:r>
            <a:endParaRPr lang="en-US" sz="1354" dirty="0">
              <a:solidFill>
                <a:schemeClr val="tx2"/>
              </a:solidFill>
            </a:endParaRPr>
          </a:p>
        </p:txBody>
      </p:sp>
      <p:sp>
        <p:nvSpPr>
          <p:cNvPr id="55" name="Text Box 6"/>
          <p:cNvSpPr txBox="1">
            <a:spLocks noChangeArrowheads="1"/>
          </p:cNvSpPr>
          <p:nvPr/>
        </p:nvSpPr>
        <p:spPr bwMode="auto">
          <a:xfrm>
            <a:off x="4263163" y="2379258"/>
            <a:ext cx="105990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56" name="Text Box 6"/>
          <p:cNvSpPr txBox="1">
            <a:spLocks noChangeArrowheads="1"/>
          </p:cNvSpPr>
          <p:nvPr/>
        </p:nvSpPr>
        <p:spPr bwMode="auto">
          <a:xfrm>
            <a:off x="2742954" y="2400571"/>
            <a:ext cx="62228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rs2</a:t>
            </a:r>
            <a:endParaRPr lang="en-US" sz="1354" dirty="0">
              <a:solidFill>
                <a:schemeClr val="tx2"/>
              </a:solidFill>
            </a:endParaRPr>
          </a:p>
        </p:txBody>
      </p:sp>
      <p:sp>
        <p:nvSpPr>
          <p:cNvPr id="57" name="Text Box 6"/>
          <p:cNvSpPr txBox="1">
            <a:spLocks noChangeArrowheads="1"/>
          </p:cNvSpPr>
          <p:nvPr/>
        </p:nvSpPr>
        <p:spPr bwMode="auto">
          <a:xfrm>
            <a:off x="5323823" y="2383723"/>
            <a:ext cx="2226893"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offset[4:1|11]</a:t>
            </a:r>
            <a:endParaRPr lang="en-US" sz="1354" dirty="0">
              <a:solidFill>
                <a:schemeClr val="tx2"/>
              </a:solidFill>
            </a:endParaRPr>
          </a:p>
        </p:txBody>
      </p:sp>
    </p:spTree>
    <p:extLst>
      <p:ext uri="{BB962C8B-B14F-4D97-AF65-F5344CB8AC3E}">
        <p14:creationId xmlns:p14="http://schemas.microsoft.com/office/powerpoint/2010/main" val="2128327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934325" cy="1273121"/>
          </a:xfrm>
        </p:spPr>
        <p:txBody>
          <a:bodyPr/>
          <a:lstStyle/>
          <a:p>
            <a:r>
              <a:rPr lang="en-US" dirty="0" smtClean="0"/>
              <a:t>RISC-V Immediate Encoding</a:t>
            </a:r>
            <a:endParaRPr lang="en-US" dirty="0"/>
          </a:p>
        </p:txBody>
      </p:sp>
      <p:sp>
        <p:nvSpPr>
          <p:cNvPr id="7" name="TextBox 6"/>
          <p:cNvSpPr txBox="1"/>
          <p:nvPr/>
        </p:nvSpPr>
        <p:spPr>
          <a:xfrm>
            <a:off x="2950515" y="1633762"/>
            <a:ext cx="3597460" cy="384080"/>
          </a:xfrm>
          <a:prstGeom prst="rect">
            <a:avLst/>
          </a:prstGeom>
          <a:noFill/>
        </p:spPr>
        <p:txBody>
          <a:bodyPr wrap="none" rtlCol="0">
            <a:spAutoFit/>
          </a:bodyPr>
          <a:lstStyle/>
          <a:p>
            <a:r>
              <a:rPr lang="en-US" sz="1896" u="sng" dirty="0">
                <a:solidFill>
                  <a:schemeClr val="tx1"/>
                </a:solidFill>
              </a:rPr>
              <a:t>Instruction encodings, </a:t>
            </a:r>
            <a:r>
              <a:rPr lang="en-US" sz="1896" u="sng" dirty="0" err="1">
                <a:solidFill>
                  <a:schemeClr val="tx1"/>
                </a:solidFill>
              </a:rPr>
              <a:t>inst</a:t>
            </a:r>
            <a:r>
              <a:rPr lang="en-US" sz="1896" u="sng" dirty="0">
                <a:solidFill>
                  <a:schemeClr val="tx1"/>
                </a:solidFill>
              </a:rPr>
              <a:t>[31:0]</a:t>
            </a:r>
          </a:p>
        </p:txBody>
      </p:sp>
      <p:sp>
        <p:nvSpPr>
          <p:cNvPr id="8" name="TextBox 7"/>
          <p:cNvSpPr txBox="1"/>
          <p:nvPr/>
        </p:nvSpPr>
        <p:spPr>
          <a:xfrm>
            <a:off x="2718771" y="3793805"/>
            <a:ext cx="4378122" cy="384080"/>
          </a:xfrm>
          <a:prstGeom prst="rect">
            <a:avLst/>
          </a:prstGeom>
          <a:noFill/>
        </p:spPr>
        <p:txBody>
          <a:bodyPr wrap="none" rtlCol="0">
            <a:spAutoFit/>
          </a:bodyPr>
          <a:lstStyle/>
          <a:p>
            <a:r>
              <a:rPr lang="en-US" sz="1896" u="sng" dirty="0">
                <a:solidFill>
                  <a:schemeClr val="tx1"/>
                </a:solidFill>
              </a:rPr>
              <a:t>32-bit </a:t>
            </a:r>
            <a:r>
              <a:rPr lang="en-US" sz="1896" u="sng" dirty="0" err="1">
                <a:solidFill>
                  <a:schemeClr val="tx1"/>
                </a:solidFill>
              </a:rPr>
              <a:t>immediates</a:t>
            </a:r>
            <a:r>
              <a:rPr lang="en-US" sz="1896" u="sng" dirty="0">
                <a:solidFill>
                  <a:schemeClr val="tx1"/>
                </a:solidFill>
              </a:rPr>
              <a:t> produced, </a:t>
            </a:r>
            <a:r>
              <a:rPr lang="en-US" sz="1896" u="sng" dirty="0" err="1">
                <a:solidFill>
                  <a:schemeClr val="tx1"/>
                </a:solidFill>
              </a:rPr>
              <a:t>imm</a:t>
            </a:r>
            <a:r>
              <a:rPr lang="en-US" sz="1896" u="sng" dirty="0">
                <a:solidFill>
                  <a:schemeClr val="tx1"/>
                </a:solidFill>
              </a:rPr>
              <a:t>[31:0]</a:t>
            </a:r>
          </a:p>
        </p:txBody>
      </p:sp>
      <p:grpSp>
        <p:nvGrpSpPr>
          <p:cNvPr id="21" name="Group 20"/>
          <p:cNvGrpSpPr/>
          <p:nvPr/>
        </p:nvGrpSpPr>
        <p:grpSpPr>
          <a:xfrm>
            <a:off x="3905251" y="5137260"/>
            <a:ext cx="4714875" cy="1339741"/>
            <a:chOff x="4429125" y="3760479"/>
            <a:chExt cx="4714875" cy="1236685"/>
          </a:xfrm>
        </p:grpSpPr>
        <p:cxnSp>
          <p:nvCxnSpPr>
            <p:cNvPr id="11" name="Straight Arrow Connector 10"/>
            <p:cNvCxnSpPr/>
            <p:nvPr/>
          </p:nvCxnSpPr>
          <p:spPr>
            <a:xfrm flipV="1">
              <a:off x="4429125" y="3760479"/>
              <a:ext cx="3114068" cy="323156"/>
            </a:xfrm>
            <a:prstGeom prst="straightConnector1">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29200" y="4400550"/>
              <a:ext cx="4114800" cy="596614"/>
            </a:xfrm>
            <a:prstGeom prst="rect">
              <a:avLst/>
            </a:prstGeom>
            <a:noFill/>
          </p:spPr>
          <p:txBody>
            <a:bodyPr wrap="square" rtlCol="0">
              <a:spAutoFit/>
            </a:bodyPr>
            <a:lstStyle/>
            <a:p>
              <a:r>
                <a:rPr lang="en-US" sz="1800" dirty="0">
                  <a:solidFill>
                    <a:srgbClr val="FF0000"/>
                  </a:solidFill>
                </a:rPr>
                <a:t>Only bit 7 of instruction changes role in immediate between S and B</a:t>
              </a:r>
            </a:p>
          </p:txBody>
        </p:sp>
      </p:grpSp>
      <p:grpSp>
        <p:nvGrpSpPr>
          <p:cNvPr id="19" name="Group 18"/>
          <p:cNvGrpSpPr/>
          <p:nvPr/>
        </p:nvGrpSpPr>
        <p:grpSpPr>
          <a:xfrm>
            <a:off x="112052" y="5754365"/>
            <a:ext cx="4336444" cy="423873"/>
            <a:chOff x="-76314" y="4626594"/>
            <a:chExt cx="4583731" cy="391268"/>
          </a:xfrm>
        </p:grpSpPr>
        <p:sp>
          <p:nvSpPr>
            <p:cNvPr id="9" name="TextBox 8"/>
            <p:cNvSpPr txBox="1"/>
            <p:nvPr/>
          </p:nvSpPr>
          <p:spPr>
            <a:xfrm>
              <a:off x="-76314" y="4705350"/>
              <a:ext cx="4583731" cy="312512"/>
            </a:xfrm>
            <a:prstGeom prst="rect">
              <a:avLst/>
            </a:prstGeom>
            <a:noFill/>
          </p:spPr>
          <p:txBody>
            <a:bodyPr wrap="none" rtlCol="0">
              <a:spAutoFit/>
            </a:bodyPr>
            <a:lstStyle/>
            <a:p>
              <a:r>
                <a:rPr lang="en-US" dirty="0">
                  <a:solidFill>
                    <a:srgbClr val="FF0000"/>
                  </a:solidFill>
                </a:rPr>
                <a:t>Upper bits sign-extended from </a:t>
              </a:r>
              <a:r>
                <a:rPr lang="en-US" dirty="0" err="1">
                  <a:solidFill>
                    <a:srgbClr val="FF0000"/>
                  </a:solidFill>
                </a:rPr>
                <a:t>inst</a:t>
              </a:r>
              <a:r>
                <a:rPr lang="en-US" dirty="0">
                  <a:solidFill>
                    <a:srgbClr val="FF0000"/>
                  </a:solidFill>
                </a:rPr>
                <a:t>[31] always</a:t>
              </a:r>
            </a:p>
          </p:txBody>
        </p:sp>
        <p:cxnSp>
          <p:nvCxnSpPr>
            <p:cNvPr id="17" name="Straight Arrow Connector 16"/>
            <p:cNvCxnSpPr/>
            <p:nvPr/>
          </p:nvCxnSpPr>
          <p:spPr>
            <a:xfrm flipV="1">
              <a:off x="152400" y="4626594"/>
              <a:ext cx="2824317" cy="2556"/>
            </a:xfrm>
            <a:prstGeom prst="straightConnector1">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grpSp>
        <p:nvGrpSpPr>
          <p:cNvPr id="14" name="Group 4"/>
          <p:cNvGrpSpPr>
            <a:grpSpLocks/>
          </p:cNvGrpSpPr>
          <p:nvPr/>
        </p:nvGrpSpPr>
        <p:grpSpPr bwMode="auto">
          <a:xfrm>
            <a:off x="193755" y="1907409"/>
            <a:ext cx="8060087" cy="2487250"/>
            <a:chOff x="207" y="868"/>
            <a:chExt cx="5268" cy="2314"/>
          </a:xfrm>
        </p:grpSpPr>
        <p:grpSp>
          <p:nvGrpSpPr>
            <p:cNvPr id="15" name="Group 5"/>
            <p:cNvGrpSpPr>
              <a:grpSpLocks/>
            </p:cNvGrpSpPr>
            <p:nvPr/>
          </p:nvGrpSpPr>
          <p:grpSpPr bwMode="auto">
            <a:xfrm>
              <a:off x="207" y="868"/>
              <a:ext cx="5268" cy="2314"/>
              <a:chOff x="207" y="868"/>
              <a:chExt cx="5268" cy="2314"/>
            </a:xfrm>
          </p:grpSpPr>
          <p:sp>
            <p:nvSpPr>
              <p:cNvPr id="26" name="Text Box 6"/>
              <p:cNvSpPr txBox="1">
                <a:spLocks noChangeArrowheads="1"/>
              </p:cNvSpPr>
              <p:nvPr/>
            </p:nvSpPr>
            <p:spPr bwMode="auto">
              <a:xfrm>
                <a:off x="207"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31</a:t>
                </a:r>
                <a:endParaRPr lang="en-US" sz="1219" dirty="0">
                  <a:solidFill>
                    <a:schemeClr val="tx2"/>
                  </a:solidFill>
                </a:endParaRPr>
              </a:p>
            </p:txBody>
          </p:sp>
          <p:sp>
            <p:nvSpPr>
              <p:cNvPr id="27" name="Text Box 7"/>
              <p:cNvSpPr txBox="1">
                <a:spLocks noChangeArrowheads="1"/>
              </p:cNvSpPr>
              <p:nvPr/>
            </p:nvSpPr>
            <p:spPr bwMode="auto">
              <a:xfrm>
                <a:off x="1070"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25</a:t>
                </a:r>
                <a:endParaRPr lang="en-US" sz="1219" dirty="0">
                  <a:solidFill>
                    <a:schemeClr val="tx2"/>
                  </a:solidFill>
                </a:endParaRPr>
              </a:p>
            </p:txBody>
          </p:sp>
          <p:sp>
            <p:nvSpPr>
              <p:cNvPr id="28" name="Text Box 8"/>
              <p:cNvSpPr txBox="1">
                <a:spLocks noChangeArrowheads="1"/>
              </p:cNvSpPr>
              <p:nvPr/>
            </p:nvSpPr>
            <p:spPr bwMode="auto">
              <a:xfrm>
                <a:off x="1815"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20</a:t>
                </a:r>
                <a:endParaRPr lang="en-US" sz="1219" dirty="0">
                  <a:solidFill>
                    <a:schemeClr val="tx2"/>
                  </a:solidFill>
                </a:endParaRPr>
              </a:p>
            </p:txBody>
          </p:sp>
          <p:sp>
            <p:nvSpPr>
              <p:cNvPr id="29" name="Text Box 9"/>
              <p:cNvSpPr txBox="1">
                <a:spLocks noChangeArrowheads="1"/>
              </p:cNvSpPr>
              <p:nvPr/>
            </p:nvSpPr>
            <p:spPr bwMode="auto">
              <a:xfrm>
                <a:off x="2594"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15</a:t>
                </a:r>
                <a:endParaRPr lang="en-US" sz="1219" dirty="0">
                  <a:solidFill>
                    <a:schemeClr val="tx2"/>
                  </a:solidFill>
                </a:endParaRPr>
              </a:p>
            </p:txBody>
          </p:sp>
          <p:sp>
            <p:nvSpPr>
              <p:cNvPr id="30" name="Text Box 10"/>
              <p:cNvSpPr txBox="1">
                <a:spLocks noChangeArrowheads="1"/>
              </p:cNvSpPr>
              <p:nvPr/>
            </p:nvSpPr>
            <p:spPr bwMode="auto">
              <a:xfrm>
                <a:off x="4386"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7</a:t>
                </a:r>
                <a:endParaRPr lang="en-US" sz="1219" dirty="0">
                  <a:solidFill>
                    <a:schemeClr val="tx2"/>
                  </a:solidFill>
                </a:endParaRPr>
              </a:p>
            </p:txBody>
          </p:sp>
          <p:sp>
            <p:nvSpPr>
              <p:cNvPr id="31" name="Text Box 11"/>
              <p:cNvSpPr txBox="1">
                <a:spLocks noChangeArrowheads="1"/>
              </p:cNvSpPr>
              <p:nvPr/>
            </p:nvSpPr>
            <p:spPr bwMode="auto">
              <a:xfrm>
                <a:off x="3426"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12</a:t>
                </a:r>
                <a:endParaRPr lang="en-US" sz="1219" dirty="0">
                  <a:solidFill>
                    <a:schemeClr val="tx2"/>
                  </a:solidFill>
                </a:endParaRPr>
              </a:p>
            </p:txBody>
          </p:sp>
          <p:sp>
            <p:nvSpPr>
              <p:cNvPr id="32" name="Text Box 7"/>
              <p:cNvSpPr txBox="1">
                <a:spLocks noChangeArrowheads="1"/>
              </p:cNvSpPr>
              <p:nvPr/>
            </p:nvSpPr>
            <p:spPr bwMode="auto">
              <a:xfrm>
                <a:off x="1288"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24</a:t>
                </a:r>
                <a:endParaRPr lang="en-US" sz="1219" dirty="0">
                  <a:solidFill>
                    <a:schemeClr val="tx2"/>
                  </a:solidFill>
                </a:endParaRPr>
              </a:p>
            </p:txBody>
          </p:sp>
          <p:sp>
            <p:nvSpPr>
              <p:cNvPr id="33" name="Text Box 8"/>
              <p:cNvSpPr txBox="1">
                <a:spLocks noChangeArrowheads="1"/>
              </p:cNvSpPr>
              <p:nvPr/>
            </p:nvSpPr>
            <p:spPr bwMode="auto">
              <a:xfrm>
                <a:off x="2015" y="896"/>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19</a:t>
                </a:r>
                <a:endParaRPr lang="en-US" sz="1219" dirty="0">
                  <a:solidFill>
                    <a:schemeClr val="tx2"/>
                  </a:solidFill>
                </a:endParaRPr>
              </a:p>
            </p:txBody>
          </p:sp>
          <p:sp>
            <p:nvSpPr>
              <p:cNvPr id="34" name="Text Box 9"/>
              <p:cNvSpPr txBox="1">
                <a:spLocks noChangeArrowheads="1"/>
              </p:cNvSpPr>
              <p:nvPr/>
            </p:nvSpPr>
            <p:spPr bwMode="auto">
              <a:xfrm>
                <a:off x="2772" y="895"/>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14</a:t>
                </a:r>
                <a:endParaRPr lang="en-US" sz="1219" dirty="0">
                  <a:solidFill>
                    <a:schemeClr val="tx2"/>
                  </a:solidFill>
                </a:endParaRPr>
              </a:p>
            </p:txBody>
          </p:sp>
          <p:sp>
            <p:nvSpPr>
              <p:cNvPr id="35" name="Text Box 11"/>
              <p:cNvSpPr txBox="1">
                <a:spLocks noChangeArrowheads="1"/>
              </p:cNvSpPr>
              <p:nvPr/>
            </p:nvSpPr>
            <p:spPr bwMode="auto">
              <a:xfrm>
                <a:off x="3613"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11</a:t>
                </a:r>
                <a:endParaRPr lang="en-US" sz="1219" dirty="0">
                  <a:solidFill>
                    <a:schemeClr val="tx2"/>
                  </a:solidFill>
                </a:endParaRPr>
              </a:p>
            </p:txBody>
          </p:sp>
          <p:sp>
            <p:nvSpPr>
              <p:cNvPr id="36" name="Text Box 10"/>
              <p:cNvSpPr txBox="1">
                <a:spLocks noChangeArrowheads="1"/>
              </p:cNvSpPr>
              <p:nvPr/>
            </p:nvSpPr>
            <p:spPr bwMode="auto">
              <a:xfrm>
                <a:off x="4510"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6</a:t>
                </a:r>
                <a:endParaRPr lang="en-US" sz="1219" dirty="0">
                  <a:solidFill>
                    <a:schemeClr val="tx2"/>
                  </a:solidFill>
                </a:endParaRPr>
              </a:p>
            </p:txBody>
          </p:sp>
          <p:sp>
            <p:nvSpPr>
              <p:cNvPr id="37" name="Text Box 10"/>
              <p:cNvSpPr txBox="1">
                <a:spLocks noChangeArrowheads="1"/>
              </p:cNvSpPr>
              <p:nvPr/>
            </p:nvSpPr>
            <p:spPr bwMode="auto">
              <a:xfrm>
                <a:off x="5273"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0</a:t>
                </a:r>
                <a:endParaRPr lang="en-US" sz="1219" dirty="0">
                  <a:solidFill>
                    <a:schemeClr val="tx2"/>
                  </a:solidFill>
                </a:endParaRPr>
              </a:p>
            </p:txBody>
          </p:sp>
          <p:sp>
            <p:nvSpPr>
              <p:cNvPr id="38" name="Text Box 6"/>
              <p:cNvSpPr txBox="1">
                <a:spLocks noChangeArrowheads="1"/>
              </p:cNvSpPr>
              <p:nvPr/>
            </p:nvSpPr>
            <p:spPr bwMode="auto">
              <a:xfrm>
                <a:off x="388"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funct7</a:t>
                </a:r>
                <a:endParaRPr lang="en-US" sz="1354" dirty="0">
                  <a:solidFill>
                    <a:schemeClr val="tx2"/>
                  </a:solidFill>
                </a:endParaRPr>
              </a:p>
            </p:txBody>
          </p:sp>
          <p:sp>
            <p:nvSpPr>
              <p:cNvPr id="39"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40"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41" name="Text Box 6"/>
              <p:cNvSpPr txBox="1">
                <a:spLocks noChangeArrowheads="1"/>
              </p:cNvSpPr>
              <p:nvPr/>
            </p:nvSpPr>
            <p:spPr bwMode="auto">
              <a:xfrm>
                <a:off x="2909"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42" name="Text Box 6"/>
              <p:cNvSpPr txBox="1">
                <a:spLocks noChangeArrowheads="1"/>
              </p:cNvSpPr>
              <p:nvPr/>
            </p:nvSpPr>
            <p:spPr bwMode="auto">
              <a:xfrm>
                <a:off x="3899" y="1138"/>
                <a:ext cx="311"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rd</a:t>
                </a:r>
                <a:endParaRPr lang="en-US" sz="1354" dirty="0">
                  <a:solidFill>
                    <a:schemeClr val="tx2"/>
                  </a:solidFill>
                </a:endParaRPr>
              </a:p>
            </p:txBody>
          </p:sp>
          <p:sp>
            <p:nvSpPr>
              <p:cNvPr id="43" name="Text Box 6"/>
              <p:cNvSpPr txBox="1">
                <a:spLocks noChangeArrowheads="1"/>
              </p:cNvSpPr>
              <p:nvPr/>
            </p:nvSpPr>
            <p:spPr bwMode="auto">
              <a:xfrm>
                <a:off x="4555"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sp>
            <p:nvSpPr>
              <p:cNvPr id="129" name="Text Box 6"/>
              <p:cNvSpPr txBox="1">
                <a:spLocks noChangeArrowheads="1"/>
              </p:cNvSpPr>
              <p:nvPr/>
            </p:nvSpPr>
            <p:spPr bwMode="auto">
              <a:xfrm>
                <a:off x="247" y="2863"/>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31</a:t>
                </a:r>
                <a:endParaRPr lang="en-US" sz="1219" dirty="0">
                  <a:solidFill>
                    <a:schemeClr val="tx2"/>
                  </a:solidFill>
                </a:endParaRPr>
              </a:p>
            </p:txBody>
          </p:sp>
          <p:sp>
            <p:nvSpPr>
              <p:cNvPr id="130" name="Text Box 7"/>
              <p:cNvSpPr txBox="1">
                <a:spLocks noChangeArrowheads="1"/>
              </p:cNvSpPr>
              <p:nvPr/>
            </p:nvSpPr>
            <p:spPr bwMode="auto">
              <a:xfrm>
                <a:off x="1110" y="2863"/>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25</a:t>
                </a:r>
                <a:endParaRPr lang="en-US" sz="1219" dirty="0">
                  <a:solidFill>
                    <a:schemeClr val="tx2"/>
                  </a:solidFill>
                </a:endParaRPr>
              </a:p>
            </p:txBody>
          </p:sp>
          <p:sp>
            <p:nvSpPr>
              <p:cNvPr id="131" name="Text Box 8"/>
              <p:cNvSpPr txBox="1">
                <a:spLocks noChangeArrowheads="1"/>
              </p:cNvSpPr>
              <p:nvPr/>
            </p:nvSpPr>
            <p:spPr bwMode="auto">
              <a:xfrm>
                <a:off x="1794" y="2863"/>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12</a:t>
                </a:r>
                <a:endParaRPr lang="en-US" sz="1219" dirty="0">
                  <a:solidFill>
                    <a:schemeClr val="tx2"/>
                  </a:solidFill>
                </a:endParaRPr>
              </a:p>
            </p:txBody>
          </p:sp>
          <p:sp>
            <p:nvSpPr>
              <p:cNvPr id="133" name="Text Box 10"/>
              <p:cNvSpPr txBox="1">
                <a:spLocks noChangeArrowheads="1"/>
              </p:cNvSpPr>
              <p:nvPr/>
            </p:nvSpPr>
            <p:spPr bwMode="auto">
              <a:xfrm>
                <a:off x="4426" y="2863"/>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a:t>
                </a:r>
                <a:endParaRPr lang="en-US" sz="1219" dirty="0">
                  <a:solidFill>
                    <a:schemeClr val="tx2"/>
                  </a:solidFill>
                </a:endParaRPr>
              </a:p>
            </p:txBody>
          </p:sp>
          <p:sp>
            <p:nvSpPr>
              <p:cNvPr id="134" name="Text Box 11"/>
              <p:cNvSpPr txBox="1">
                <a:spLocks noChangeArrowheads="1"/>
              </p:cNvSpPr>
              <p:nvPr/>
            </p:nvSpPr>
            <p:spPr bwMode="auto">
              <a:xfrm>
                <a:off x="3447" y="2863"/>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5</a:t>
                </a:r>
                <a:endParaRPr lang="en-US" sz="1219" dirty="0">
                  <a:solidFill>
                    <a:schemeClr val="tx2"/>
                  </a:solidFill>
                </a:endParaRPr>
              </a:p>
            </p:txBody>
          </p:sp>
          <p:sp>
            <p:nvSpPr>
              <p:cNvPr id="135" name="Text Box 7"/>
              <p:cNvSpPr txBox="1">
                <a:spLocks noChangeArrowheads="1"/>
              </p:cNvSpPr>
              <p:nvPr/>
            </p:nvSpPr>
            <p:spPr bwMode="auto">
              <a:xfrm>
                <a:off x="1328" y="2863"/>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24</a:t>
                </a:r>
                <a:endParaRPr lang="en-US" sz="1219" dirty="0">
                  <a:solidFill>
                    <a:schemeClr val="tx2"/>
                  </a:solidFill>
                </a:endParaRPr>
              </a:p>
            </p:txBody>
          </p:sp>
          <p:sp>
            <p:nvSpPr>
              <p:cNvPr id="136" name="Text Box 8"/>
              <p:cNvSpPr txBox="1">
                <a:spLocks noChangeArrowheads="1"/>
              </p:cNvSpPr>
              <p:nvPr/>
            </p:nvSpPr>
            <p:spPr bwMode="auto">
              <a:xfrm>
                <a:off x="2098" y="2861"/>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11</a:t>
                </a:r>
                <a:endParaRPr lang="en-US" sz="1219" dirty="0">
                  <a:solidFill>
                    <a:schemeClr val="tx2"/>
                  </a:solidFill>
                </a:endParaRPr>
              </a:p>
            </p:txBody>
          </p:sp>
          <p:sp>
            <p:nvSpPr>
              <p:cNvPr id="137" name="Text Box 9"/>
              <p:cNvSpPr txBox="1">
                <a:spLocks noChangeArrowheads="1"/>
              </p:cNvSpPr>
              <p:nvPr/>
            </p:nvSpPr>
            <p:spPr bwMode="auto">
              <a:xfrm>
                <a:off x="2635" y="2860"/>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10</a:t>
                </a:r>
                <a:endParaRPr lang="en-US" sz="1219" dirty="0">
                  <a:solidFill>
                    <a:schemeClr val="tx2"/>
                  </a:solidFill>
                </a:endParaRPr>
              </a:p>
            </p:txBody>
          </p:sp>
          <p:sp>
            <p:nvSpPr>
              <p:cNvPr id="138" name="Text Box 11"/>
              <p:cNvSpPr txBox="1">
                <a:spLocks noChangeArrowheads="1"/>
              </p:cNvSpPr>
              <p:nvPr/>
            </p:nvSpPr>
            <p:spPr bwMode="auto">
              <a:xfrm>
                <a:off x="3694" y="2863"/>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4</a:t>
                </a:r>
                <a:endParaRPr lang="en-US" sz="1219" dirty="0">
                  <a:solidFill>
                    <a:schemeClr val="tx2"/>
                  </a:solidFill>
                </a:endParaRPr>
              </a:p>
            </p:txBody>
          </p:sp>
          <p:sp>
            <p:nvSpPr>
              <p:cNvPr id="140" name="Text Box 10"/>
              <p:cNvSpPr txBox="1">
                <a:spLocks noChangeArrowheads="1"/>
              </p:cNvSpPr>
              <p:nvPr/>
            </p:nvSpPr>
            <p:spPr bwMode="auto">
              <a:xfrm>
                <a:off x="4941" y="2863"/>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0</a:t>
                </a:r>
                <a:endParaRPr lang="en-US" sz="1219" dirty="0">
                  <a:solidFill>
                    <a:schemeClr val="tx2"/>
                  </a:solidFill>
                </a:endParaRPr>
              </a:p>
            </p:txBody>
          </p:sp>
          <p:sp>
            <p:nvSpPr>
              <p:cNvPr id="141" name="Text Box 6"/>
              <p:cNvSpPr txBox="1">
                <a:spLocks noChangeArrowheads="1"/>
              </p:cNvSpPr>
              <p:nvPr/>
            </p:nvSpPr>
            <p:spPr bwMode="auto">
              <a:xfrm>
                <a:off x="635" y="86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a:solidFill>
                      <a:schemeClr val="tx2"/>
                    </a:solidFill>
                    <a:latin typeface="Courier New" pitchFamily="-65" charset="0"/>
                  </a:rPr>
                  <a:t>30</a:t>
                </a:r>
                <a:endParaRPr lang="en-US" sz="1219" dirty="0">
                  <a:solidFill>
                    <a:schemeClr val="tx2"/>
                  </a:solidFill>
                </a:endParaRPr>
              </a:p>
            </p:txBody>
          </p:sp>
          <p:sp>
            <p:nvSpPr>
              <p:cNvPr id="142" name="Text Box 10"/>
              <p:cNvSpPr txBox="1">
                <a:spLocks noChangeArrowheads="1"/>
              </p:cNvSpPr>
              <p:nvPr/>
            </p:nvSpPr>
            <p:spPr bwMode="auto">
              <a:xfrm>
                <a:off x="4225" y="895"/>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8</a:t>
                </a:r>
                <a:endParaRPr lang="en-US" sz="1219" dirty="0">
                  <a:solidFill>
                    <a:schemeClr val="tx2"/>
                  </a:solidFill>
                </a:endParaRPr>
              </a:p>
            </p:txBody>
          </p:sp>
        </p:grpSp>
        <p:sp>
          <p:nvSpPr>
            <p:cNvPr id="16"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8" name="Line 13"/>
            <p:cNvSpPr>
              <a:spLocks noChangeShapeType="1"/>
            </p:cNvSpPr>
            <p:nvPr/>
          </p:nvSpPr>
          <p:spPr bwMode="auto">
            <a:xfrm>
              <a:off x="132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22"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23"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24" name="Line 16"/>
            <p:cNvSpPr>
              <a:spLocks noChangeShapeType="1"/>
            </p:cNvSpPr>
            <p:nvPr/>
          </p:nvSpPr>
          <p:spPr bwMode="auto">
            <a:xfrm>
              <a:off x="362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25" name="Line 17"/>
            <p:cNvSpPr>
              <a:spLocks noChangeShapeType="1"/>
            </p:cNvSpPr>
            <p:nvPr/>
          </p:nvSpPr>
          <p:spPr bwMode="auto">
            <a:xfrm>
              <a:off x="4563"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44" name="Text Box 6"/>
          <p:cNvSpPr txBox="1">
            <a:spLocks noChangeArrowheads="1"/>
          </p:cNvSpPr>
          <p:nvPr/>
        </p:nvSpPr>
        <p:spPr bwMode="auto">
          <a:xfrm>
            <a:off x="3309281" y="2588181"/>
            <a:ext cx="622286"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45" name="Text Box 6"/>
          <p:cNvSpPr txBox="1">
            <a:spLocks noChangeArrowheads="1"/>
          </p:cNvSpPr>
          <p:nvPr/>
        </p:nvSpPr>
        <p:spPr bwMode="auto">
          <a:xfrm>
            <a:off x="4327269" y="2588181"/>
            <a:ext cx="105990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46" name="Text Box 6"/>
          <p:cNvSpPr txBox="1">
            <a:spLocks noChangeArrowheads="1"/>
          </p:cNvSpPr>
          <p:nvPr/>
        </p:nvSpPr>
        <p:spPr bwMode="auto">
          <a:xfrm>
            <a:off x="5841970" y="2588181"/>
            <a:ext cx="476412"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rd</a:t>
            </a:r>
            <a:endParaRPr lang="en-US" sz="1354" dirty="0">
              <a:solidFill>
                <a:schemeClr val="tx2"/>
              </a:solidFill>
            </a:endParaRPr>
          </a:p>
        </p:txBody>
      </p:sp>
      <p:sp>
        <p:nvSpPr>
          <p:cNvPr id="47" name="Text Box 6"/>
          <p:cNvSpPr txBox="1">
            <a:spLocks noChangeArrowheads="1"/>
          </p:cNvSpPr>
          <p:nvPr/>
        </p:nvSpPr>
        <p:spPr bwMode="auto">
          <a:xfrm>
            <a:off x="6846625" y="2588181"/>
            <a:ext cx="1059906"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sp>
        <p:nvSpPr>
          <p:cNvPr id="48" name="Rectangle 12"/>
          <p:cNvSpPr>
            <a:spLocks noChangeArrowheads="1"/>
          </p:cNvSpPr>
          <p:nvPr/>
        </p:nvSpPr>
        <p:spPr bwMode="auto">
          <a:xfrm>
            <a:off x="317685" y="2603230"/>
            <a:ext cx="7858126" cy="309563"/>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49" name="Line 14"/>
          <p:cNvSpPr>
            <a:spLocks noChangeShapeType="1"/>
          </p:cNvSpPr>
          <p:nvPr/>
        </p:nvSpPr>
        <p:spPr bwMode="auto">
          <a:xfrm>
            <a:off x="3034981" y="2603230"/>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0" name="Line 15"/>
          <p:cNvSpPr>
            <a:spLocks noChangeShapeType="1"/>
          </p:cNvSpPr>
          <p:nvPr/>
        </p:nvSpPr>
        <p:spPr bwMode="auto">
          <a:xfrm>
            <a:off x="4210028" y="2603230"/>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1" name="Line 16"/>
          <p:cNvSpPr>
            <a:spLocks noChangeShapeType="1"/>
          </p:cNvSpPr>
          <p:nvPr/>
        </p:nvSpPr>
        <p:spPr bwMode="auto">
          <a:xfrm>
            <a:off x="5429250" y="2603230"/>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2" name="Line 17"/>
          <p:cNvSpPr>
            <a:spLocks noChangeShapeType="1"/>
          </p:cNvSpPr>
          <p:nvPr/>
        </p:nvSpPr>
        <p:spPr bwMode="auto">
          <a:xfrm>
            <a:off x="6858000" y="2603230"/>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3" name="Text Box 6"/>
          <p:cNvSpPr txBox="1">
            <a:spLocks noChangeArrowheads="1"/>
          </p:cNvSpPr>
          <p:nvPr/>
        </p:nvSpPr>
        <p:spPr bwMode="auto">
          <a:xfrm>
            <a:off x="1006255" y="2603230"/>
            <a:ext cx="149752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[11:0]</a:t>
            </a:r>
            <a:endParaRPr lang="en-US" sz="1354" dirty="0">
              <a:solidFill>
                <a:schemeClr val="tx2"/>
              </a:solidFill>
            </a:endParaRPr>
          </a:p>
        </p:txBody>
      </p:sp>
      <p:grpSp>
        <p:nvGrpSpPr>
          <p:cNvPr id="54" name="Group 4"/>
          <p:cNvGrpSpPr>
            <a:grpSpLocks/>
          </p:cNvGrpSpPr>
          <p:nvPr/>
        </p:nvGrpSpPr>
        <p:grpSpPr bwMode="auto">
          <a:xfrm>
            <a:off x="264524" y="2968305"/>
            <a:ext cx="7926977" cy="390178"/>
            <a:chOff x="243" y="1138"/>
            <a:chExt cx="5181" cy="363"/>
          </a:xfrm>
        </p:grpSpPr>
        <p:grpSp>
          <p:nvGrpSpPr>
            <p:cNvPr id="55" name="Group 5"/>
            <p:cNvGrpSpPr>
              <a:grpSpLocks/>
            </p:cNvGrpSpPr>
            <p:nvPr/>
          </p:nvGrpSpPr>
          <p:grpSpPr bwMode="auto">
            <a:xfrm>
              <a:off x="243" y="1138"/>
              <a:ext cx="5005" cy="363"/>
              <a:chOff x="243" y="1138"/>
              <a:chExt cx="5005" cy="363"/>
            </a:xfrm>
          </p:grpSpPr>
          <p:sp>
            <p:nvSpPr>
              <p:cNvPr id="62" name="Text Box 6"/>
              <p:cNvSpPr txBox="1">
                <a:spLocks noChangeArrowheads="1"/>
              </p:cNvSpPr>
              <p:nvPr/>
            </p:nvSpPr>
            <p:spPr bwMode="auto">
              <a:xfrm>
                <a:off x="243" y="1138"/>
                <a:ext cx="979"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[11:5]</a:t>
                </a:r>
                <a:endParaRPr lang="en-US" sz="1354" dirty="0">
                  <a:solidFill>
                    <a:schemeClr val="tx2"/>
                  </a:solidFill>
                </a:endParaRPr>
              </a:p>
            </p:txBody>
          </p:sp>
          <p:sp>
            <p:nvSpPr>
              <p:cNvPr id="63"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64"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65" name="Text Box 6"/>
              <p:cNvSpPr txBox="1">
                <a:spLocks noChangeArrowheads="1"/>
              </p:cNvSpPr>
              <p:nvPr/>
            </p:nvSpPr>
            <p:spPr bwMode="auto">
              <a:xfrm>
                <a:off x="2909"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66" name="Text Box 6"/>
              <p:cNvSpPr txBox="1">
                <a:spLocks noChangeArrowheads="1"/>
              </p:cNvSpPr>
              <p:nvPr/>
            </p:nvSpPr>
            <p:spPr bwMode="auto">
              <a:xfrm>
                <a:off x="3586" y="1138"/>
                <a:ext cx="88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[4:0]</a:t>
                </a:r>
                <a:endParaRPr lang="en-US" sz="1354" dirty="0">
                  <a:solidFill>
                    <a:schemeClr val="tx2"/>
                  </a:solidFill>
                </a:endParaRPr>
              </a:p>
            </p:txBody>
          </p:sp>
          <p:sp>
            <p:nvSpPr>
              <p:cNvPr id="67" name="Text Box 6"/>
              <p:cNvSpPr txBox="1">
                <a:spLocks noChangeArrowheads="1"/>
              </p:cNvSpPr>
              <p:nvPr/>
            </p:nvSpPr>
            <p:spPr bwMode="auto">
              <a:xfrm>
                <a:off x="4555"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grpSp>
        <p:sp>
          <p:nvSpPr>
            <p:cNvPr id="56"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57" name="Line 13"/>
            <p:cNvSpPr>
              <a:spLocks noChangeShapeType="1"/>
            </p:cNvSpPr>
            <p:nvPr/>
          </p:nvSpPr>
          <p:spPr bwMode="auto">
            <a:xfrm>
              <a:off x="131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8"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9"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60" name="Line 16"/>
            <p:cNvSpPr>
              <a:spLocks noChangeShapeType="1"/>
            </p:cNvSpPr>
            <p:nvPr/>
          </p:nvSpPr>
          <p:spPr bwMode="auto">
            <a:xfrm>
              <a:off x="361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61"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68" name="TextBox 67"/>
          <p:cNvSpPr txBox="1"/>
          <p:nvPr/>
        </p:nvSpPr>
        <p:spPr>
          <a:xfrm>
            <a:off x="8179280" y="2153861"/>
            <a:ext cx="1002197" cy="425822"/>
          </a:xfrm>
          <a:prstGeom prst="rect">
            <a:avLst/>
          </a:prstGeom>
          <a:noFill/>
        </p:spPr>
        <p:txBody>
          <a:bodyPr wrap="none" rtlCol="0">
            <a:spAutoFit/>
          </a:bodyPr>
          <a:lstStyle/>
          <a:p>
            <a:r>
              <a:rPr lang="en-US" sz="2167" dirty="0">
                <a:solidFill>
                  <a:schemeClr val="tx1"/>
                </a:solidFill>
              </a:rPr>
              <a:t>R-type</a:t>
            </a:r>
          </a:p>
        </p:txBody>
      </p:sp>
      <p:sp>
        <p:nvSpPr>
          <p:cNvPr id="69" name="TextBox 68"/>
          <p:cNvSpPr txBox="1"/>
          <p:nvPr/>
        </p:nvSpPr>
        <p:spPr>
          <a:xfrm>
            <a:off x="8191501" y="2555555"/>
            <a:ext cx="878767" cy="425822"/>
          </a:xfrm>
          <a:prstGeom prst="rect">
            <a:avLst/>
          </a:prstGeom>
          <a:noFill/>
        </p:spPr>
        <p:txBody>
          <a:bodyPr wrap="none" rtlCol="0">
            <a:spAutoFit/>
          </a:bodyPr>
          <a:lstStyle/>
          <a:p>
            <a:r>
              <a:rPr lang="en-US" sz="2167" dirty="0">
                <a:solidFill>
                  <a:schemeClr val="tx1"/>
                </a:solidFill>
              </a:rPr>
              <a:t>I-type</a:t>
            </a:r>
          </a:p>
        </p:txBody>
      </p:sp>
      <p:sp>
        <p:nvSpPr>
          <p:cNvPr id="70" name="TextBox 69"/>
          <p:cNvSpPr txBox="1"/>
          <p:nvPr/>
        </p:nvSpPr>
        <p:spPr>
          <a:xfrm>
            <a:off x="8189031" y="2933520"/>
            <a:ext cx="987771" cy="425822"/>
          </a:xfrm>
          <a:prstGeom prst="rect">
            <a:avLst/>
          </a:prstGeom>
          <a:noFill/>
        </p:spPr>
        <p:txBody>
          <a:bodyPr wrap="none" rtlCol="0">
            <a:spAutoFit/>
          </a:bodyPr>
          <a:lstStyle/>
          <a:p>
            <a:r>
              <a:rPr lang="en-US" sz="2167" dirty="0">
                <a:solidFill>
                  <a:schemeClr val="tx1"/>
                </a:solidFill>
              </a:rPr>
              <a:t>S-type</a:t>
            </a:r>
          </a:p>
        </p:txBody>
      </p:sp>
      <p:grpSp>
        <p:nvGrpSpPr>
          <p:cNvPr id="71" name="Group 4"/>
          <p:cNvGrpSpPr>
            <a:grpSpLocks/>
          </p:cNvGrpSpPr>
          <p:nvPr/>
        </p:nvGrpSpPr>
        <p:grpSpPr bwMode="auto">
          <a:xfrm>
            <a:off x="169664" y="3381055"/>
            <a:ext cx="8021838" cy="390178"/>
            <a:chOff x="181" y="1138"/>
            <a:chExt cx="5243" cy="363"/>
          </a:xfrm>
        </p:grpSpPr>
        <p:grpSp>
          <p:nvGrpSpPr>
            <p:cNvPr id="72" name="Group 5"/>
            <p:cNvGrpSpPr>
              <a:grpSpLocks/>
            </p:cNvGrpSpPr>
            <p:nvPr/>
          </p:nvGrpSpPr>
          <p:grpSpPr bwMode="auto">
            <a:xfrm>
              <a:off x="181" y="1138"/>
              <a:ext cx="5067" cy="363"/>
              <a:chOff x="181" y="1138"/>
              <a:chExt cx="5067" cy="363"/>
            </a:xfrm>
          </p:grpSpPr>
          <p:sp>
            <p:nvSpPr>
              <p:cNvPr id="79" name="Text Box 6"/>
              <p:cNvSpPr txBox="1">
                <a:spLocks noChangeArrowheads="1"/>
              </p:cNvSpPr>
              <p:nvPr/>
            </p:nvSpPr>
            <p:spPr bwMode="auto">
              <a:xfrm>
                <a:off x="181" y="1138"/>
                <a:ext cx="1265"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[12|10:5]</a:t>
                </a:r>
                <a:endParaRPr lang="en-US" sz="1354" dirty="0">
                  <a:solidFill>
                    <a:schemeClr val="tx2"/>
                  </a:solidFill>
                </a:endParaRPr>
              </a:p>
            </p:txBody>
          </p:sp>
          <p:sp>
            <p:nvSpPr>
              <p:cNvPr id="80"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81"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82" name="Text Box 6"/>
              <p:cNvSpPr txBox="1">
                <a:spLocks noChangeArrowheads="1"/>
              </p:cNvSpPr>
              <p:nvPr/>
            </p:nvSpPr>
            <p:spPr bwMode="auto">
              <a:xfrm>
                <a:off x="2909"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83" name="Text Box 6"/>
              <p:cNvSpPr txBox="1">
                <a:spLocks noChangeArrowheads="1"/>
              </p:cNvSpPr>
              <p:nvPr/>
            </p:nvSpPr>
            <p:spPr bwMode="auto">
              <a:xfrm>
                <a:off x="3446" y="1138"/>
                <a:ext cx="1169"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[4:1|11]</a:t>
                </a:r>
                <a:endParaRPr lang="en-US" sz="1354" dirty="0">
                  <a:solidFill>
                    <a:schemeClr val="tx2"/>
                  </a:solidFill>
                </a:endParaRPr>
              </a:p>
            </p:txBody>
          </p:sp>
          <p:sp>
            <p:nvSpPr>
              <p:cNvPr id="84" name="Text Box 6"/>
              <p:cNvSpPr txBox="1">
                <a:spLocks noChangeArrowheads="1"/>
              </p:cNvSpPr>
              <p:nvPr/>
            </p:nvSpPr>
            <p:spPr bwMode="auto">
              <a:xfrm>
                <a:off x="4555"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grpSp>
        <p:sp>
          <p:nvSpPr>
            <p:cNvPr id="73"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74" name="Line 13"/>
            <p:cNvSpPr>
              <a:spLocks noChangeShapeType="1"/>
            </p:cNvSpPr>
            <p:nvPr/>
          </p:nvSpPr>
          <p:spPr bwMode="auto">
            <a:xfrm>
              <a:off x="131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75"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76"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77" name="Line 16"/>
            <p:cNvSpPr>
              <a:spLocks noChangeShapeType="1"/>
            </p:cNvSpPr>
            <p:nvPr/>
          </p:nvSpPr>
          <p:spPr bwMode="auto">
            <a:xfrm>
              <a:off x="361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78"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85" name="TextBox 84"/>
          <p:cNvSpPr txBox="1"/>
          <p:nvPr/>
        </p:nvSpPr>
        <p:spPr>
          <a:xfrm>
            <a:off x="8189033" y="3346270"/>
            <a:ext cx="987771" cy="425822"/>
          </a:xfrm>
          <a:prstGeom prst="rect">
            <a:avLst/>
          </a:prstGeom>
          <a:noFill/>
        </p:spPr>
        <p:txBody>
          <a:bodyPr wrap="none" rtlCol="0">
            <a:spAutoFit/>
          </a:bodyPr>
          <a:lstStyle/>
          <a:p>
            <a:r>
              <a:rPr lang="en-US" sz="2167" dirty="0">
                <a:solidFill>
                  <a:schemeClr val="tx1"/>
                </a:solidFill>
              </a:rPr>
              <a:t>B-type</a:t>
            </a:r>
          </a:p>
        </p:txBody>
      </p:sp>
      <p:sp>
        <p:nvSpPr>
          <p:cNvPr id="87" name="Text Box 6"/>
          <p:cNvSpPr txBox="1">
            <a:spLocks noChangeArrowheads="1"/>
          </p:cNvSpPr>
          <p:nvPr/>
        </p:nvSpPr>
        <p:spPr bwMode="auto">
          <a:xfrm>
            <a:off x="3806706" y="4307584"/>
            <a:ext cx="1789272"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inst</a:t>
            </a:r>
            <a:r>
              <a:rPr lang="en-US" sz="1896" b="1" dirty="0">
                <a:solidFill>
                  <a:schemeClr val="tx2"/>
                </a:solidFill>
                <a:latin typeface="Courier New" pitchFamily="-65" charset="0"/>
              </a:rPr>
              <a:t>[30:25]</a:t>
            </a:r>
            <a:endParaRPr lang="en-US" sz="1354" dirty="0">
              <a:solidFill>
                <a:schemeClr val="tx2"/>
              </a:solidFill>
            </a:endParaRPr>
          </a:p>
        </p:txBody>
      </p:sp>
      <p:sp>
        <p:nvSpPr>
          <p:cNvPr id="88" name="Text Box 6"/>
          <p:cNvSpPr txBox="1">
            <a:spLocks noChangeArrowheads="1"/>
          </p:cNvSpPr>
          <p:nvPr/>
        </p:nvSpPr>
        <p:spPr bwMode="auto">
          <a:xfrm>
            <a:off x="5163978" y="4307584"/>
            <a:ext cx="1789272"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inst</a:t>
            </a:r>
            <a:r>
              <a:rPr lang="en-US" sz="1896" b="1" dirty="0">
                <a:solidFill>
                  <a:schemeClr val="tx2"/>
                </a:solidFill>
                <a:latin typeface="Courier New" pitchFamily="-65" charset="0"/>
              </a:rPr>
              <a:t>[24:21]</a:t>
            </a:r>
            <a:endParaRPr lang="en-US" sz="1354" dirty="0">
              <a:solidFill>
                <a:schemeClr val="tx2"/>
              </a:solidFill>
            </a:endParaRPr>
          </a:p>
        </p:txBody>
      </p:sp>
      <p:sp>
        <p:nvSpPr>
          <p:cNvPr id="89" name="Text Box 6"/>
          <p:cNvSpPr txBox="1">
            <a:spLocks noChangeArrowheads="1"/>
          </p:cNvSpPr>
          <p:nvPr/>
        </p:nvSpPr>
        <p:spPr bwMode="auto">
          <a:xfrm>
            <a:off x="6839849" y="4307584"/>
            <a:ext cx="1351652"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inst</a:t>
            </a:r>
            <a:r>
              <a:rPr lang="en-US" sz="1896" b="1" dirty="0">
                <a:solidFill>
                  <a:schemeClr val="tx2"/>
                </a:solidFill>
                <a:latin typeface="Courier New" pitchFamily="-65" charset="0"/>
              </a:rPr>
              <a:t>[20]</a:t>
            </a:r>
            <a:endParaRPr lang="en-US" sz="1354" dirty="0">
              <a:solidFill>
                <a:schemeClr val="tx2"/>
              </a:solidFill>
            </a:endParaRPr>
          </a:p>
        </p:txBody>
      </p:sp>
      <p:sp>
        <p:nvSpPr>
          <p:cNvPr id="90" name="Rectangle 12"/>
          <p:cNvSpPr>
            <a:spLocks noChangeArrowheads="1"/>
          </p:cNvSpPr>
          <p:nvPr/>
        </p:nvSpPr>
        <p:spPr bwMode="auto">
          <a:xfrm>
            <a:off x="333375" y="4322633"/>
            <a:ext cx="7858126" cy="309563"/>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92" name="Line 15"/>
          <p:cNvSpPr>
            <a:spLocks noChangeShapeType="1"/>
          </p:cNvSpPr>
          <p:nvPr/>
        </p:nvSpPr>
        <p:spPr bwMode="auto">
          <a:xfrm>
            <a:off x="3952875" y="4322633"/>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93" name="Line 16"/>
          <p:cNvSpPr>
            <a:spLocks noChangeShapeType="1"/>
          </p:cNvSpPr>
          <p:nvPr/>
        </p:nvSpPr>
        <p:spPr bwMode="auto">
          <a:xfrm>
            <a:off x="5429250" y="4322633"/>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94" name="Line 17"/>
          <p:cNvSpPr>
            <a:spLocks noChangeShapeType="1"/>
          </p:cNvSpPr>
          <p:nvPr/>
        </p:nvSpPr>
        <p:spPr bwMode="auto">
          <a:xfrm>
            <a:off x="6873690" y="4322633"/>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95" name="TextBox 94"/>
          <p:cNvSpPr txBox="1"/>
          <p:nvPr/>
        </p:nvSpPr>
        <p:spPr>
          <a:xfrm>
            <a:off x="8230979" y="4285777"/>
            <a:ext cx="955711" cy="425822"/>
          </a:xfrm>
          <a:prstGeom prst="rect">
            <a:avLst/>
          </a:prstGeom>
          <a:noFill/>
        </p:spPr>
        <p:txBody>
          <a:bodyPr wrap="none" rtlCol="0">
            <a:spAutoFit/>
          </a:bodyPr>
          <a:lstStyle/>
          <a:p>
            <a:r>
              <a:rPr lang="en-US" sz="2167" dirty="0">
                <a:solidFill>
                  <a:schemeClr val="tx1"/>
                </a:solidFill>
              </a:rPr>
              <a:t>I-</a:t>
            </a:r>
            <a:r>
              <a:rPr lang="en-US" sz="2167" dirty="0" err="1">
                <a:solidFill>
                  <a:schemeClr val="tx1"/>
                </a:solidFill>
              </a:rPr>
              <a:t>imm</a:t>
            </a:r>
            <a:r>
              <a:rPr lang="en-US" sz="2167" dirty="0">
                <a:solidFill>
                  <a:schemeClr val="tx1"/>
                </a:solidFill>
              </a:rPr>
              <a:t>.</a:t>
            </a:r>
          </a:p>
        </p:txBody>
      </p:sp>
      <p:sp>
        <p:nvSpPr>
          <p:cNvPr id="96" name="Text Box 6"/>
          <p:cNvSpPr txBox="1">
            <a:spLocks noChangeArrowheads="1"/>
          </p:cNvSpPr>
          <p:nvPr/>
        </p:nvSpPr>
        <p:spPr bwMode="auto">
          <a:xfrm>
            <a:off x="1367011" y="4298757"/>
            <a:ext cx="1643399"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a:t>
            </a:r>
            <a:r>
              <a:rPr lang="en-US" sz="1896" b="1" dirty="0" err="1">
                <a:solidFill>
                  <a:schemeClr val="tx2"/>
                </a:solidFill>
                <a:latin typeface="Courier New" pitchFamily="-65" charset="0"/>
              </a:rPr>
              <a:t>inst</a:t>
            </a:r>
            <a:r>
              <a:rPr lang="en-US" sz="1896" b="1" dirty="0">
                <a:solidFill>
                  <a:schemeClr val="tx2"/>
                </a:solidFill>
                <a:latin typeface="Courier New" pitchFamily="-65" charset="0"/>
              </a:rPr>
              <a:t>[31]-</a:t>
            </a:r>
            <a:endParaRPr lang="en-US" sz="1354" dirty="0">
              <a:solidFill>
                <a:schemeClr val="tx2"/>
              </a:solidFill>
            </a:endParaRPr>
          </a:p>
        </p:txBody>
      </p:sp>
      <p:sp>
        <p:nvSpPr>
          <p:cNvPr id="97" name="Text Box 6"/>
          <p:cNvSpPr txBox="1">
            <a:spLocks noChangeArrowheads="1"/>
          </p:cNvSpPr>
          <p:nvPr/>
        </p:nvSpPr>
        <p:spPr bwMode="auto">
          <a:xfrm>
            <a:off x="3806706" y="4875115"/>
            <a:ext cx="1789272"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inst</a:t>
            </a:r>
            <a:r>
              <a:rPr lang="en-US" sz="1896" b="1" dirty="0">
                <a:solidFill>
                  <a:schemeClr val="tx2"/>
                </a:solidFill>
                <a:latin typeface="Courier New" pitchFamily="-65" charset="0"/>
              </a:rPr>
              <a:t>[30:25]</a:t>
            </a:r>
            <a:endParaRPr lang="en-US" sz="1354" dirty="0">
              <a:solidFill>
                <a:schemeClr val="tx2"/>
              </a:solidFill>
            </a:endParaRPr>
          </a:p>
        </p:txBody>
      </p:sp>
      <p:sp>
        <p:nvSpPr>
          <p:cNvPr id="98" name="Text Box 6"/>
          <p:cNvSpPr txBox="1">
            <a:spLocks noChangeArrowheads="1"/>
          </p:cNvSpPr>
          <p:nvPr/>
        </p:nvSpPr>
        <p:spPr bwMode="auto">
          <a:xfrm>
            <a:off x="5309852" y="4875115"/>
            <a:ext cx="1643399"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inst</a:t>
            </a:r>
            <a:r>
              <a:rPr lang="en-US" sz="1896" b="1" dirty="0">
                <a:solidFill>
                  <a:schemeClr val="tx2"/>
                </a:solidFill>
                <a:latin typeface="Courier New" pitchFamily="-65" charset="0"/>
              </a:rPr>
              <a:t>[11:8]</a:t>
            </a:r>
            <a:endParaRPr lang="en-US" sz="1354" dirty="0">
              <a:solidFill>
                <a:schemeClr val="tx2"/>
              </a:solidFill>
            </a:endParaRPr>
          </a:p>
        </p:txBody>
      </p:sp>
      <p:sp>
        <p:nvSpPr>
          <p:cNvPr id="99" name="Text Box 6"/>
          <p:cNvSpPr txBox="1">
            <a:spLocks noChangeArrowheads="1"/>
          </p:cNvSpPr>
          <p:nvPr/>
        </p:nvSpPr>
        <p:spPr bwMode="auto">
          <a:xfrm>
            <a:off x="6945523" y="4875115"/>
            <a:ext cx="1205779"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inst</a:t>
            </a:r>
            <a:r>
              <a:rPr lang="en-US" sz="1896" b="1" dirty="0">
                <a:solidFill>
                  <a:schemeClr val="tx2"/>
                </a:solidFill>
                <a:latin typeface="Courier New" pitchFamily="-65" charset="0"/>
              </a:rPr>
              <a:t>[7]</a:t>
            </a:r>
            <a:endParaRPr lang="en-US" sz="1354" dirty="0">
              <a:solidFill>
                <a:schemeClr val="tx2"/>
              </a:solidFill>
            </a:endParaRPr>
          </a:p>
        </p:txBody>
      </p:sp>
      <p:sp>
        <p:nvSpPr>
          <p:cNvPr id="100" name="Rectangle 12"/>
          <p:cNvSpPr>
            <a:spLocks noChangeArrowheads="1"/>
          </p:cNvSpPr>
          <p:nvPr/>
        </p:nvSpPr>
        <p:spPr bwMode="auto">
          <a:xfrm>
            <a:off x="333375" y="4890164"/>
            <a:ext cx="7858126" cy="309563"/>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01" name="Line 15"/>
          <p:cNvSpPr>
            <a:spLocks noChangeShapeType="1"/>
          </p:cNvSpPr>
          <p:nvPr/>
        </p:nvSpPr>
        <p:spPr bwMode="auto">
          <a:xfrm>
            <a:off x="3952875" y="4890164"/>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02" name="Line 16"/>
          <p:cNvSpPr>
            <a:spLocks noChangeShapeType="1"/>
          </p:cNvSpPr>
          <p:nvPr/>
        </p:nvSpPr>
        <p:spPr bwMode="auto">
          <a:xfrm>
            <a:off x="5429250" y="4890164"/>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03" name="Line 17"/>
          <p:cNvSpPr>
            <a:spLocks noChangeShapeType="1"/>
          </p:cNvSpPr>
          <p:nvPr/>
        </p:nvSpPr>
        <p:spPr bwMode="auto">
          <a:xfrm>
            <a:off x="6873690" y="4890164"/>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04" name="TextBox 103"/>
          <p:cNvSpPr txBox="1"/>
          <p:nvPr/>
        </p:nvSpPr>
        <p:spPr>
          <a:xfrm>
            <a:off x="8217064" y="4842489"/>
            <a:ext cx="1064715" cy="425822"/>
          </a:xfrm>
          <a:prstGeom prst="rect">
            <a:avLst/>
          </a:prstGeom>
          <a:noFill/>
        </p:spPr>
        <p:txBody>
          <a:bodyPr wrap="none" rtlCol="0">
            <a:spAutoFit/>
          </a:bodyPr>
          <a:lstStyle/>
          <a:p>
            <a:r>
              <a:rPr lang="en-US" sz="2167" dirty="0">
                <a:solidFill>
                  <a:schemeClr val="tx1"/>
                </a:solidFill>
              </a:rPr>
              <a:t>S-</a:t>
            </a:r>
            <a:r>
              <a:rPr lang="en-US" sz="2167" dirty="0" err="1">
                <a:solidFill>
                  <a:schemeClr val="tx1"/>
                </a:solidFill>
              </a:rPr>
              <a:t>imm</a:t>
            </a:r>
            <a:r>
              <a:rPr lang="en-US" sz="2167" dirty="0">
                <a:solidFill>
                  <a:schemeClr val="tx1"/>
                </a:solidFill>
              </a:rPr>
              <a:t>.</a:t>
            </a:r>
          </a:p>
        </p:txBody>
      </p:sp>
      <p:sp>
        <p:nvSpPr>
          <p:cNvPr id="105" name="Text Box 6"/>
          <p:cNvSpPr txBox="1">
            <a:spLocks noChangeArrowheads="1"/>
          </p:cNvSpPr>
          <p:nvPr/>
        </p:nvSpPr>
        <p:spPr bwMode="auto">
          <a:xfrm>
            <a:off x="1367011" y="4866288"/>
            <a:ext cx="1643399"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a:t>
            </a:r>
            <a:r>
              <a:rPr lang="en-US" sz="1896" b="1" dirty="0" err="1">
                <a:solidFill>
                  <a:schemeClr val="tx2"/>
                </a:solidFill>
                <a:latin typeface="Courier New" pitchFamily="-65" charset="0"/>
              </a:rPr>
              <a:t>inst</a:t>
            </a:r>
            <a:r>
              <a:rPr lang="en-US" sz="1896" b="1" dirty="0">
                <a:solidFill>
                  <a:schemeClr val="tx2"/>
                </a:solidFill>
                <a:latin typeface="Courier New" pitchFamily="-65" charset="0"/>
              </a:rPr>
              <a:t>[31]-</a:t>
            </a:r>
            <a:endParaRPr lang="en-US" sz="1354" dirty="0">
              <a:solidFill>
                <a:schemeClr val="tx2"/>
              </a:solidFill>
            </a:endParaRPr>
          </a:p>
        </p:txBody>
      </p:sp>
      <p:sp>
        <p:nvSpPr>
          <p:cNvPr id="106" name="Text Box 6"/>
          <p:cNvSpPr txBox="1">
            <a:spLocks noChangeArrowheads="1"/>
          </p:cNvSpPr>
          <p:nvPr/>
        </p:nvSpPr>
        <p:spPr bwMode="auto">
          <a:xfrm>
            <a:off x="3806706" y="5442646"/>
            <a:ext cx="1789272"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inst</a:t>
            </a:r>
            <a:r>
              <a:rPr lang="en-US" sz="1896" b="1" dirty="0">
                <a:solidFill>
                  <a:schemeClr val="tx2"/>
                </a:solidFill>
                <a:latin typeface="Courier New" pitchFamily="-65" charset="0"/>
              </a:rPr>
              <a:t>[30:25]</a:t>
            </a:r>
            <a:endParaRPr lang="en-US" sz="1354" dirty="0">
              <a:solidFill>
                <a:schemeClr val="tx2"/>
              </a:solidFill>
            </a:endParaRPr>
          </a:p>
        </p:txBody>
      </p:sp>
      <p:sp>
        <p:nvSpPr>
          <p:cNvPr id="107" name="Text Box 6"/>
          <p:cNvSpPr txBox="1">
            <a:spLocks noChangeArrowheads="1"/>
          </p:cNvSpPr>
          <p:nvPr/>
        </p:nvSpPr>
        <p:spPr bwMode="auto">
          <a:xfrm>
            <a:off x="5309852" y="5442646"/>
            <a:ext cx="1643399"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inst</a:t>
            </a:r>
            <a:r>
              <a:rPr lang="en-US" sz="1896" b="1" dirty="0">
                <a:solidFill>
                  <a:schemeClr val="tx2"/>
                </a:solidFill>
                <a:latin typeface="Courier New" pitchFamily="-65" charset="0"/>
              </a:rPr>
              <a:t>[11:8]</a:t>
            </a:r>
            <a:endParaRPr lang="en-US" sz="1354" dirty="0">
              <a:solidFill>
                <a:schemeClr val="tx2"/>
              </a:solidFill>
            </a:endParaRPr>
          </a:p>
        </p:txBody>
      </p:sp>
      <p:sp>
        <p:nvSpPr>
          <p:cNvPr id="108" name="Text Box 6"/>
          <p:cNvSpPr txBox="1">
            <a:spLocks noChangeArrowheads="1"/>
          </p:cNvSpPr>
          <p:nvPr/>
        </p:nvSpPr>
        <p:spPr bwMode="auto">
          <a:xfrm>
            <a:off x="7396253" y="5442646"/>
            <a:ext cx="330540"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0</a:t>
            </a:r>
            <a:endParaRPr lang="en-US" sz="1354" dirty="0">
              <a:solidFill>
                <a:schemeClr val="tx2"/>
              </a:solidFill>
            </a:endParaRPr>
          </a:p>
        </p:txBody>
      </p:sp>
      <p:sp>
        <p:nvSpPr>
          <p:cNvPr id="109" name="Rectangle 12"/>
          <p:cNvSpPr>
            <a:spLocks noChangeArrowheads="1"/>
          </p:cNvSpPr>
          <p:nvPr/>
        </p:nvSpPr>
        <p:spPr bwMode="auto">
          <a:xfrm>
            <a:off x="333375" y="5457695"/>
            <a:ext cx="7858126" cy="309563"/>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10" name="Line 15"/>
          <p:cNvSpPr>
            <a:spLocks noChangeShapeType="1"/>
          </p:cNvSpPr>
          <p:nvPr/>
        </p:nvSpPr>
        <p:spPr bwMode="auto">
          <a:xfrm>
            <a:off x="3952875" y="5457695"/>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11" name="Line 16"/>
          <p:cNvSpPr>
            <a:spLocks noChangeShapeType="1"/>
          </p:cNvSpPr>
          <p:nvPr/>
        </p:nvSpPr>
        <p:spPr bwMode="auto">
          <a:xfrm>
            <a:off x="5429250" y="5457695"/>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12" name="Line 17"/>
          <p:cNvSpPr>
            <a:spLocks noChangeShapeType="1"/>
          </p:cNvSpPr>
          <p:nvPr/>
        </p:nvSpPr>
        <p:spPr bwMode="auto">
          <a:xfrm>
            <a:off x="6873690" y="5457695"/>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13" name="TextBox 112"/>
          <p:cNvSpPr txBox="1"/>
          <p:nvPr/>
        </p:nvSpPr>
        <p:spPr>
          <a:xfrm>
            <a:off x="8217064" y="5410020"/>
            <a:ext cx="1064715" cy="425822"/>
          </a:xfrm>
          <a:prstGeom prst="rect">
            <a:avLst/>
          </a:prstGeom>
          <a:noFill/>
        </p:spPr>
        <p:txBody>
          <a:bodyPr wrap="none" rtlCol="0">
            <a:spAutoFit/>
          </a:bodyPr>
          <a:lstStyle/>
          <a:p>
            <a:r>
              <a:rPr lang="en-US" sz="2167" dirty="0">
                <a:solidFill>
                  <a:schemeClr val="tx1"/>
                </a:solidFill>
              </a:rPr>
              <a:t>B-</a:t>
            </a:r>
            <a:r>
              <a:rPr lang="en-US" sz="2167" dirty="0" err="1">
                <a:solidFill>
                  <a:schemeClr val="tx1"/>
                </a:solidFill>
              </a:rPr>
              <a:t>imm</a:t>
            </a:r>
            <a:r>
              <a:rPr lang="en-US" sz="2167" dirty="0">
                <a:solidFill>
                  <a:schemeClr val="tx1"/>
                </a:solidFill>
              </a:rPr>
              <a:t>.</a:t>
            </a:r>
          </a:p>
        </p:txBody>
      </p:sp>
      <p:sp>
        <p:nvSpPr>
          <p:cNvPr id="114" name="Text Box 6"/>
          <p:cNvSpPr txBox="1">
            <a:spLocks noChangeArrowheads="1"/>
          </p:cNvSpPr>
          <p:nvPr/>
        </p:nvSpPr>
        <p:spPr bwMode="auto">
          <a:xfrm>
            <a:off x="831905" y="5433819"/>
            <a:ext cx="1643399"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a:t>
            </a:r>
            <a:r>
              <a:rPr lang="en-US" sz="1896" b="1" dirty="0" err="1">
                <a:solidFill>
                  <a:schemeClr val="tx2"/>
                </a:solidFill>
                <a:latin typeface="Courier New" pitchFamily="-65" charset="0"/>
              </a:rPr>
              <a:t>inst</a:t>
            </a:r>
            <a:r>
              <a:rPr lang="en-US" sz="1896" b="1" dirty="0">
                <a:solidFill>
                  <a:schemeClr val="tx2"/>
                </a:solidFill>
                <a:latin typeface="Courier New" pitchFamily="-65" charset="0"/>
              </a:rPr>
              <a:t>[31]-</a:t>
            </a:r>
            <a:endParaRPr lang="en-US" sz="1354" dirty="0">
              <a:solidFill>
                <a:schemeClr val="tx2"/>
              </a:solidFill>
            </a:endParaRPr>
          </a:p>
        </p:txBody>
      </p:sp>
      <p:sp>
        <p:nvSpPr>
          <p:cNvPr id="115" name="Text Box 6"/>
          <p:cNvSpPr txBox="1">
            <a:spLocks noChangeArrowheads="1"/>
          </p:cNvSpPr>
          <p:nvPr/>
        </p:nvSpPr>
        <p:spPr bwMode="auto">
          <a:xfrm>
            <a:off x="2802149" y="5444805"/>
            <a:ext cx="1205779"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inst</a:t>
            </a:r>
            <a:r>
              <a:rPr lang="en-US" sz="1896" b="1" dirty="0">
                <a:solidFill>
                  <a:schemeClr val="tx2"/>
                </a:solidFill>
                <a:latin typeface="Courier New" pitchFamily="-65" charset="0"/>
              </a:rPr>
              <a:t>[7]</a:t>
            </a:r>
            <a:endParaRPr lang="en-US" sz="1354" dirty="0">
              <a:solidFill>
                <a:schemeClr val="tx2"/>
              </a:solidFill>
            </a:endParaRPr>
          </a:p>
        </p:txBody>
      </p:sp>
      <p:sp>
        <p:nvSpPr>
          <p:cNvPr id="116" name="Line 16"/>
          <p:cNvSpPr>
            <a:spLocks noChangeShapeType="1"/>
          </p:cNvSpPr>
          <p:nvPr/>
        </p:nvSpPr>
        <p:spPr bwMode="auto">
          <a:xfrm>
            <a:off x="3000375" y="5444806"/>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Tree>
    <p:extLst>
      <p:ext uri="{BB962C8B-B14F-4D97-AF65-F5344CB8AC3E}">
        <p14:creationId xmlns:p14="http://schemas.microsoft.com/office/powerpoint/2010/main" val="176125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30200"/>
            <a:ext cx="7825154" cy="1380318"/>
          </a:xfrm>
        </p:spPr>
        <p:txBody>
          <a:bodyPr/>
          <a:lstStyle/>
          <a:p>
            <a:r>
              <a:rPr lang="en-US" dirty="0" smtClean="0"/>
              <a:t>All RISC-V Branch Instructions</a:t>
            </a:r>
            <a:endParaRPr lang="en-US" dirty="0"/>
          </a:p>
        </p:txBody>
      </p:sp>
      <p:grpSp>
        <p:nvGrpSpPr>
          <p:cNvPr id="7" name="Group 4"/>
          <p:cNvGrpSpPr>
            <a:grpSpLocks/>
          </p:cNvGrpSpPr>
          <p:nvPr/>
        </p:nvGrpSpPr>
        <p:grpSpPr bwMode="auto">
          <a:xfrm>
            <a:off x="90656" y="1930866"/>
            <a:ext cx="8021838" cy="390178"/>
            <a:chOff x="181" y="1138"/>
            <a:chExt cx="5243" cy="363"/>
          </a:xfrm>
        </p:grpSpPr>
        <p:grpSp>
          <p:nvGrpSpPr>
            <p:cNvPr id="8" name="Group 5"/>
            <p:cNvGrpSpPr>
              <a:grpSpLocks/>
            </p:cNvGrpSpPr>
            <p:nvPr/>
          </p:nvGrpSpPr>
          <p:grpSpPr bwMode="auto">
            <a:xfrm>
              <a:off x="181" y="1138"/>
              <a:ext cx="5139" cy="363"/>
              <a:chOff x="181" y="1138"/>
              <a:chExt cx="5139" cy="363"/>
            </a:xfrm>
          </p:grpSpPr>
          <p:sp>
            <p:nvSpPr>
              <p:cNvPr id="15" name="Text Box 6"/>
              <p:cNvSpPr txBox="1">
                <a:spLocks noChangeArrowheads="1"/>
              </p:cNvSpPr>
              <p:nvPr/>
            </p:nvSpPr>
            <p:spPr bwMode="auto">
              <a:xfrm>
                <a:off x="181" y="1138"/>
                <a:ext cx="1265"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[12|10:5]</a:t>
                </a:r>
                <a:endParaRPr lang="en-US" sz="1354" dirty="0">
                  <a:solidFill>
                    <a:schemeClr val="tx2"/>
                  </a:solidFill>
                </a:endParaRPr>
              </a:p>
            </p:txBody>
          </p:sp>
          <p:sp>
            <p:nvSpPr>
              <p:cNvPr id="16"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17"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18" name="Text Box 6"/>
              <p:cNvSpPr txBox="1">
                <a:spLocks noChangeArrowheads="1"/>
              </p:cNvSpPr>
              <p:nvPr/>
            </p:nvSpPr>
            <p:spPr bwMode="auto">
              <a:xfrm>
                <a:off x="3050" y="1138"/>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000</a:t>
                </a:r>
                <a:endParaRPr lang="en-US" sz="1354" dirty="0">
                  <a:solidFill>
                    <a:schemeClr val="tx2"/>
                  </a:solidFill>
                </a:endParaRPr>
              </a:p>
            </p:txBody>
          </p:sp>
          <p:sp>
            <p:nvSpPr>
              <p:cNvPr id="19" name="Text Box 6"/>
              <p:cNvSpPr txBox="1">
                <a:spLocks noChangeArrowheads="1"/>
              </p:cNvSpPr>
              <p:nvPr/>
            </p:nvSpPr>
            <p:spPr bwMode="auto">
              <a:xfrm>
                <a:off x="3446" y="1138"/>
                <a:ext cx="1169"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[4:1|11]</a:t>
                </a:r>
                <a:endParaRPr lang="en-US" sz="1354" dirty="0">
                  <a:solidFill>
                    <a:schemeClr val="tx2"/>
                  </a:solidFill>
                </a:endParaRPr>
              </a:p>
            </p:txBody>
          </p:sp>
          <p:sp>
            <p:nvSpPr>
              <p:cNvPr id="20" name="Text Box 6"/>
              <p:cNvSpPr txBox="1">
                <a:spLocks noChangeArrowheads="1"/>
              </p:cNvSpPr>
              <p:nvPr/>
            </p:nvSpPr>
            <p:spPr bwMode="auto">
              <a:xfrm>
                <a:off x="4532" y="1138"/>
                <a:ext cx="788"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1100011</a:t>
                </a:r>
                <a:endParaRPr lang="en-US" sz="1354" dirty="0">
                  <a:solidFill>
                    <a:schemeClr val="tx2"/>
                  </a:solidFill>
                </a:endParaRPr>
              </a:p>
            </p:txBody>
          </p:sp>
        </p:grpSp>
        <p:sp>
          <p:nvSpPr>
            <p:cNvPr id="9"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0" name="Line 13"/>
            <p:cNvSpPr>
              <a:spLocks noChangeShapeType="1"/>
            </p:cNvSpPr>
            <p:nvPr/>
          </p:nvSpPr>
          <p:spPr bwMode="auto">
            <a:xfrm>
              <a:off x="131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1"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2"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3" name="Line 16"/>
            <p:cNvSpPr>
              <a:spLocks noChangeShapeType="1"/>
            </p:cNvSpPr>
            <p:nvPr/>
          </p:nvSpPr>
          <p:spPr bwMode="auto">
            <a:xfrm>
              <a:off x="361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4"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21" name="TextBox 20"/>
          <p:cNvSpPr txBox="1"/>
          <p:nvPr/>
        </p:nvSpPr>
        <p:spPr>
          <a:xfrm>
            <a:off x="8205015" y="1896082"/>
            <a:ext cx="772969" cy="425822"/>
          </a:xfrm>
          <a:prstGeom prst="rect">
            <a:avLst/>
          </a:prstGeom>
          <a:noFill/>
        </p:spPr>
        <p:txBody>
          <a:bodyPr wrap="none" rtlCol="0">
            <a:spAutoFit/>
          </a:bodyPr>
          <a:lstStyle/>
          <a:p>
            <a:r>
              <a:rPr lang="en-US" sz="2167" dirty="0">
                <a:solidFill>
                  <a:schemeClr val="tx1"/>
                </a:solidFill>
              </a:rPr>
              <a:t>BEQ</a:t>
            </a:r>
          </a:p>
        </p:txBody>
      </p:sp>
      <p:grpSp>
        <p:nvGrpSpPr>
          <p:cNvPr id="22" name="Group 4"/>
          <p:cNvGrpSpPr>
            <a:grpSpLocks/>
          </p:cNvGrpSpPr>
          <p:nvPr/>
        </p:nvGrpSpPr>
        <p:grpSpPr bwMode="auto">
          <a:xfrm>
            <a:off x="90656" y="2242343"/>
            <a:ext cx="8021838" cy="390178"/>
            <a:chOff x="181" y="1138"/>
            <a:chExt cx="5243" cy="363"/>
          </a:xfrm>
        </p:grpSpPr>
        <p:grpSp>
          <p:nvGrpSpPr>
            <p:cNvPr id="23" name="Group 5"/>
            <p:cNvGrpSpPr>
              <a:grpSpLocks/>
            </p:cNvGrpSpPr>
            <p:nvPr/>
          </p:nvGrpSpPr>
          <p:grpSpPr bwMode="auto">
            <a:xfrm>
              <a:off x="181" y="1138"/>
              <a:ext cx="5139" cy="363"/>
              <a:chOff x="181" y="1138"/>
              <a:chExt cx="5139" cy="363"/>
            </a:xfrm>
          </p:grpSpPr>
          <p:sp>
            <p:nvSpPr>
              <p:cNvPr id="30" name="Text Box 6"/>
              <p:cNvSpPr txBox="1">
                <a:spLocks noChangeArrowheads="1"/>
              </p:cNvSpPr>
              <p:nvPr/>
            </p:nvSpPr>
            <p:spPr bwMode="auto">
              <a:xfrm>
                <a:off x="181" y="1138"/>
                <a:ext cx="1265"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[12|10:5]</a:t>
                </a:r>
                <a:endParaRPr lang="en-US" sz="1354" dirty="0">
                  <a:solidFill>
                    <a:schemeClr val="tx2"/>
                  </a:solidFill>
                </a:endParaRPr>
              </a:p>
            </p:txBody>
          </p:sp>
          <p:sp>
            <p:nvSpPr>
              <p:cNvPr id="31"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32"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33" name="Text Box 6"/>
              <p:cNvSpPr txBox="1">
                <a:spLocks noChangeArrowheads="1"/>
              </p:cNvSpPr>
              <p:nvPr/>
            </p:nvSpPr>
            <p:spPr bwMode="auto">
              <a:xfrm>
                <a:off x="3050" y="1138"/>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001</a:t>
                </a:r>
                <a:endParaRPr lang="en-US" sz="1354" dirty="0">
                  <a:solidFill>
                    <a:schemeClr val="tx2"/>
                  </a:solidFill>
                </a:endParaRPr>
              </a:p>
            </p:txBody>
          </p:sp>
          <p:sp>
            <p:nvSpPr>
              <p:cNvPr id="34" name="Text Box 6"/>
              <p:cNvSpPr txBox="1">
                <a:spLocks noChangeArrowheads="1"/>
              </p:cNvSpPr>
              <p:nvPr/>
            </p:nvSpPr>
            <p:spPr bwMode="auto">
              <a:xfrm>
                <a:off x="3446" y="1138"/>
                <a:ext cx="1169"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[4:1|11]</a:t>
                </a:r>
                <a:endParaRPr lang="en-US" sz="1354" dirty="0">
                  <a:solidFill>
                    <a:schemeClr val="tx2"/>
                  </a:solidFill>
                </a:endParaRPr>
              </a:p>
            </p:txBody>
          </p:sp>
          <p:sp>
            <p:nvSpPr>
              <p:cNvPr id="35" name="Text Box 6"/>
              <p:cNvSpPr txBox="1">
                <a:spLocks noChangeArrowheads="1"/>
              </p:cNvSpPr>
              <p:nvPr/>
            </p:nvSpPr>
            <p:spPr bwMode="auto">
              <a:xfrm>
                <a:off x="4532" y="1138"/>
                <a:ext cx="788"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1100011</a:t>
                </a:r>
                <a:endParaRPr lang="en-US" sz="1354" dirty="0">
                  <a:solidFill>
                    <a:schemeClr val="tx2"/>
                  </a:solidFill>
                </a:endParaRPr>
              </a:p>
            </p:txBody>
          </p:sp>
        </p:grpSp>
        <p:sp>
          <p:nvSpPr>
            <p:cNvPr id="24"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25" name="Line 13"/>
            <p:cNvSpPr>
              <a:spLocks noChangeShapeType="1"/>
            </p:cNvSpPr>
            <p:nvPr/>
          </p:nvSpPr>
          <p:spPr bwMode="auto">
            <a:xfrm>
              <a:off x="131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26"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27"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28" name="Line 16"/>
            <p:cNvSpPr>
              <a:spLocks noChangeShapeType="1"/>
            </p:cNvSpPr>
            <p:nvPr/>
          </p:nvSpPr>
          <p:spPr bwMode="auto">
            <a:xfrm>
              <a:off x="361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29"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36" name="TextBox 35"/>
          <p:cNvSpPr txBox="1"/>
          <p:nvPr/>
        </p:nvSpPr>
        <p:spPr>
          <a:xfrm>
            <a:off x="8212027" y="2207559"/>
            <a:ext cx="756938" cy="425822"/>
          </a:xfrm>
          <a:prstGeom prst="rect">
            <a:avLst/>
          </a:prstGeom>
          <a:noFill/>
        </p:spPr>
        <p:txBody>
          <a:bodyPr wrap="none" rtlCol="0">
            <a:spAutoFit/>
          </a:bodyPr>
          <a:lstStyle/>
          <a:p>
            <a:r>
              <a:rPr lang="en-US" sz="2167" dirty="0">
                <a:solidFill>
                  <a:schemeClr val="tx1"/>
                </a:solidFill>
              </a:rPr>
              <a:t>BNE</a:t>
            </a:r>
          </a:p>
        </p:txBody>
      </p:sp>
      <p:grpSp>
        <p:nvGrpSpPr>
          <p:cNvPr id="37" name="Group 4"/>
          <p:cNvGrpSpPr>
            <a:grpSpLocks/>
          </p:cNvGrpSpPr>
          <p:nvPr/>
        </p:nvGrpSpPr>
        <p:grpSpPr bwMode="auto">
          <a:xfrm>
            <a:off x="86460" y="2549991"/>
            <a:ext cx="8021838" cy="390178"/>
            <a:chOff x="181" y="1138"/>
            <a:chExt cx="5243" cy="363"/>
          </a:xfrm>
        </p:grpSpPr>
        <p:grpSp>
          <p:nvGrpSpPr>
            <p:cNvPr id="38" name="Group 5"/>
            <p:cNvGrpSpPr>
              <a:grpSpLocks/>
            </p:cNvGrpSpPr>
            <p:nvPr/>
          </p:nvGrpSpPr>
          <p:grpSpPr bwMode="auto">
            <a:xfrm>
              <a:off x="181" y="1138"/>
              <a:ext cx="5142" cy="363"/>
              <a:chOff x="181" y="1138"/>
              <a:chExt cx="5142" cy="363"/>
            </a:xfrm>
          </p:grpSpPr>
          <p:sp>
            <p:nvSpPr>
              <p:cNvPr id="45" name="Text Box 6"/>
              <p:cNvSpPr txBox="1">
                <a:spLocks noChangeArrowheads="1"/>
              </p:cNvSpPr>
              <p:nvPr/>
            </p:nvSpPr>
            <p:spPr bwMode="auto">
              <a:xfrm>
                <a:off x="181" y="1138"/>
                <a:ext cx="1265"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[12|10:5]</a:t>
                </a:r>
                <a:endParaRPr lang="en-US" sz="1354" dirty="0">
                  <a:solidFill>
                    <a:schemeClr val="tx2"/>
                  </a:solidFill>
                </a:endParaRPr>
              </a:p>
            </p:txBody>
          </p:sp>
          <p:sp>
            <p:nvSpPr>
              <p:cNvPr id="46"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47"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48" name="Text Box 6"/>
              <p:cNvSpPr txBox="1">
                <a:spLocks noChangeArrowheads="1"/>
              </p:cNvSpPr>
              <p:nvPr/>
            </p:nvSpPr>
            <p:spPr bwMode="auto">
              <a:xfrm>
                <a:off x="3050" y="1138"/>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100</a:t>
                </a:r>
                <a:endParaRPr lang="en-US" sz="1354" dirty="0">
                  <a:solidFill>
                    <a:schemeClr val="tx2"/>
                  </a:solidFill>
                </a:endParaRPr>
              </a:p>
            </p:txBody>
          </p:sp>
          <p:sp>
            <p:nvSpPr>
              <p:cNvPr id="49" name="Text Box 6"/>
              <p:cNvSpPr txBox="1">
                <a:spLocks noChangeArrowheads="1"/>
              </p:cNvSpPr>
              <p:nvPr/>
            </p:nvSpPr>
            <p:spPr bwMode="auto">
              <a:xfrm>
                <a:off x="3446" y="1138"/>
                <a:ext cx="1169"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[4:1|11]</a:t>
                </a:r>
                <a:endParaRPr lang="en-US" sz="1354" dirty="0">
                  <a:solidFill>
                    <a:schemeClr val="tx2"/>
                  </a:solidFill>
                </a:endParaRPr>
              </a:p>
            </p:txBody>
          </p:sp>
          <p:sp>
            <p:nvSpPr>
              <p:cNvPr id="50" name="Text Box 6"/>
              <p:cNvSpPr txBox="1">
                <a:spLocks noChangeArrowheads="1"/>
              </p:cNvSpPr>
              <p:nvPr/>
            </p:nvSpPr>
            <p:spPr bwMode="auto">
              <a:xfrm>
                <a:off x="4535" y="1138"/>
                <a:ext cx="788"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1100011</a:t>
                </a:r>
                <a:endParaRPr lang="en-US" sz="1354" dirty="0">
                  <a:solidFill>
                    <a:schemeClr val="tx2"/>
                  </a:solidFill>
                </a:endParaRPr>
              </a:p>
            </p:txBody>
          </p:sp>
        </p:grpSp>
        <p:sp>
          <p:nvSpPr>
            <p:cNvPr id="39"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40" name="Line 13"/>
            <p:cNvSpPr>
              <a:spLocks noChangeShapeType="1"/>
            </p:cNvSpPr>
            <p:nvPr/>
          </p:nvSpPr>
          <p:spPr bwMode="auto">
            <a:xfrm>
              <a:off x="131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41"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42"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43" name="Line 16"/>
            <p:cNvSpPr>
              <a:spLocks noChangeShapeType="1"/>
            </p:cNvSpPr>
            <p:nvPr/>
          </p:nvSpPr>
          <p:spPr bwMode="auto">
            <a:xfrm>
              <a:off x="361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44"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51" name="TextBox 50"/>
          <p:cNvSpPr txBox="1"/>
          <p:nvPr/>
        </p:nvSpPr>
        <p:spPr>
          <a:xfrm>
            <a:off x="8191501" y="2515207"/>
            <a:ext cx="673774" cy="425822"/>
          </a:xfrm>
          <a:prstGeom prst="rect">
            <a:avLst/>
          </a:prstGeom>
          <a:noFill/>
        </p:spPr>
        <p:txBody>
          <a:bodyPr wrap="none" rtlCol="0">
            <a:spAutoFit/>
          </a:bodyPr>
          <a:lstStyle/>
          <a:p>
            <a:r>
              <a:rPr lang="en-US" sz="2167" dirty="0">
                <a:solidFill>
                  <a:schemeClr val="tx1"/>
                </a:solidFill>
              </a:rPr>
              <a:t>BLT</a:t>
            </a:r>
          </a:p>
        </p:txBody>
      </p:sp>
      <p:grpSp>
        <p:nvGrpSpPr>
          <p:cNvPr id="52" name="Group 4"/>
          <p:cNvGrpSpPr>
            <a:grpSpLocks/>
          </p:cNvGrpSpPr>
          <p:nvPr/>
        </p:nvGrpSpPr>
        <p:grpSpPr bwMode="auto">
          <a:xfrm>
            <a:off x="86460" y="2861468"/>
            <a:ext cx="8021838" cy="390178"/>
            <a:chOff x="181" y="1138"/>
            <a:chExt cx="5243" cy="363"/>
          </a:xfrm>
        </p:grpSpPr>
        <p:grpSp>
          <p:nvGrpSpPr>
            <p:cNvPr id="53" name="Group 5"/>
            <p:cNvGrpSpPr>
              <a:grpSpLocks/>
            </p:cNvGrpSpPr>
            <p:nvPr/>
          </p:nvGrpSpPr>
          <p:grpSpPr bwMode="auto">
            <a:xfrm>
              <a:off x="181" y="1138"/>
              <a:ext cx="5142" cy="363"/>
              <a:chOff x="181" y="1138"/>
              <a:chExt cx="5142" cy="363"/>
            </a:xfrm>
          </p:grpSpPr>
          <p:sp>
            <p:nvSpPr>
              <p:cNvPr id="60" name="Text Box 6"/>
              <p:cNvSpPr txBox="1">
                <a:spLocks noChangeArrowheads="1"/>
              </p:cNvSpPr>
              <p:nvPr/>
            </p:nvSpPr>
            <p:spPr bwMode="auto">
              <a:xfrm>
                <a:off x="181" y="1138"/>
                <a:ext cx="1265"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[12|10:5]</a:t>
                </a:r>
                <a:endParaRPr lang="en-US" sz="1354" dirty="0">
                  <a:solidFill>
                    <a:schemeClr val="tx2"/>
                  </a:solidFill>
                </a:endParaRPr>
              </a:p>
            </p:txBody>
          </p:sp>
          <p:sp>
            <p:nvSpPr>
              <p:cNvPr id="61"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62"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63" name="Text Box 6"/>
              <p:cNvSpPr txBox="1">
                <a:spLocks noChangeArrowheads="1"/>
              </p:cNvSpPr>
              <p:nvPr/>
            </p:nvSpPr>
            <p:spPr bwMode="auto">
              <a:xfrm>
                <a:off x="3050" y="1138"/>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101</a:t>
                </a:r>
                <a:endParaRPr lang="en-US" sz="1354" dirty="0">
                  <a:solidFill>
                    <a:schemeClr val="tx2"/>
                  </a:solidFill>
                </a:endParaRPr>
              </a:p>
            </p:txBody>
          </p:sp>
          <p:sp>
            <p:nvSpPr>
              <p:cNvPr id="64" name="Text Box 6"/>
              <p:cNvSpPr txBox="1">
                <a:spLocks noChangeArrowheads="1"/>
              </p:cNvSpPr>
              <p:nvPr/>
            </p:nvSpPr>
            <p:spPr bwMode="auto">
              <a:xfrm>
                <a:off x="3446" y="1138"/>
                <a:ext cx="1169"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[4:1|11]</a:t>
                </a:r>
                <a:endParaRPr lang="en-US" sz="1354" dirty="0">
                  <a:solidFill>
                    <a:schemeClr val="tx2"/>
                  </a:solidFill>
                </a:endParaRPr>
              </a:p>
            </p:txBody>
          </p:sp>
          <p:sp>
            <p:nvSpPr>
              <p:cNvPr id="65" name="Text Box 6"/>
              <p:cNvSpPr txBox="1">
                <a:spLocks noChangeArrowheads="1"/>
              </p:cNvSpPr>
              <p:nvPr/>
            </p:nvSpPr>
            <p:spPr bwMode="auto">
              <a:xfrm>
                <a:off x="4535" y="1138"/>
                <a:ext cx="788"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1100011</a:t>
                </a:r>
                <a:endParaRPr lang="en-US" sz="1354" dirty="0">
                  <a:solidFill>
                    <a:schemeClr val="tx2"/>
                  </a:solidFill>
                </a:endParaRPr>
              </a:p>
            </p:txBody>
          </p:sp>
        </p:grpSp>
        <p:sp>
          <p:nvSpPr>
            <p:cNvPr id="54"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55" name="Line 13"/>
            <p:cNvSpPr>
              <a:spLocks noChangeShapeType="1"/>
            </p:cNvSpPr>
            <p:nvPr/>
          </p:nvSpPr>
          <p:spPr bwMode="auto">
            <a:xfrm>
              <a:off x="131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6"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7"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8" name="Line 16"/>
            <p:cNvSpPr>
              <a:spLocks noChangeShapeType="1"/>
            </p:cNvSpPr>
            <p:nvPr/>
          </p:nvSpPr>
          <p:spPr bwMode="auto">
            <a:xfrm>
              <a:off x="361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9"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66" name="TextBox 65"/>
          <p:cNvSpPr txBox="1"/>
          <p:nvPr/>
        </p:nvSpPr>
        <p:spPr>
          <a:xfrm>
            <a:off x="8200820" y="2826684"/>
            <a:ext cx="772969" cy="425822"/>
          </a:xfrm>
          <a:prstGeom prst="rect">
            <a:avLst/>
          </a:prstGeom>
          <a:noFill/>
        </p:spPr>
        <p:txBody>
          <a:bodyPr wrap="none" rtlCol="0">
            <a:spAutoFit/>
          </a:bodyPr>
          <a:lstStyle/>
          <a:p>
            <a:r>
              <a:rPr lang="en-US" sz="2167" dirty="0">
                <a:solidFill>
                  <a:schemeClr val="tx1"/>
                </a:solidFill>
              </a:rPr>
              <a:t>BGE</a:t>
            </a:r>
          </a:p>
        </p:txBody>
      </p:sp>
      <p:grpSp>
        <p:nvGrpSpPr>
          <p:cNvPr id="67" name="Group 4"/>
          <p:cNvGrpSpPr>
            <a:grpSpLocks/>
          </p:cNvGrpSpPr>
          <p:nvPr/>
        </p:nvGrpSpPr>
        <p:grpSpPr bwMode="auto">
          <a:xfrm>
            <a:off x="86460" y="3169116"/>
            <a:ext cx="8021838" cy="390178"/>
            <a:chOff x="181" y="1138"/>
            <a:chExt cx="5243" cy="363"/>
          </a:xfrm>
        </p:grpSpPr>
        <p:grpSp>
          <p:nvGrpSpPr>
            <p:cNvPr id="68" name="Group 5"/>
            <p:cNvGrpSpPr>
              <a:grpSpLocks/>
            </p:cNvGrpSpPr>
            <p:nvPr/>
          </p:nvGrpSpPr>
          <p:grpSpPr bwMode="auto">
            <a:xfrm>
              <a:off x="181" y="1138"/>
              <a:ext cx="5142" cy="363"/>
              <a:chOff x="181" y="1138"/>
              <a:chExt cx="5142" cy="363"/>
            </a:xfrm>
          </p:grpSpPr>
          <p:sp>
            <p:nvSpPr>
              <p:cNvPr id="75" name="Text Box 6"/>
              <p:cNvSpPr txBox="1">
                <a:spLocks noChangeArrowheads="1"/>
              </p:cNvSpPr>
              <p:nvPr/>
            </p:nvSpPr>
            <p:spPr bwMode="auto">
              <a:xfrm>
                <a:off x="181" y="1138"/>
                <a:ext cx="1265"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[12|10:5]</a:t>
                </a:r>
                <a:endParaRPr lang="en-US" sz="1354" dirty="0">
                  <a:solidFill>
                    <a:schemeClr val="tx2"/>
                  </a:solidFill>
                </a:endParaRPr>
              </a:p>
            </p:txBody>
          </p:sp>
          <p:sp>
            <p:nvSpPr>
              <p:cNvPr id="76"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77"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78" name="Text Box 6"/>
              <p:cNvSpPr txBox="1">
                <a:spLocks noChangeArrowheads="1"/>
              </p:cNvSpPr>
              <p:nvPr/>
            </p:nvSpPr>
            <p:spPr bwMode="auto">
              <a:xfrm>
                <a:off x="3050" y="1138"/>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110</a:t>
                </a:r>
                <a:endParaRPr lang="en-US" sz="1354" dirty="0">
                  <a:solidFill>
                    <a:schemeClr val="tx2"/>
                  </a:solidFill>
                </a:endParaRPr>
              </a:p>
            </p:txBody>
          </p:sp>
          <p:sp>
            <p:nvSpPr>
              <p:cNvPr id="79" name="Text Box 6"/>
              <p:cNvSpPr txBox="1">
                <a:spLocks noChangeArrowheads="1"/>
              </p:cNvSpPr>
              <p:nvPr/>
            </p:nvSpPr>
            <p:spPr bwMode="auto">
              <a:xfrm>
                <a:off x="3446" y="1138"/>
                <a:ext cx="1169"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[4:1|11]</a:t>
                </a:r>
                <a:endParaRPr lang="en-US" sz="1354" dirty="0">
                  <a:solidFill>
                    <a:schemeClr val="tx2"/>
                  </a:solidFill>
                </a:endParaRPr>
              </a:p>
            </p:txBody>
          </p:sp>
          <p:sp>
            <p:nvSpPr>
              <p:cNvPr id="80" name="Text Box 6"/>
              <p:cNvSpPr txBox="1">
                <a:spLocks noChangeArrowheads="1"/>
              </p:cNvSpPr>
              <p:nvPr/>
            </p:nvSpPr>
            <p:spPr bwMode="auto">
              <a:xfrm>
                <a:off x="4535" y="1138"/>
                <a:ext cx="788"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1100011</a:t>
                </a:r>
                <a:endParaRPr lang="en-US" sz="1354" dirty="0">
                  <a:solidFill>
                    <a:schemeClr val="tx2"/>
                  </a:solidFill>
                </a:endParaRPr>
              </a:p>
            </p:txBody>
          </p:sp>
        </p:grpSp>
        <p:sp>
          <p:nvSpPr>
            <p:cNvPr id="69"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70" name="Line 13"/>
            <p:cNvSpPr>
              <a:spLocks noChangeShapeType="1"/>
            </p:cNvSpPr>
            <p:nvPr/>
          </p:nvSpPr>
          <p:spPr bwMode="auto">
            <a:xfrm>
              <a:off x="131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71"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72"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73" name="Line 16"/>
            <p:cNvSpPr>
              <a:spLocks noChangeShapeType="1"/>
            </p:cNvSpPr>
            <p:nvPr/>
          </p:nvSpPr>
          <p:spPr bwMode="auto">
            <a:xfrm>
              <a:off x="361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74"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81" name="TextBox 80"/>
          <p:cNvSpPr txBox="1"/>
          <p:nvPr/>
        </p:nvSpPr>
        <p:spPr>
          <a:xfrm>
            <a:off x="8201892" y="3134332"/>
            <a:ext cx="874150" cy="425822"/>
          </a:xfrm>
          <a:prstGeom prst="rect">
            <a:avLst/>
          </a:prstGeom>
          <a:noFill/>
        </p:spPr>
        <p:txBody>
          <a:bodyPr wrap="none" rtlCol="0">
            <a:spAutoFit/>
          </a:bodyPr>
          <a:lstStyle/>
          <a:p>
            <a:r>
              <a:rPr lang="en-US" sz="2167" dirty="0">
                <a:solidFill>
                  <a:schemeClr val="tx1"/>
                </a:solidFill>
              </a:rPr>
              <a:t>BLTU</a:t>
            </a:r>
          </a:p>
        </p:txBody>
      </p:sp>
      <p:grpSp>
        <p:nvGrpSpPr>
          <p:cNvPr id="82" name="Group 4"/>
          <p:cNvGrpSpPr>
            <a:grpSpLocks/>
          </p:cNvGrpSpPr>
          <p:nvPr/>
        </p:nvGrpSpPr>
        <p:grpSpPr bwMode="auto">
          <a:xfrm>
            <a:off x="86460" y="3480593"/>
            <a:ext cx="8021838" cy="390178"/>
            <a:chOff x="181" y="1138"/>
            <a:chExt cx="5243" cy="363"/>
          </a:xfrm>
        </p:grpSpPr>
        <p:grpSp>
          <p:nvGrpSpPr>
            <p:cNvPr id="83" name="Group 5"/>
            <p:cNvGrpSpPr>
              <a:grpSpLocks/>
            </p:cNvGrpSpPr>
            <p:nvPr/>
          </p:nvGrpSpPr>
          <p:grpSpPr bwMode="auto">
            <a:xfrm>
              <a:off x="181" y="1138"/>
              <a:ext cx="5142" cy="363"/>
              <a:chOff x="181" y="1138"/>
              <a:chExt cx="5142" cy="363"/>
            </a:xfrm>
          </p:grpSpPr>
          <p:sp>
            <p:nvSpPr>
              <p:cNvPr id="90" name="Text Box 6"/>
              <p:cNvSpPr txBox="1">
                <a:spLocks noChangeArrowheads="1"/>
              </p:cNvSpPr>
              <p:nvPr/>
            </p:nvSpPr>
            <p:spPr bwMode="auto">
              <a:xfrm>
                <a:off x="181" y="1138"/>
                <a:ext cx="1265"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[12|10:5]</a:t>
                </a:r>
                <a:endParaRPr lang="en-US" sz="1354" dirty="0">
                  <a:solidFill>
                    <a:schemeClr val="tx2"/>
                  </a:solidFill>
                </a:endParaRPr>
              </a:p>
            </p:txBody>
          </p:sp>
          <p:sp>
            <p:nvSpPr>
              <p:cNvPr id="91"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92"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93" name="Text Box 6"/>
              <p:cNvSpPr txBox="1">
                <a:spLocks noChangeArrowheads="1"/>
              </p:cNvSpPr>
              <p:nvPr/>
            </p:nvSpPr>
            <p:spPr bwMode="auto">
              <a:xfrm>
                <a:off x="3050" y="1138"/>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111</a:t>
                </a:r>
                <a:endParaRPr lang="en-US" sz="1354" dirty="0">
                  <a:solidFill>
                    <a:schemeClr val="tx2"/>
                  </a:solidFill>
                </a:endParaRPr>
              </a:p>
            </p:txBody>
          </p:sp>
          <p:sp>
            <p:nvSpPr>
              <p:cNvPr id="94" name="Text Box 6"/>
              <p:cNvSpPr txBox="1">
                <a:spLocks noChangeArrowheads="1"/>
              </p:cNvSpPr>
              <p:nvPr/>
            </p:nvSpPr>
            <p:spPr bwMode="auto">
              <a:xfrm>
                <a:off x="3446" y="1138"/>
                <a:ext cx="1169"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[4:1|11]</a:t>
                </a:r>
                <a:endParaRPr lang="en-US" sz="1354" dirty="0">
                  <a:solidFill>
                    <a:schemeClr val="tx2"/>
                  </a:solidFill>
                </a:endParaRPr>
              </a:p>
            </p:txBody>
          </p:sp>
          <p:sp>
            <p:nvSpPr>
              <p:cNvPr id="95" name="Text Box 6"/>
              <p:cNvSpPr txBox="1">
                <a:spLocks noChangeArrowheads="1"/>
              </p:cNvSpPr>
              <p:nvPr/>
            </p:nvSpPr>
            <p:spPr bwMode="auto">
              <a:xfrm>
                <a:off x="4535" y="1138"/>
                <a:ext cx="788"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1100011</a:t>
                </a:r>
                <a:endParaRPr lang="en-US" sz="1354" dirty="0">
                  <a:solidFill>
                    <a:schemeClr val="tx2"/>
                  </a:solidFill>
                </a:endParaRPr>
              </a:p>
            </p:txBody>
          </p:sp>
        </p:grpSp>
        <p:sp>
          <p:nvSpPr>
            <p:cNvPr id="84"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85" name="Line 13"/>
            <p:cNvSpPr>
              <a:spLocks noChangeShapeType="1"/>
            </p:cNvSpPr>
            <p:nvPr/>
          </p:nvSpPr>
          <p:spPr bwMode="auto">
            <a:xfrm>
              <a:off x="131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86"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87"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88" name="Line 16"/>
            <p:cNvSpPr>
              <a:spLocks noChangeShapeType="1"/>
            </p:cNvSpPr>
            <p:nvPr/>
          </p:nvSpPr>
          <p:spPr bwMode="auto">
            <a:xfrm>
              <a:off x="361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89"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96" name="TextBox 95"/>
          <p:cNvSpPr txBox="1"/>
          <p:nvPr/>
        </p:nvSpPr>
        <p:spPr>
          <a:xfrm>
            <a:off x="8205972" y="3445809"/>
            <a:ext cx="973343" cy="425822"/>
          </a:xfrm>
          <a:prstGeom prst="rect">
            <a:avLst/>
          </a:prstGeom>
          <a:noFill/>
        </p:spPr>
        <p:txBody>
          <a:bodyPr wrap="none" rtlCol="0">
            <a:spAutoFit/>
          </a:bodyPr>
          <a:lstStyle/>
          <a:p>
            <a:r>
              <a:rPr lang="en-US" sz="2167" dirty="0">
                <a:solidFill>
                  <a:schemeClr val="tx1"/>
                </a:solidFill>
              </a:rPr>
              <a:t>BGEU</a:t>
            </a:r>
          </a:p>
        </p:txBody>
      </p:sp>
    </p:spTree>
    <p:extLst>
      <p:ext uri="{BB962C8B-B14F-4D97-AF65-F5344CB8AC3E}">
        <p14:creationId xmlns:p14="http://schemas.microsoft.com/office/powerpoint/2010/main" val="3428603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131"/>
            <a:ext cx="9108810" cy="1211660"/>
          </a:xfrm>
        </p:spPr>
        <p:txBody>
          <a:bodyPr>
            <a:normAutofit/>
          </a:bodyPr>
          <a:lstStyle/>
          <a:p>
            <a:r>
              <a:rPr lang="en-US" dirty="0" smtClean="0"/>
              <a:t>U-Format for “Upper Immediate” Instructions</a:t>
            </a:r>
            <a:endParaRPr lang="en-US" dirty="0"/>
          </a:p>
        </p:txBody>
      </p:sp>
      <p:sp>
        <p:nvSpPr>
          <p:cNvPr id="13" name="Content Placeholder 12"/>
          <p:cNvSpPr>
            <a:spLocks noGrp="1"/>
          </p:cNvSpPr>
          <p:nvPr>
            <p:ph idx="1"/>
          </p:nvPr>
        </p:nvSpPr>
        <p:spPr>
          <a:xfrm>
            <a:off x="457200" y="3067844"/>
            <a:ext cx="8229600" cy="2889250"/>
          </a:xfrm>
        </p:spPr>
        <p:txBody>
          <a:bodyPr>
            <a:normAutofit/>
          </a:bodyPr>
          <a:lstStyle/>
          <a:p>
            <a:r>
              <a:rPr lang="en-US" sz="2800" dirty="0" smtClean="0"/>
              <a:t>Has 20-bit immediate in upper 20 bits of 32-bit instruction word</a:t>
            </a:r>
          </a:p>
          <a:p>
            <a:r>
              <a:rPr lang="en-US" sz="2800" dirty="0" smtClean="0"/>
              <a:t>One destination register, </a:t>
            </a:r>
            <a:r>
              <a:rPr lang="en-US" sz="2800" dirty="0" err="1" smtClean="0"/>
              <a:t>rd</a:t>
            </a:r>
            <a:endParaRPr lang="en-US" sz="2800" dirty="0" smtClean="0"/>
          </a:p>
          <a:p>
            <a:r>
              <a:rPr lang="en-US" sz="2800" dirty="0" smtClean="0"/>
              <a:t>Used for two instructions</a:t>
            </a:r>
          </a:p>
          <a:p>
            <a:pPr lvl="1"/>
            <a:r>
              <a:rPr lang="en-US" sz="2400" b="1" dirty="0" smtClean="0">
                <a:solidFill>
                  <a:srgbClr val="0332B7"/>
                </a:solidFill>
              </a:rPr>
              <a:t>LUI </a:t>
            </a:r>
            <a:r>
              <a:rPr lang="mr-IN" sz="2400" b="1" dirty="0" smtClean="0">
                <a:solidFill>
                  <a:srgbClr val="0332B7"/>
                </a:solidFill>
              </a:rPr>
              <a:t>–</a:t>
            </a:r>
            <a:r>
              <a:rPr lang="en-US" sz="2400" b="1" dirty="0" smtClean="0">
                <a:solidFill>
                  <a:srgbClr val="0332B7"/>
                </a:solidFill>
              </a:rPr>
              <a:t> Load  Upper Immediate</a:t>
            </a:r>
          </a:p>
          <a:p>
            <a:pPr lvl="1"/>
            <a:r>
              <a:rPr lang="en-US" sz="2400" b="1" dirty="0" smtClean="0">
                <a:solidFill>
                  <a:srgbClr val="0332B7"/>
                </a:solidFill>
              </a:rPr>
              <a:t>AUIPC </a:t>
            </a:r>
            <a:r>
              <a:rPr lang="mr-IN" sz="2400" b="1" dirty="0" smtClean="0">
                <a:solidFill>
                  <a:srgbClr val="0332B7"/>
                </a:solidFill>
              </a:rPr>
              <a:t>–</a:t>
            </a:r>
            <a:r>
              <a:rPr lang="en-US" sz="2400" b="1" dirty="0" smtClean="0">
                <a:solidFill>
                  <a:srgbClr val="0332B7"/>
                </a:solidFill>
              </a:rPr>
              <a:t> Add Upper Immediate to PC</a:t>
            </a:r>
          </a:p>
          <a:p>
            <a:endParaRPr lang="en-US" dirty="0"/>
          </a:p>
        </p:txBody>
      </p:sp>
      <p:grpSp>
        <p:nvGrpSpPr>
          <p:cNvPr id="7" name="Group 4"/>
          <p:cNvGrpSpPr>
            <a:grpSpLocks/>
          </p:cNvGrpSpPr>
          <p:nvPr/>
        </p:nvGrpSpPr>
        <p:grpSpPr bwMode="auto">
          <a:xfrm>
            <a:off x="508185" y="1468439"/>
            <a:ext cx="7936162" cy="1525241"/>
            <a:chOff x="288" y="892"/>
            <a:chExt cx="5187" cy="1419"/>
          </a:xfrm>
        </p:grpSpPr>
        <p:grpSp>
          <p:nvGrpSpPr>
            <p:cNvPr id="8" name="Group 5"/>
            <p:cNvGrpSpPr>
              <a:grpSpLocks/>
            </p:cNvGrpSpPr>
            <p:nvPr/>
          </p:nvGrpSpPr>
          <p:grpSpPr bwMode="auto">
            <a:xfrm>
              <a:off x="300" y="892"/>
              <a:ext cx="5175" cy="1419"/>
              <a:chOff x="300" y="892"/>
              <a:chExt cx="5175" cy="1419"/>
            </a:xfrm>
          </p:grpSpPr>
          <p:sp>
            <p:nvSpPr>
              <p:cNvPr id="22" name="Text Box 10"/>
              <p:cNvSpPr txBox="1">
                <a:spLocks noChangeArrowheads="1"/>
              </p:cNvSpPr>
              <p:nvPr/>
            </p:nvSpPr>
            <p:spPr bwMode="auto">
              <a:xfrm>
                <a:off x="4995"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7</a:t>
                </a:r>
                <a:endParaRPr lang="en-US" sz="1354" dirty="0">
                  <a:solidFill>
                    <a:schemeClr val="tx2"/>
                  </a:solidFill>
                </a:endParaRPr>
              </a:p>
            </p:txBody>
          </p:sp>
          <p:sp>
            <p:nvSpPr>
              <p:cNvPr id="24" name="Text Box 6"/>
              <p:cNvSpPr txBox="1">
                <a:spLocks noChangeArrowheads="1"/>
              </p:cNvSpPr>
              <p:nvPr/>
            </p:nvSpPr>
            <p:spPr bwMode="auto">
              <a:xfrm>
                <a:off x="300"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31</a:t>
                </a:r>
                <a:endParaRPr lang="en-US" sz="1219" dirty="0">
                  <a:solidFill>
                    <a:schemeClr val="tx2"/>
                  </a:solidFill>
                </a:endParaRPr>
              </a:p>
            </p:txBody>
          </p:sp>
          <p:sp>
            <p:nvSpPr>
              <p:cNvPr id="28" name="Text Box 10"/>
              <p:cNvSpPr txBox="1">
                <a:spLocks noChangeArrowheads="1"/>
              </p:cNvSpPr>
              <p:nvPr/>
            </p:nvSpPr>
            <p:spPr bwMode="auto">
              <a:xfrm>
                <a:off x="4541"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7</a:t>
                </a:r>
                <a:endParaRPr lang="en-US" sz="1219" dirty="0">
                  <a:solidFill>
                    <a:schemeClr val="tx2"/>
                  </a:solidFill>
                </a:endParaRPr>
              </a:p>
            </p:txBody>
          </p:sp>
          <p:sp>
            <p:nvSpPr>
              <p:cNvPr id="29" name="Text Box 11"/>
              <p:cNvSpPr txBox="1">
                <a:spLocks noChangeArrowheads="1"/>
              </p:cNvSpPr>
              <p:nvPr/>
            </p:nvSpPr>
            <p:spPr bwMode="auto">
              <a:xfrm>
                <a:off x="3779"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12</a:t>
                </a:r>
                <a:endParaRPr lang="en-US" sz="1219" dirty="0">
                  <a:solidFill>
                    <a:schemeClr val="tx2"/>
                  </a:solidFill>
                </a:endParaRPr>
              </a:p>
            </p:txBody>
          </p:sp>
          <p:sp>
            <p:nvSpPr>
              <p:cNvPr id="34" name="Text Box 10"/>
              <p:cNvSpPr txBox="1">
                <a:spLocks noChangeArrowheads="1"/>
              </p:cNvSpPr>
              <p:nvPr/>
            </p:nvSpPr>
            <p:spPr bwMode="auto">
              <a:xfrm>
                <a:off x="4661"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6</a:t>
                </a:r>
                <a:endParaRPr lang="en-US" sz="1219" dirty="0">
                  <a:solidFill>
                    <a:schemeClr val="tx2"/>
                  </a:solidFill>
                </a:endParaRPr>
              </a:p>
            </p:txBody>
          </p:sp>
          <p:sp>
            <p:nvSpPr>
              <p:cNvPr id="35" name="Text Box 10"/>
              <p:cNvSpPr txBox="1">
                <a:spLocks noChangeArrowheads="1"/>
              </p:cNvSpPr>
              <p:nvPr/>
            </p:nvSpPr>
            <p:spPr bwMode="auto">
              <a:xfrm>
                <a:off x="5273"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0</a:t>
                </a:r>
                <a:endParaRPr lang="en-US" sz="1219" dirty="0">
                  <a:solidFill>
                    <a:schemeClr val="tx2"/>
                  </a:solidFill>
                </a:endParaRPr>
              </a:p>
            </p:txBody>
          </p:sp>
          <p:sp>
            <p:nvSpPr>
              <p:cNvPr id="41" name="Text Box 6"/>
              <p:cNvSpPr txBox="1">
                <a:spLocks noChangeArrowheads="1"/>
              </p:cNvSpPr>
              <p:nvPr/>
            </p:nvSpPr>
            <p:spPr bwMode="auto">
              <a:xfrm>
                <a:off x="4710"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sp>
            <p:nvSpPr>
              <p:cNvPr id="42" name="Text Box 6"/>
              <p:cNvSpPr txBox="1">
                <a:spLocks noChangeArrowheads="1"/>
              </p:cNvSpPr>
              <p:nvPr/>
            </p:nvSpPr>
            <p:spPr bwMode="auto">
              <a:xfrm>
                <a:off x="1557" y="1135"/>
                <a:ext cx="1074"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[31:12]</a:t>
                </a:r>
                <a:endParaRPr lang="en-US" sz="1354" dirty="0">
                  <a:solidFill>
                    <a:schemeClr val="tx2"/>
                  </a:solidFill>
                </a:endParaRPr>
              </a:p>
            </p:txBody>
          </p:sp>
          <p:sp>
            <p:nvSpPr>
              <p:cNvPr id="43" name="Text Box 6"/>
              <p:cNvSpPr txBox="1">
                <a:spLocks noChangeArrowheads="1"/>
              </p:cNvSpPr>
              <p:nvPr/>
            </p:nvSpPr>
            <p:spPr bwMode="auto">
              <a:xfrm>
                <a:off x="4253" y="1142"/>
                <a:ext cx="311"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rd</a:t>
                </a:r>
                <a:endParaRPr lang="en-US" sz="1354" dirty="0">
                  <a:solidFill>
                    <a:schemeClr val="tx2"/>
                  </a:solidFill>
                </a:endParaRPr>
              </a:p>
            </p:txBody>
          </p:sp>
          <p:sp>
            <p:nvSpPr>
              <p:cNvPr id="45" name="Text Box 11"/>
              <p:cNvSpPr txBox="1">
                <a:spLocks noChangeArrowheads="1"/>
              </p:cNvSpPr>
              <p:nvPr/>
            </p:nvSpPr>
            <p:spPr bwMode="auto">
              <a:xfrm>
                <a:off x="4028" y="892"/>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11</a:t>
                </a:r>
                <a:endParaRPr lang="en-US" sz="1219" dirty="0">
                  <a:solidFill>
                    <a:schemeClr val="tx2"/>
                  </a:solidFill>
                </a:endParaRPr>
              </a:p>
            </p:txBody>
          </p:sp>
          <p:sp>
            <p:nvSpPr>
              <p:cNvPr id="46" name="Text Box 8"/>
              <p:cNvSpPr txBox="1">
                <a:spLocks noChangeArrowheads="1"/>
              </p:cNvSpPr>
              <p:nvPr/>
            </p:nvSpPr>
            <p:spPr bwMode="auto">
              <a:xfrm>
                <a:off x="1947" y="1423"/>
                <a:ext cx="311"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20</a:t>
                </a:r>
                <a:endParaRPr lang="en-US" sz="1354" dirty="0">
                  <a:solidFill>
                    <a:schemeClr val="tx2"/>
                  </a:solidFill>
                </a:endParaRPr>
              </a:p>
            </p:txBody>
          </p:sp>
          <p:sp>
            <p:nvSpPr>
              <p:cNvPr id="47" name="Text Box 6"/>
              <p:cNvSpPr txBox="1">
                <a:spLocks noChangeArrowheads="1"/>
              </p:cNvSpPr>
              <p:nvPr/>
            </p:nvSpPr>
            <p:spPr bwMode="auto">
              <a:xfrm>
                <a:off x="4318" y="1423"/>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5</a:t>
                </a:r>
                <a:endParaRPr lang="en-US" sz="1354" dirty="0">
                  <a:solidFill>
                    <a:schemeClr val="tx2"/>
                  </a:solidFill>
                </a:endParaRPr>
              </a:p>
            </p:txBody>
          </p:sp>
          <p:sp>
            <p:nvSpPr>
              <p:cNvPr id="48" name="Text Box 8"/>
              <p:cNvSpPr txBox="1">
                <a:spLocks noChangeArrowheads="1"/>
              </p:cNvSpPr>
              <p:nvPr/>
            </p:nvSpPr>
            <p:spPr bwMode="auto">
              <a:xfrm>
                <a:off x="1058" y="1714"/>
                <a:ext cx="183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U-immediate[31:12]</a:t>
                </a:r>
                <a:endParaRPr lang="en-US" sz="1354" dirty="0">
                  <a:solidFill>
                    <a:schemeClr val="tx2"/>
                  </a:solidFill>
                </a:endParaRPr>
              </a:p>
            </p:txBody>
          </p:sp>
          <p:sp>
            <p:nvSpPr>
              <p:cNvPr id="49" name="Text Box 8"/>
              <p:cNvSpPr txBox="1">
                <a:spLocks noChangeArrowheads="1"/>
              </p:cNvSpPr>
              <p:nvPr/>
            </p:nvSpPr>
            <p:spPr bwMode="auto">
              <a:xfrm>
                <a:off x="4167" y="1714"/>
                <a:ext cx="502"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dest</a:t>
                </a:r>
                <a:endParaRPr lang="en-US" sz="1354" dirty="0">
                  <a:solidFill>
                    <a:schemeClr val="tx2"/>
                  </a:solidFill>
                </a:endParaRPr>
              </a:p>
            </p:txBody>
          </p:sp>
          <p:sp>
            <p:nvSpPr>
              <p:cNvPr id="50" name="Text Box 8"/>
              <p:cNvSpPr txBox="1">
                <a:spLocks noChangeArrowheads="1"/>
              </p:cNvSpPr>
              <p:nvPr/>
            </p:nvSpPr>
            <p:spPr bwMode="auto">
              <a:xfrm>
                <a:off x="4944" y="1714"/>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LUI</a:t>
                </a:r>
                <a:endParaRPr lang="en-US" sz="1354" dirty="0">
                  <a:solidFill>
                    <a:schemeClr val="tx2"/>
                  </a:solidFill>
                </a:endParaRPr>
              </a:p>
            </p:txBody>
          </p:sp>
          <p:sp>
            <p:nvSpPr>
              <p:cNvPr id="51" name="Text Box 8"/>
              <p:cNvSpPr txBox="1">
                <a:spLocks noChangeArrowheads="1"/>
              </p:cNvSpPr>
              <p:nvPr/>
            </p:nvSpPr>
            <p:spPr bwMode="auto">
              <a:xfrm>
                <a:off x="1048" y="1954"/>
                <a:ext cx="183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U-immediate[31:12]</a:t>
                </a:r>
                <a:endParaRPr lang="en-US" sz="1354" dirty="0">
                  <a:solidFill>
                    <a:schemeClr val="tx2"/>
                  </a:solidFill>
                </a:endParaRPr>
              </a:p>
            </p:txBody>
          </p:sp>
          <p:sp>
            <p:nvSpPr>
              <p:cNvPr id="52" name="Text Box 8"/>
              <p:cNvSpPr txBox="1">
                <a:spLocks noChangeArrowheads="1"/>
              </p:cNvSpPr>
              <p:nvPr/>
            </p:nvSpPr>
            <p:spPr bwMode="auto">
              <a:xfrm>
                <a:off x="4157" y="1954"/>
                <a:ext cx="502"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dest</a:t>
                </a:r>
                <a:endParaRPr lang="en-US" sz="1354" dirty="0">
                  <a:solidFill>
                    <a:schemeClr val="tx2"/>
                  </a:solidFill>
                </a:endParaRPr>
              </a:p>
            </p:txBody>
          </p:sp>
          <p:sp>
            <p:nvSpPr>
              <p:cNvPr id="53" name="Text Box 8"/>
              <p:cNvSpPr txBox="1">
                <a:spLocks noChangeArrowheads="1"/>
              </p:cNvSpPr>
              <p:nvPr/>
            </p:nvSpPr>
            <p:spPr bwMode="auto">
              <a:xfrm>
                <a:off x="4839" y="1954"/>
                <a:ext cx="59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AUIPC</a:t>
                </a:r>
                <a:endParaRPr lang="en-US" sz="1354" dirty="0">
                  <a:solidFill>
                    <a:schemeClr val="tx2"/>
                  </a:solidFill>
                </a:endParaRPr>
              </a:p>
            </p:txBody>
          </p:sp>
        </p:grpSp>
        <p:sp>
          <p:nvSpPr>
            <p:cNvPr id="9"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5" name="Line 17"/>
            <p:cNvSpPr>
              <a:spLocks noChangeShapeType="1"/>
            </p:cNvSpPr>
            <p:nvPr/>
          </p:nvSpPr>
          <p:spPr bwMode="auto">
            <a:xfrm>
              <a:off x="471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7" name="Line 17"/>
            <p:cNvSpPr>
              <a:spLocks noChangeShapeType="1"/>
            </p:cNvSpPr>
            <p:nvPr/>
          </p:nvSpPr>
          <p:spPr bwMode="auto">
            <a:xfrm>
              <a:off x="4065" y="1163"/>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Tree>
    <p:extLst>
      <p:ext uri="{BB962C8B-B14F-4D97-AF65-F5344CB8AC3E}">
        <p14:creationId xmlns:p14="http://schemas.microsoft.com/office/powerpoint/2010/main" val="224246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80517" cy="1068370"/>
          </a:xfrm>
        </p:spPr>
        <p:txBody>
          <a:bodyPr/>
          <a:lstStyle/>
          <a:p>
            <a:r>
              <a:rPr lang="en-US" dirty="0" smtClean="0"/>
              <a:t>J-Format for Jump Instructions</a:t>
            </a:r>
            <a:endParaRPr lang="en-US" dirty="0"/>
          </a:p>
        </p:txBody>
      </p:sp>
      <p:sp>
        <p:nvSpPr>
          <p:cNvPr id="3" name="Content Placeholder 2"/>
          <p:cNvSpPr>
            <a:spLocks noGrp="1"/>
          </p:cNvSpPr>
          <p:nvPr>
            <p:ph idx="1"/>
          </p:nvPr>
        </p:nvSpPr>
        <p:spPr>
          <a:xfrm>
            <a:off x="457200" y="2706688"/>
            <a:ext cx="8458200" cy="3147219"/>
          </a:xfrm>
        </p:spPr>
        <p:txBody>
          <a:bodyPr>
            <a:normAutofit/>
          </a:bodyPr>
          <a:lstStyle/>
          <a:p>
            <a:r>
              <a:rPr lang="en-US" dirty="0" smtClean="0"/>
              <a:t>JAL saves PC+4 in register </a:t>
            </a:r>
            <a:r>
              <a:rPr lang="en-US" dirty="0" err="1" smtClean="0"/>
              <a:t>rd</a:t>
            </a:r>
            <a:r>
              <a:rPr lang="en-US" dirty="0" smtClean="0"/>
              <a:t> (the return address)</a:t>
            </a:r>
          </a:p>
          <a:p>
            <a:pPr lvl="1"/>
            <a:r>
              <a:rPr lang="en-US" sz="2000" dirty="0">
                <a:solidFill>
                  <a:schemeClr val="accent1">
                    <a:lumMod val="50000"/>
                  </a:schemeClr>
                </a:solidFill>
              </a:rPr>
              <a:t>Assembler “</a:t>
            </a:r>
            <a:r>
              <a:rPr lang="en-US" sz="2000" b="1" dirty="0">
                <a:solidFill>
                  <a:schemeClr val="accent1">
                    <a:lumMod val="50000"/>
                  </a:schemeClr>
                </a:solidFill>
                <a:latin typeface="Courier New"/>
                <a:cs typeface="Courier New"/>
              </a:rPr>
              <a:t>j</a:t>
            </a:r>
            <a:r>
              <a:rPr lang="en-US" sz="2000" dirty="0">
                <a:solidFill>
                  <a:schemeClr val="accent1">
                    <a:lumMod val="50000"/>
                  </a:schemeClr>
                </a:solidFill>
              </a:rPr>
              <a:t>” jump </a:t>
            </a:r>
            <a:r>
              <a:rPr lang="en-US" sz="2000" dirty="0" smtClean="0">
                <a:solidFill>
                  <a:schemeClr val="accent1">
                    <a:lumMod val="50000"/>
                  </a:schemeClr>
                </a:solidFill>
              </a:rPr>
              <a:t>is pseudo</a:t>
            </a:r>
            <a:r>
              <a:rPr lang="en-US" sz="2000" dirty="0">
                <a:solidFill>
                  <a:schemeClr val="accent1">
                    <a:lumMod val="50000"/>
                  </a:schemeClr>
                </a:solidFill>
              </a:rPr>
              <a:t>-</a:t>
            </a:r>
            <a:r>
              <a:rPr lang="en-US" sz="2000" dirty="0" smtClean="0">
                <a:solidFill>
                  <a:schemeClr val="accent1">
                    <a:lumMod val="50000"/>
                  </a:schemeClr>
                </a:solidFill>
              </a:rPr>
              <a:t>instruction, uses JAL but sets </a:t>
            </a:r>
            <a:r>
              <a:rPr lang="en-US" sz="2000" dirty="0" err="1">
                <a:solidFill>
                  <a:schemeClr val="accent1">
                    <a:lumMod val="50000"/>
                  </a:schemeClr>
                </a:solidFill>
                <a:latin typeface="Courier New" panose="02070309020205020404" pitchFamily="49" charset="0"/>
                <a:cs typeface="Courier New" panose="02070309020205020404" pitchFamily="49" charset="0"/>
              </a:rPr>
              <a:t>rd</a:t>
            </a:r>
            <a:r>
              <a:rPr lang="en-US" sz="2000" dirty="0">
                <a:solidFill>
                  <a:schemeClr val="accent1">
                    <a:lumMod val="50000"/>
                  </a:schemeClr>
                </a:solidFill>
                <a:latin typeface="Courier New" panose="02070309020205020404" pitchFamily="49" charset="0"/>
                <a:cs typeface="Courier New" panose="02070309020205020404" pitchFamily="49" charset="0"/>
              </a:rPr>
              <a:t>=x0</a:t>
            </a:r>
            <a:r>
              <a:rPr lang="en-US" sz="2000" dirty="0">
                <a:solidFill>
                  <a:schemeClr val="accent1">
                    <a:lumMod val="50000"/>
                  </a:schemeClr>
                </a:solidFill>
              </a:rPr>
              <a:t> </a:t>
            </a:r>
            <a:r>
              <a:rPr lang="en-US" sz="2000" dirty="0" smtClean="0">
                <a:solidFill>
                  <a:schemeClr val="accent1">
                    <a:lumMod val="50000"/>
                  </a:schemeClr>
                </a:solidFill>
              </a:rPr>
              <a:t>to discard </a:t>
            </a:r>
            <a:r>
              <a:rPr lang="en-US" sz="2000" dirty="0">
                <a:solidFill>
                  <a:schemeClr val="accent1">
                    <a:lumMod val="50000"/>
                  </a:schemeClr>
                </a:solidFill>
              </a:rPr>
              <a:t>return </a:t>
            </a:r>
            <a:r>
              <a:rPr lang="en-US" sz="2000" dirty="0" smtClean="0">
                <a:solidFill>
                  <a:schemeClr val="accent1">
                    <a:lumMod val="50000"/>
                  </a:schemeClr>
                </a:solidFill>
              </a:rPr>
              <a:t>address</a:t>
            </a:r>
          </a:p>
          <a:p>
            <a:r>
              <a:rPr lang="en-US" dirty="0" smtClean="0"/>
              <a:t>Set PC = PC + offset (PC-relative jump)</a:t>
            </a:r>
          </a:p>
          <a:p>
            <a:r>
              <a:rPr lang="en-US" dirty="0" smtClean="0"/>
              <a:t>Target somewhere within  ±2</a:t>
            </a:r>
            <a:r>
              <a:rPr lang="en-US" baseline="30000" dirty="0" smtClean="0"/>
              <a:t>19</a:t>
            </a:r>
            <a:r>
              <a:rPr lang="en-US" dirty="0" smtClean="0"/>
              <a:t> locations, 2 bytes apart</a:t>
            </a:r>
          </a:p>
          <a:p>
            <a:pPr lvl="1"/>
            <a:r>
              <a:rPr lang="en-US" dirty="0"/>
              <a:t> </a:t>
            </a:r>
            <a:r>
              <a:rPr lang="en-US" sz="2000" dirty="0">
                <a:solidFill>
                  <a:schemeClr val="accent1">
                    <a:lumMod val="50000"/>
                  </a:schemeClr>
                </a:solidFill>
              </a:rPr>
              <a:t>±</a:t>
            </a:r>
            <a:r>
              <a:rPr lang="en-US" sz="2000" dirty="0" smtClean="0">
                <a:solidFill>
                  <a:schemeClr val="accent1">
                    <a:lumMod val="50000"/>
                  </a:schemeClr>
                </a:solidFill>
              </a:rPr>
              <a:t>2</a:t>
            </a:r>
            <a:r>
              <a:rPr lang="en-US" sz="2000" baseline="30000" dirty="0" smtClean="0">
                <a:solidFill>
                  <a:schemeClr val="accent1">
                    <a:lumMod val="50000"/>
                  </a:schemeClr>
                </a:solidFill>
              </a:rPr>
              <a:t>18</a:t>
            </a:r>
            <a:r>
              <a:rPr lang="en-US" sz="2000" dirty="0" smtClean="0">
                <a:solidFill>
                  <a:schemeClr val="accent1">
                    <a:lumMod val="50000"/>
                  </a:schemeClr>
                </a:solidFill>
              </a:rPr>
              <a:t> 32-bit instructions</a:t>
            </a:r>
          </a:p>
          <a:p>
            <a:r>
              <a:rPr lang="en-US" dirty="0" smtClean="0"/>
              <a:t>Immediate encoding optimized similarly to branch instruction to reduce hardware cost</a:t>
            </a:r>
          </a:p>
        </p:txBody>
      </p:sp>
      <p:grpSp>
        <p:nvGrpSpPr>
          <p:cNvPr id="6" name="Group 4"/>
          <p:cNvGrpSpPr>
            <a:grpSpLocks/>
          </p:cNvGrpSpPr>
          <p:nvPr/>
        </p:nvGrpSpPr>
        <p:grpSpPr bwMode="auto">
          <a:xfrm>
            <a:off x="508185" y="1461989"/>
            <a:ext cx="7936162" cy="1273721"/>
            <a:chOff x="288" y="886"/>
            <a:chExt cx="5187" cy="1185"/>
          </a:xfrm>
        </p:grpSpPr>
        <p:grpSp>
          <p:nvGrpSpPr>
            <p:cNvPr id="7" name="Group 5"/>
            <p:cNvGrpSpPr>
              <a:grpSpLocks/>
            </p:cNvGrpSpPr>
            <p:nvPr/>
          </p:nvGrpSpPr>
          <p:grpSpPr bwMode="auto">
            <a:xfrm>
              <a:off x="350" y="886"/>
              <a:ext cx="5125" cy="1185"/>
              <a:chOff x="350" y="886"/>
              <a:chExt cx="5125" cy="1185"/>
            </a:xfrm>
          </p:grpSpPr>
          <p:sp>
            <p:nvSpPr>
              <p:cNvPr id="11" name="Text Box 10"/>
              <p:cNvSpPr txBox="1">
                <a:spLocks noChangeArrowheads="1"/>
              </p:cNvSpPr>
              <p:nvPr/>
            </p:nvSpPr>
            <p:spPr bwMode="auto">
              <a:xfrm>
                <a:off x="4995"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7</a:t>
                </a:r>
                <a:endParaRPr lang="en-US" sz="1354" dirty="0">
                  <a:solidFill>
                    <a:schemeClr val="tx2"/>
                  </a:solidFill>
                </a:endParaRPr>
              </a:p>
            </p:txBody>
          </p:sp>
          <p:sp>
            <p:nvSpPr>
              <p:cNvPr id="12" name="Text Box 6"/>
              <p:cNvSpPr txBox="1">
                <a:spLocks noChangeArrowheads="1"/>
              </p:cNvSpPr>
              <p:nvPr/>
            </p:nvSpPr>
            <p:spPr bwMode="auto">
              <a:xfrm>
                <a:off x="510"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31</a:t>
                </a:r>
                <a:endParaRPr lang="en-US" sz="1219" dirty="0">
                  <a:solidFill>
                    <a:schemeClr val="tx2"/>
                  </a:solidFill>
                </a:endParaRPr>
              </a:p>
            </p:txBody>
          </p:sp>
          <p:sp>
            <p:nvSpPr>
              <p:cNvPr id="13" name="Text Box 10"/>
              <p:cNvSpPr txBox="1">
                <a:spLocks noChangeArrowheads="1"/>
              </p:cNvSpPr>
              <p:nvPr/>
            </p:nvSpPr>
            <p:spPr bwMode="auto">
              <a:xfrm>
                <a:off x="4541"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7</a:t>
                </a:r>
                <a:endParaRPr lang="en-US" sz="1219" dirty="0">
                  <a:solidFill>
                    <a:schemeClr val="tx2"/>
                  </a:solidFill>
                </a:endParaRPr>
              </a:p>
            </p:txBody>
          </p:sp>
          <p:sp>
            <p:nvSpPr>
              <p:cNvPr id="14" name="Text Box 11"/>
              <p:cNvSpPr txBox="1">
                <a:spLocks noChangeArrowheads="1"/>
              </p:cNvSpPr>
              <p:nvPr/>
            </p:nvSpPr>
            <p:spPr bwMode="auto">
              <a:xfrm>
                <a:off x="3779"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12</a:t>
                </a:r>
                <a:endParaRPr lang="en-US" sz="1219" dirty="0">
                  <a:solidFill>
                    <a:schemeClr val="tx2"/>
                  </a:solidFill>
                </a:endParaRPr>
              </a:p>
            </p:txBody>
          </p:sp>
          <p:sp>
            <p:nvSpPr>
              <p:cNvPr id="15" name="Text Box 10"/>
              <p:cNvSpPr txBox="1">
                <a:spLocks noChangeArrowheads="1"/>
              </p:cNvSpPr>
              <p:nvPr/>
            </p:nvSpPr>
            <p:spPr bwMode="auto">
              <a:xfrm>
                <a:off x="4661"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6</a:t>
                </a:r>
                <a:endParaRPr lang="en-US" sz="1219" dirty="0">
                  <a:solidFill>
                    <a:schemeClr val="tx2"/>
                  </a:solidFill>
                </a:endParaRPr>
              </a:p>
            </p:txBody>
          </p:sp>
          <p:sp>
            <p:nvSpPr>
              <p:cNvPr id="16" name="Text Box 10"/>
              <p:cNvSpPr txBox="1">
                <a:spLocks noChangeArrowheads="1"/>
              </p:cNvSpPr>
              <p:nvPr/>
            </p:nvSpPr>
            <p:spPr bwMode="auto">
              <a:xfrm>
                <a:off x="5273"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0</a:t>
                </a:r>
                <a:endParaRPr lang="en-US" sz="1219" dirty="0">
                  <a:solidFill>
                    <a:schemeClr val="tx2"/>
                  </a:solidFill>
                </a:endParaRPr>
              </a:p>
            </p:txBody>
          </p:sp>
          <p:sp>
            <p:nvSpPr>
              <p:cNvPr id="17" name="Text Box 6"/>
              <p:cNvSpPr txBox="1">
                <a:spLocks noChangeArrowheads="1"/>
              </p:cNvSpPr>
              <p:nvPr/>
            </p:nvSpPr>
            <p:spPr bwMode="auto">
              <a:xfrm>
                <a:off x="4710"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sp>
            <p:nvSpPr>
              <p:cNvPr id="18" name="Text Box 6"/>
              <p:cNvSpPr txBox="1">
                <a:spLocks noChangeArrowheads="1"/>
              </p:cNvSpPr>
              <p:nvPr/>
            </p:nvSpPr>
            <p:spPr bwMode="auto">
              <a:xfrm>
                <a:off x="1157" y="1135"/>
                <a:ext cx="979"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[10:1]</a:t>
                </a:r>
                <a:endParaRPr lang="en-US" sz="1354" dirty="0">
                  <a:solidFill>
                    <a:schemeClr val="tx2"/>
                  </a:solidFill>
                </a:endParaRPr>
              </a:p>
            </p:txBody>
          </p:sp>
          <p:sp>
            <p:nvSpPr>
              <p:cNvPr id="19" name="Text Box 6"/>
              <p:cNvSpPr txBox="1">
                <a:spLocks noChangeArrowheads="1"/>
              </p:cNvSpPr>
              <p:nvPr/>
            </p:nvSpPr>
            <p:spPr bwMode="auto">
              <a:xfrm>
                <a:off x="4253" y="1142"/>
                <a:ext cx="311"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rd</a:t>
                </a:r>
                <a:endParaRPr lang="en-US" sz="1354" dirty="0">
                  <a:solidFill>
                    <a:schemeClr val="tx2"/>
                  </a:solidFill>
                </a:endParaRPr>
              </a:p>
            </p:txBody>
          </p:sp>
          <p:sp>
            <p:nvSpPr>
              <p:cNvPr id="20" name="Text Box 11"/>
              <p:cNvSpPr txBox="1">
                <a:spLocks noChangeArrowheads="1"/>
              </p:cNvSpPr>
              <p:nvPr/>
            </p:nvSpPr>
            <p:spPr bwMode="auto">
              <a:xfrm>
                <a:off x="4028" y="892"/>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11</a:t>
                </a:r>
                <a:endParaRPr lang="en-US" sz="1219" dirty="0">
                  <a:solidFill>
                    <a:schemeClr val="tx2"/>
                  </a:solidFill>
                </a:endParaRPr>
              </a:p>
            </p:txBody>
          </p:sp>
          <p:sp>
            <p:nvSpPr>
              <p:cNvPr id="21" name="Text Box 8"/>
              <p:cNvSpPr txBox="1">
                <a:spLocks noChangeArrowheads="1"/>
              </p:cNvSpPr>
              <p:nvPr/>
            </p:nvSpPr>
            <p:spPr bwMode="auto">
              <a:xfrm>
                <a:off x="1513" y="1423"/>
                <a:ext cx="311"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10</a:t>
                </a:r>
                <a:endParaRPr lang="en-US" sz="1354" dirty="0">
                  <a:solidFill>
                    <a:schemeClr val="tx2"/>
                  </a:solidFill>
                </a:endParaRPr>
              </a:p>
            </p:txBody>
          </p:sp>
          <p:sp>
            <p:nvSpPr>
              <p:cNvPr id="22" name="Text Box 6"/>
              <p:cNvSpPr txBox="1">
                <a:spLocks noChangeArrowheads="1"/>
              </p:cNvSpPr>
              <p:nvPr/>
            </p:nvSpPr>
            <p:spPr bwMode="auto">
              <a:xfrm>
                <a:off x="4318" y="1423"/>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5</a:t>
                </a:r>
                <a:endParaRPr lang="en-US" sz="1354" dirty="0">
                  <a:solidFill>
                    <a:schemeClr val="tx2"/>
                  </a:solidFill>
                </a:endParaRPr>
              </a:p>
            </p:txBody>
          </p:sp>
          <p:sp>
            <p:nvSpPr>
              <p:cNvPr id="23" name="Text Box 8"/>
              <p:cNvSpPr txBox="1">
                <a:spLocks noChangeArrowheads="1"/>
              </p:cNvSpPr>
              <p:nvPr/>
            </p:nvSpPr>
            <p:spPr bwMode="auto">
              <a:xfrm>
                <a:off x="1344" y="1714"/>
                <a:ext cx="1265"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offset[20:1]</a:t>
                </a:r>
                <a:endParaRPr lang="en-US" sz="1354" dirty="0">
                  <a:solidFill>
                    <a:schemeClr val="tx2"/>
                  </a:solidFill>
                </a:endParaRPr>
              </a:p>
            </p:txBody>
          </p:sp>
          <p:sp>
            <p:nvSpPr>
              <p:cNvPr id="24" name="Text Box 8"/>
              <p:cNvSpPr txBox="1">
                <a:spLocks noChangeArrowheads="1"/>
              </p:cNvSpPr>
              <p:nvPr/>
            </p:nvSpPr>
            <p:spPr bwMode="auto">
              <a:xfrm>
                <a:off x="4167" y="1714"/>
                <a:ext cx="502"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dest</a:t>
                </a:r>
                <a:endParaRPr lang="en-US" sz="1354" dirty="0">
                  <a:solidFill>
                    <a:schemeClr val="tx2"/>
                  </a:solidFill>
                </a:endParaRPr>
              </a:p>
            </p:txBody>
          </p:sp>
          <p:sp>
            <p:nvSpPr>
              <p:cNvPr id="25" name="Text Box 8"/>
              <p:cNvSpPr txBox="1">
                <a:spLocks noChangeArrowheads="1"/>
              </p:cNvSpPr>
              <p:nvPr/>
            </p:nvSpPr>
            <p:spPr bwMode="auto">
              <a:xfrm>
                <a:off x="4944" y="1714"/>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JAL</a:t>
                </a:r>
                <a:endParaRPr lang="en-US" sz="1354" dirty="0">
                  <a:solidFill>
                    <a:schemeClr val="tx2"/>
                  </a:solidFill>
                </a:endParaRPr>
              </a:p>
            </p:txBody>
          </p:sp>
          <p:sp>
            <p:nvSpPr>
              <p:cNvPr id="29" name="Text Box 6"/>
              <p:cNvSpPr txBox="1">
                <a:spLocks noChangeArrowheads="1"/>
              </p:cNvSpPr>
              <p:nvPr/>
            </p:nvSpPr>
            <p:spPr bwMode="auto">
              <a:xfrm>
                <a:off x="350" y="1132"/>
                <a:ext cx="788"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[20]</a:t>
                </a:r>
                <a:endParaRPr lang="en-US" sz="1354" dirty="0">
                  <a:solidFill>
                    <a:schemeClr val="tx2"/>
                  </a:solidFill>
                </a:endParaRPr>
              </a:p>
            </p:txBody>
          </p:sp>
          <p:sp>
            <p:nvSpPr>
              <p:cNvPr id="30" name="Text Box 6"/>
              <p:cNvSpPr txBox="1">
                <a:spLocks noChangeArrowheads="1"/>
              </p:cNvSpPr>
              <p:nvPr/>
            </p:nvSpPr>
            <p:spPr bwMode="auto">
              <a:xfrm>
                <a:off x="2167" y="1138"/>
                <a:ext cx="788"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a:t>
                </a:r>
                <a:endParaRPr lang="en-US" sz="1354" dirty="0">
                  <a:solidFill>
                    <a:schemeClr val="tx2"/>
                  </a:solidFill>
                </a:endParaRPr>
              </a:p>
            </p:txBody>
          </p:sp>
          <p:sp>
            <p:nvSpPr>
              <p:cNvPr id="31" name="Text Box 6"/>
              <p:cNvSpPr txBox="1">
                <a:spLocks noChangeArrowheads="1"/>
              </p:cNvSpPr>
              <p:nvPr/>
            </p:nvSpPr>
            <p:spPr bwMode="auto">
              <a:xfrm>
                <a:off x="2937" y="1138"/>
                <a:ext cx="1074"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[19:12]</a:t>
                </a:r>
                <a:endParaRPr lang="en-US" sz="1354" dirty="0">
                  <a:solidFill>
                    <a:schemeClr val="tx2"/>
                  </a:solidFill>
                </a:endParaRPr>
              </a:p>
            </p:txBody>
          </p:sp>
          <p:sp>
            <p:nvSpPr>
              <p:cNvPr id="35" name="Text Box 8"/>
              <p:cNvSpPr txBox="1">
                <a:spLocks noChangeArrowheads="1"/>
              </p:cNvSpPr>
              <p:nvPr/>
            </p:nvSpPr>
            <p:spPr bwMode="auto">
              <a:xfrm>
                <a:off x="656" y="1420"/>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1</a:t>
                </a:r>
                <a:endParaRPr lang="en-US" sz="1354" dirty="0">
                  <a:solidFill>
                    <a:schemeClr val="tx2"/>
                  </a:solidFill>
                </a:endParaRPr>
              </a:p>
            </p:txBody>
          </p:sp>
          <p:sp>
            <p:nvSpPr>
              <p:cNvPr id="36" name="Text Box 8"/>
              <p:cNvSpPr txBox="1">
                <a:spLocks noChangeArrowheads="1"/>
              </p:cNvSpPr>
              <p:nvPr/>
            </p:nvSpPr>
            <p:spPr bwMode="auto">
              <a:xfrm>
                <a:off x="2450" y="1420"/>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1</a:t>
                </a:r>
                <a:endParaRPr lang="en-US" sz="1354" dirty="0">
                  <a:solidFill>
                    <a:schemeClr val="tx2"/>
                  </a:solidFill>
                </a:endParaRPr>
              </a:p>
            </p:txBody>
          </p:sp>
          <p:sp>
            <p:nvSpPr>
              <p:cNvPr id="37" name="Text Box 8"/>
              <p:cNvSpPr txBox="1">
                <a:spLocks noChangeArrowheads="1"/>
              </p:cNvSpPr>
              <p:nvPr/>
            </p:nvSpPr>
            <p:spPr bwMode="auto">
              <a:xfrm>
                <a:off x="3415" y="1420"/>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8</a:t>
                </a:r>
                <a:endParaRPr lang="en-US" sz="1354" dirty="0">
                  <a:solidFill>
                    <a:schemeClr val="tx2"/>
                  </a:solidFill>
                </a:endParaRPr>
              </a:p>
            </p:txBody>
          </p:sp>
          <p:sp>
            <p:nvSpPr>
              <p:cNvPr id="38" name="Text Box 11"/>
              <p:cNvSpPr txBox="1">
                <a:spLocks noChangeArrowheads="1"/>
              </p:cNvSpPr>
              <p:nvPr/>
            </p:nvSpPr>
            <p:spPr bwMode="auto">
              <a:xfrm>
                <a:off x="2907" y="892"/>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19</a:t>
                </a:r>
                <a:endParaRPr lang="en-US" sz="1219" dirty="0">
                  <a:solidFill>
                    <a:schemeClr val="tx2"/>
                  </a:solidFill>
                </a:endParaRPr>
              </a:p>
            </p:txBody>
          </p:sp>
          <p:sp>
            <p:nvSpPr>
              <p:cNvPr id="39" name="Text Box 11"/>
              <p:cNvSpPr txBox="1">
                <a:spLocks noChangeArrowheads="1"/>
              </p:cNvSpPr>
              <p:nvPr/>
            </p:nvSpPr>
            <p:spPr bwMode="auto">
              <a:xfrm>
                <a:off x="2409" y="886"/>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20</a:t>
                </a:r>
                <a:endParaRPr lang="en-US" sz="1219" dirty="0">
                  <a:solidFill>
                    <a:schemeClr val="tx2"/>
                  </a:solidFill>
                </a:endParaRPr>
              </a:p>
            </p:txBody>
          </p:sp>
          <p:sp>
            <p:nvSpPr>
              <p:cNvPr id="40" name="Text Box 11"/>
              <p:cNvSpPr txBox="1">
                <a:spLocks noChangeArrowheads="1"/>
              </p:cNvSpPr>
              <p:nvPr/>
            </p:nvSpPr>
            <p:spPr bwMode="auto">
              <a:xfrm>
                <a:off x="1894" y="88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21</a:t>
                </a:r>
                <a:endParaRPr lang="en-US" sz="1219" dirty="0">
                  <a:solidFill>
                    <a:schemeClr val="tx2"/>
                  </a:solidFill>
                </a:endParaRPr>
              </a:p>
            </p:txBody>
          </p:sp>
          <p:sp>
            <p:nvSpPr>
              <p:cNvPr id="41" name="Text Box 6"/>
              <p:cNvSpPr txBox="1">
                <a:spLocks noChangeArrowheads="1"/>
              </p:cNvSpPr>
              <p:nvPr/>
            </p:nvSpPr>
            <p:spPr bwMode="auto">
              <a:xfrm>
                <a:off x="1070" y="892"/>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30</a:t>
                </a:r>
                <a:endParaRPr lang="en-US" sz="1219" dirty="0">
                  <a:solidFill>
                    <a:schemeClr val="tx2"/>
                  </a:solidFill>
                </a:endParaRPr>
              </a:p>
            </p:txBody>
          </p:sp>
        </p:grpSp>
        <p:sp>
          <p:nvSpPr>
            <p:cNvPr id="8"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9" name="Line 17"/>
            <p:cNvSpPr>
              <a:spLocks noChangeShapeType="1"/>
            </p:cNvSpPr>
            <p:nvPr/>
          </p:nvSpPr>
          <p:spPr bwMode="auto">
            <a:xfrm>
              <a:off x="471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0" name="Line 17"/>
            <p:cNvSpPr>
              <a:spLocks noChangeShapeType="1"/>
            </p:cNvSpPr>
            <p:nvPr/>
          </p:nvSpPr>
          <p:spPr bwMode="auto">
            <a:xfrm>
              <a:off x="4062" y="1167"/>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32" name="Line 17"/>
            <p:cNvSpPr>
              <a:spLocks noChangeShapeType="1"/>
            </p:cNvSpPr>
            <p:nvPr/>
          </p:nvSpPr>
          <p:spPr bwMode="auto">
            <a:xfrm>
              <a:off x="2950"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33" name="Line 17"/>
            <p:cNvSpPr>
              <a:spLocks noChangeShapeType="1"/>
            </p:cNvSpPr>
            <p:nvPr/>
          </p:nvSpPr>
          <p:spPr bwMode="auto">
            <a:xfrm>
              <a:off x="2135" y="114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34" name="Line 17"/>
            <p:cNvSpPr>
              <a:spLocks noChangeShapeType="1"/>
            </p:cNvSpPr>
            <p:nvPr/>
          </p:nvSpPr>
          <p:spPr bwMode="auto">
            <a:xfrm>
              <a:off x="1108" y="1156"/>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Tree>
    <p:extLst>
      <p:ext uri="{BB962C8B-B14F-4D97-AF65-F5344CB8AC3E}">
        <p14:creationId xmlns:p14="http://schemas.microsoft.com/office/powerpoint/2010/main" val="1371190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330200"/>
            <a:ext cx="7611666" cy="1094167"/>
          </a:xfrm>
        </p:spPr>
        <p:txBody>
          <a:bodyPr/>
          <a:lstStyle/>
          <a:p>
            <a:r>
              <a:rPr lang="en-US" dirty="0" smtClean="0"/>
              <a:t>JALR Instruction (I-Format)</a:t>
            </a:r>
            <a:endParaRPr lang="en-US" dirty="0"/>
          </a:p>
        </p:txBody>
      </p:sp>
      <p:sp>
        <p:nvSpPr>
          <p:cNvPr id="3" name="Content Placeholder 2"/>
          <p:cNvSpPr>
            <a:spLocks noGrp="1"/>
          </p:cNvSpPr>
          <p:nvPr>
            <p:ph idx="1"/>
          </p:nvPr>
        </p:nvSpPr>
        <p:spPr>
          <a:xfrm>
            <a:off x="457200" y="3263900"/>
            <a:ext cx="8229600" cy="2984500"/>
          </a:xfrm>
        </p:spPr>
        <p:txBody>
          <a:bodyPr/>
          <a:lstStyle/>
          <a:p>
            <a:r>
              <a:rPr lang="en-US" sz="2800" dirty="0" smtClean="0"/>
              <a:t>JALR </a:t>
            </a:r>
            <a:r>
              <a:rPr lang="en-US" sz="2800" dirty="0" err="1" smtClean="0"/>
              <a:t>rd</a:t>
            </a:r>
            <a:r>
              <a:rPr lang="en-US" sz="2800" dirty="0" smtClean="0"/>
              <a:t>, </a:t>
            </a:r>
            <a:r>
              <a:rPr lang="en-US" sz="2800" dirty="0" err="1" smtClean="0"/>
              <a:t>rs</a:t>
            </a:r>
            <a:r>
              <a:rPr lang="en-US" sz="2800" dirty="0" smtClean="0"/>
              <a:t>, immediate</a:t>
            </a:r>
          </a:p>
          <a:p>
            <a:pPr lvl="1"/>
            <a:r>
              <a:rPr lang="en-US" sz="2400" dirty="0" smtClean="0">
                <a:solidFill>
                  <a:srgbClr val="0332B7"/>
                </a:solidFill>
              </a:rPr>
              <a:t>Writes PC+4 to </a:t>
            </a:r>
            <a:r>
              <a:rPr lang="en-US" sz="2400" dirty="0" err="1" smtClean="0">
                <a:solidFill>
                  <a:srgbClr val="0332B7"/>
                </a:solidFill>
              </a:rPr>
              <a:t>rd</a:t>
            </a:r>
            <a:r>
              <a:rPr lang="en-US" sz="2400" dirty="0" smtClean="0">
                <a:solidFill>
                  <a:srgbClr val="0332B7"/>
                </a:solidFill>
              </a:rPr>
              <a:t> (return address)</a:t>
            </a:r>
          </a:p>
          <a:p>
            <a:pPr lvl="1"/>
            <a:r>
              <a:rPr lang="en-US" sz="2400" dirty="0" smtClean="0">
                <a:solidFill>
                  <a:srgbClr val="0332B7"/>
                </a:solidFill>
              </a:rPr>
              <a:t>Sets PC = </a:t>
            </a:r>
            <a:r>
              <a:rPr lang="en-US" sz="2400" dirty="0" err="1" smtClean="0">
                <a:solidFill>
                  <a:srgbClr val="0332B7"/>
                </a:solidFill>
              </a:rPr>
              <a:t>rs</a:t>
            </a:r>
            <a:r>
              <a:rPr lang="en-US" sz="2400" dirty="0" smtClean="0">
                <a:solidFill>
                  <a:srgbClr val="0332B7"/>
                </a:solidFill>
              </a:rPr>
              <a:t> + immediate</a:t>
            </a:r>
          </a:p>
          <a:p>
            <a:pPr lvl="1"/>
            <a:r>
              <a:rPr lang="en-US" sz="2400" dirty="0" smtClean="0">
                <a:solidFill>
                  <a:srgbClr val="0332B7"/>
                </a:solidFill>
              </a:rPr>
              <a:t>Uses same </a:t>
            </a:r>
            <a:r>
              <a:rPr lang="en-US" sz="2400" dirty="0" err="1" smtClean="0">
                <a:solidFill>
                  <a:srgbClr val="0332B7"/>
                </a:solidFill>
              </a:rPr>
              <a:t>immediates</a:t>
            </a:r>
            <a:r>
              <a:rPr lang="en-US" sz="2400" dirty="0" smtClean="0">
                <a:solidFill>
                  <a:srgbClr val="0332B7"/>
                </a:solidFill>
              </a:rPr>
              <a:t> as arithmetic and loads</a:t>
            </a:r>
          </a:p>
          <a:p>
            <a:pPr lvl="2"/>
            <a:r>
              <a:rPr lang="en-US" sz="2400" b="1" i="1" dirty="0" smtClean="0">
                <a:solidFill>
                  <a:srgbClr val="FF0000"/>
                </a:solidFill>
              </a:rPr>
              <a:t>no</a:t>
            </a:r>
            <a:r>
              <a:rPr lang="en-US" sz="2400" dirty="0" smtClean="0"/>
              <a:t> multiplication by 2 bytes</a:t>
            </a:r>
          </a:p>
          <a:p>
            <a:pPr lvl="2"/>
            <a:r>
              <a:rPr lang="en-US" sz="2400" dirty="0" smtClean="0"/>
              <a:t>In contrast to branches and JAL</a:t>
            </a:r>
            <a:endParaRPr lang="en-US" sz="2400" dirty="0"/>
          </a:p>
        </p:txBody>
      </p:sp>
      <p:grpSp>
        <p:nvGrpSpPr>
          <p:cNvPr id="6" name="Group 4"/>
          <p:cNvGrpSpPr>
            <a:grpSpLocks/>
          </p:cNvGrpSpPr>
          <p:nvPr/>
        </p:nvGrpSpPr>
        <p:grpSpPr bwMode="auto">
          <a:xfrm>
            <a:off x="479115" y="1461989"/>
            <a:ext cx="7965232" cy="1283395"/>
            <a:chOff x="269" y="886"/>
            <a:chExt cx="5206" cy="1194"/>
          </a:xfrm>
        </p:grpSpPr>
        <p:grpSp>
          <p:nvGrpSpPr>
            <p:cNvPr id="7" name="Group 5"/>
            <p:cNvGrpSpPr>
              <a:grpSpLocks/>
            </p:cNvGrpSpPr>
            <p:nvPr/>
          </p:nvGrpSpPr>
          <p:grpSpPr bwMode="auto">
            <a:xfrm>
              <a:off x="269" y="886"/>
              <a:ext cx="5206" cy="1194"/>
              <a:chOff x="269" y="886"/>
              <a:chExt cx="5206" cy="1194"/>
            </a:xfrm>
          </p:grpSpPr>
          <p:sp>
            <p:nvSpPr>
              <p:cNvPr id="14" name="Text Box 10"/>
              <p:cNvSpPr txBox="1">
                <a:spLocks noChangeArrowheads="1"/>
              </p:cNvSpPr>
              <p:nvPr/>
            </p:nvSpPr>
            <p:spPr bwMode="auto">
              <a:xfrm>
                <a:off x="4995" y="1426"/>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7</a:t>
                </a:r>
                <a:endParaRPr lang="en-US" sz="1354" dirty="0">
                  <a:solidFill>
                    <a:schemeClr val="tx2"/>
                  </a:solidFill>
                </a:endParaRPr>
              </a:p>
            </p:txBody>
          </p:sp>
          <p:sp>
            <p:nvSpPr>
              <p:cNvPr id="15" name="Text Box 6"/>
              <p:cNvSpPr txBox="1">
                <a:spLocks noChangeArrowheads="1"/>
              </p:cNvSpPr>
              <p:nvPr/>
            </p:nvSpPr>
            <p:spPr bwMode="auto">
              <a:xfrm>
                <a:off x="269"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31</a:t>
                </a:r>
                <a:endParaRPr lang="en-US" sz="1219" dirty="0">
                  <a:solidFill>
                    <a:schemeClr val="tx2"/>
                  </a:solidFill>
                </a:endParaRPr>
              </a:p>
            </p:txBody>
          </p:sp>
          <p:sp>
            <p:nvSpPr>
              <p:cNvPr id="16" name="Text Box 10"/>
              <p:cNvSpPr txBox="1">
                <a:spLocks noChangeArrowheads="1"/>
              </p:cNvSpPr>
              <p:nvPr/>
            </p:nvSpPr>
            <p:spPr bwMode="auto">
              <a:xfrm>
                <a:off x="4541"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7</a:t>
                </a:r>
                <a:endParaRPr lang="en-US" sz="1219" dirty="0">
                  <a:solidFill>
                    <a:schemeClr val="tx2"/>
                  </a:solidFill>
                </a:endParaRPr>
              </a:p>
            </p:txBody>
          </p:sp>
          <p:sp>
            <p:nvSpPr>
              <p:cNvPr id="17" name="Text Box 11"/>
              <p:cNvSpPr txBox="1">
                <a:spLocks noChangeArrowheads="1"/>
              </p:cNvSpPr>
              <p:nvPr/>
            </p:nvSpPr>
            <p:spPr bwMode="auto">
              <a:xfrm>
                <a:off x="3779"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12</a:t>
                </a:r>
                <a:endParaRPr lang="en-US" sz="1219" dirty="0">
                  <a:solidFill>
                    <a:schemeClr val="tx2"/>
                  </a:solidFill>
                </a:endParaRPr>
              </a:p>
            </p:txBody>
          </p:sp>
          <p:sp>
            <p:nvSpPr>
              <p:cNvPr id="18" name="Text Box 10"/>
              <p:cNvSpPr txBox="1">
                <a:spLocks noChangeArrowheads="1"/>
              </p:cNvSpPr>
              <p:nvPr/>
            </p:nvSpPr>
            <p:spPr bwMode="auto">
              <a:xfrm>
                <a:off x="4661"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6</a:t>
                </a:r>
                <a:endParaRPr lang="en-US" sz="1219" dirty="0">
                  <a:solidFill>
                    <a:schemeClr val="tx2"/>
                  </a:solidFill>
                </a:endParaRPr>
              </a:p>
            </p:txBody>
          </p:sp>
          <p:sp>
            <p:nvSpPr>
              <p:cNvPr id="19" name="Text Box 10"/>
              <p:cNvSpPr txBox="1">
                <a:spLocks noChangeArrowheads="1"/>
              </p:cNvSpPr>
              <p:nvPr/>
            </p:nvSpPr>
            <p:spPr bwMode="auto">
              <a:xfrm>
                <a:off x="5273"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0</a:t>
                </a:r>
                <a:endParaRPr lang="en-US" sz="1219" dirty="0">
                  <a:solidFill>
                    <a:schemeClr val="tx2"/>
                  </a:solidFill>
                </a:endParaRPr>
              </a:p>
            </p:txBody>
          </p:sp>
          <p:sp>
            <p:nvSpPr>
              <p:cNvPr id="20" name="Text Box 6"/>
              <p:cNvSpPr txBox="1">
                <a:spLocks noChangeArrowheads="1"/>
              </p:cNvSpPr>
              <p:nvPr/>
            </p:nvSpPr>
            <p:spPr bwMode="auto">
              <a:xfrm>
                <a:off x="4710"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sp>
            <p:nvSpPr>
              <p:cNvPr id="21" name="Text Box 6"/>
              <p:cNvSpPr txBox="1">
                <a:spLocks noChangeArrowheads="1"/>
              </p:cNvSpPr>
              <p:nvPr/>
            </p:nvSpPr>
            <p:spPr bwMode="auto">
              <a:xfrm>
                <a:off x="856" y="1138"/>
                <a:ext cx="979"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[11:0]</a:t>
                </a:r>
                <a:endParaRPr lang="en-US" sz="1354" dirty="0">
                  <a:solidFill>
                    <a:schemeClr val="tx2"/>
                  </a:solidFill>
                </a:endParaRPr>
              </a:p>
            </p:txBody>
          </p:sp>
          <p:sp>
            <p:nvSpPr>
              <p:cNvPr id="22" name="Text Box 6"/>
              <p:cNvSpPr txBox="1">
                <a:spLocks noChangeArrowheads="1"/>
              </p:cNvSpPr>
              <p:nvPr/>
            </p:nvSpPr>
            <p:spPr bwMode="auto">
              <a:xfrm>
                <a:off x="4253" y="1142"/>
                <a:ext cx="311"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rd</a:t>
                </a:r>
                <a:endParaRPr lang="en-US" sz="1354" dirty="0">
                  <a:solidFill>
                    <a:schemeClr val="tx2"/>
                  </a:solidFill>
                </a:endParaRPr>
              </a:p>
            </p:txBody>
          </p:sp>
          <p:sp>
            <p:nvSpPr>
              <p:cNvPr id="23" name="Text Box 11"/>
              <p:cNvSpPr txBox="1">
                <a:spLocks noChangeArrowheads="1"/>
              </p:cNvSpPr>
              <p:nvPr/>
            </p:nvSpPr>
            <p:spPr bwMode="auto">
              <a:xfrm>
                <a:off x="4028" y="892"/>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11</a:t>
                </a:r>
                <a:endParaRPr lang="en-US" sz="1219" dirty="0">
                  <a:solidFill>
                    <a:schemeClr val="tx2"/>
                  </a:solidFill>
                </a:endParaRPr>
              </a:p>
            </p:txBody>
          </p:sp>
          <p:sp>
            <p:nvSpPr>
              <p:cNvPr id="24" name="Text Box 8"/>
              <p:cNvSpPr txBox="1">
                <a:spLocks noChangeArrowheads="1"/>
              </p:cNvSpPr>
              <p:nvPr/>
            </p:nvSpPr>
            <p:spPr bwMode="auto">
              <a:xfrm>
                <a:off x="1172" y="1430"/>
                <a:ext cx="311"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12</a:t>
                </a:r>
                <a:endParaRPr lang="en-US" sz="1354" dirty="0">
                  <a:solidFill>
                    <a:schemeClr val="tx2"/>
                  </a:solidFill>
                </a:endParaRPr>
              </a:p>
            </p:txBody>
          </p:sp>
          <p:sp>
            <p:nvSpPr>
              <p:cNvPr id="25" name="Text Box 6"/>
              <p:cNvSpPr txBox="1">
                <a:spLocks noChangeArrowheads="1"/>
              </p:cNvSpPr>
              <p:nvPr/>
            </p:nvSpPr>
            <p:spPr bwMode="auto">
              <a:xfrm>
                <a:off x="4318" y="1423"/>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5</a:t>
                </a:r>
                <a:endParaRPr lang="en-US" sz="1354" dirty="0">
                  <a:solidFill>
                    <a:schemeClr val="tx2"/>
                  </a:solidFill>
                </a:endParaRPr>
              </a:p>
            </p:txBody>
          </p:sp>
          <p:sp>
            <p:nvSpPr>
              <p:cNvPr id="26" name="Text Box 8"/>
              <p:cNvSpPr txBox="1">
                <a:spLocks noChangeArrowheads="1"/>
              </p:cNvSpPr>
              <p:nvPr/>
            </p:nvSpPr>
            <p:spPr bwMode="auto">
              <a:xfrm>
                <a:off x="712" y="1723"/>
                <a:ext cx="1265"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offset[11:0]</a:t>
                </a:r>
                <a:endParaRPr lang="en-US" sz="1354" dirty="0">
                  <a:solidFill>
                    <a:schemeClr val="tx2"/>
                  </a:solidFill>
                </a:endParaRPr>
              </a:p>
            </p:txBody>
          </p:sp>
          <p:sp>
            <p:nvSpPr>
              <p:cNvPr id="27" name="Text Box 8"/>
              <p:cNvSpPr txBox="1">
                <a:spLocks noChangeArrowheads="1"/>
              </p:cNvSpPr>
              <p:nvPr/>
            </p:nvSpPr>
            <p:spPr bwMode="auto">
              <a:xfrm>
                <a:off x="4167" y="1714"/>
                <a:ext cx="502"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dest</a:t>
                </a:r>
                <a:endParaRPr lang="en-US" sz="1354" dirty="0">
                  <a:solidFill>
                    <a:schemeClr val="tx2"/>
                  </a:solidFill>
                </a:endParaRPr>
              </a:p>
            </p:txBody>
          </p:sp>
          <p:sp>
            <p:nvSpPr>
              <p:cNvPr id="28" name="Text Box 8"/>
              <p:cNvSpPr txBox="1">
                <a:spLocks noChangeArrowheads="1"/>
              </p:cNvSpPr>
              <p:nvPr/>
            </p:nvSpPr>
            <p:spPr bwMode="auto">
              <a:xfrm>
                <a:off x="4896" y="1714"/>
                <a:ext cx="502"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JALR</a:t>
                </a:r>
                <a:endParaRPr lang="en-US" sz="1354" dirty="0">
                  <a:solidFill>
                    <a:schemeClr val="tx2"/>
                  </a:solidFill>
                </a:endParaRPr>
              </a:p>
            </p:txBody>
          </p:sp>
          <p:sp>
            <p:nvSpPr>
              <p:cNvPr id="30" name="Text Box 6"/>
              <p:cNvSpPr txBox="1">
                <a:spLocks noChangeArrowheads="1"/>
              </p:cNvSpPr>
              <p:nvPr/>
            </p:nvSpPr>
            <p:spPr bwMode="auto">
              <a:xfrm>
                <a:off x="2357" y="1138"/>
                <a:ext cx="40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rs1</a:t>
                </a:r>
                <a:endParaRPr lang="en-US" sz="1354" dirty="0">
                  <a:solidFill>
                    <a:schemeClr val="tx2"/>
                  </a:solidFill>
                </a:endParaRPr>
              </a:p>
            </p:txBody>
          </p:sp>
          <p:sp>
            <p:nvSpPr>
              <p:cNvPr id="31" name="Text Box 6"/>
              <p:cNvSpPr txBox="1">
                <a:spLocks noChangeArrowheads="1"/>
              </p:cNvSpPr>
              <p:nvPr/>
            </p:nvSpPr>
            <p:spPr bwMode="auto">
              <a:xfrm>
                <a:off x="3175" y="1138"/>
                <a:ext cx="597"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func3</a:t>
                </a:r>
                <a:endParaRPr lang="en-US" sz="1354" dirty="0">
                  <a:solidFill>
                    <a:schemeClr val="tx2"/>
                  </a:solidFill>
                </a:endParaRPr>
              </a:p>
            </p:txBody>
          </p:sp>
          <p:sp>
            <p:nvSpPr>
              <p:cNvPr id="33" name="Text Box 8"/>
              <p:cNvSpPr txBox="1">
                <a:spLocks noChangeArrowheads="1"/>
              </p:cNvSpPr>
              <p:nvPr/>
            </p:nvSpPr>
            <p:spPr bwMode="auto">
              <a:xfrm>
                <a:off x="2450" y="1420"/>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5</a:t>
                </a:r>
                <a:endParaRPr lang="en-US" sz="1354" dirty="0">
                  <a:solidFill>
                    <a:schemeClr val="tx2"/>
                  </a:solidFill>
                </a:endParaRPr>
              </a:p>
            </p:txBody>
          </p:sp>
          <p:sp>
            <p:nvSpPr>
              <p:cNvPr id="34" name="Text Box 8"/>
              <p:cNvSpPr txBox="1">
                <a:spLocks noChangeArrowheads="1"/>
              </p:cNvSpPr>
              <p:nvPr/>
            </p:nvSpPr>
            <p:spPr bwMode="auto">
              <a:xfrm>
                <a:off x="3415" y="1420"/>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3</a:t>
                </a:r>
                <a:endParaRPr lang="en-US" sz="1354" dirty="0">
                  <a:solidFill>
                    <a:schemeClr val="tx2"/>
                  </a:solidFill>
                </a:endParaRPr>
              </a:p>
            </p:txBody>
          </p:sp>
          <p:sp>
            <p:nvSpPr>
              <p:cNvPr id="35" name="Text Box 11"/>
              <p:cNvSpPr txBox="1">
                <a:spLocks noChangeArrowheads="1"/>
              </p:cNvSpPr>
              <p:nvPr/>
            </p:nvSpPr>
            <p:spPr bwMode="auto">
              <a:xfrm>
                <a:off x="2728" y="892"/>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15</a:t>
                </a:r>
                <a:endParaRPr lang="en-US" sz="1219" dirty="0">
                  <a:solidFill>
                    <a:schemeClr val="tx2"/>
                  </a:solidFill>
                </a:endParaRPr>
              </a:p>
            </p:txBody>
          </p:sp>
          <p:sp>
            <p:nvSpPr>
              <p:cNvPr id="36" name="Text Box 11"/>
              <p:cNvSpPr txBox="1">
                <a:spLocks noChangeArrowheads="1"/>
              </p:cNvSpPr>
              <p:nvPr/>
            </p:nvSpPr>
            <p:spPr bwMode="auto">
              <a:xfrm>
                <a:off x="2106" y="886"/>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19</a:t>
                </a:r>
                <a:endParaRPr lang="en-US" sz="1219" dirty="0">
                  <a:solidFill>
                    <a:schemeClr val="tx2"/>
                  </a:solidFill>
                </a:endParaRPr>
              </a:p>
            </p:txBody>
          </p:sp>
          <p:sp>
            <p:nvSpPr>
              <p:cNvPr id="37" name="Text Box 11"/>
              <p:cNvSpPr txBox="1">
                <a:spLocks noChangeArrowheads="1"/>
              </p:cNvSpPr>
              <p:nvPr/>
            </p:nvSpPr>
            <p:spPr bwMode="auto">
              <a:xfrm>
                <a:off x="1894" y="88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20</a:t>
                </a:r>
                <a:endParaRPr lang="en-US" sz="1219" dirty="0">
                  <a:solidFill>
                    <a:schemeClr val="tx2"/>
                  </a:solidFill>
                </a:endParaRPr>
              </a:p>
            </p:txBody>
          </p:sp>
          <p:sp>
            <p:nvSpPr>
              <p:cNvPr id="39" name="Text Box 11"/>
              <p:cNvSpPr txBox="1">
                <a:spLocks noChangeArrowheads="1"/>
              </p:cNvSpPr>
              <p:nvPr/>
            </p:nvSpPr>
            <p:spPr bwMode="auto">
              <a:xfrm>
                <a:off x="2907" y="892"/>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14</a:t>
                </a:r>
                <a:endParaRPr lang="en-US" sz="1219" dirty="0">
                  <a:solidFill>
                    <a:schemeClr val="tx2"/>
                  </a:solidFill>
                </a:endParaRPr>
              </a:p>
            </p:txBody>
          </p:sp>
          <p:sp>
            <p:nvSpPr>
              <p:cNvPr id="40" name="Text Box 8"/>
              <p:cNvSpPr txBox="1">
                <a:spLocks noChangeArrowheads="1"/>
              </p:cNvSpPr>
              <p:nvPr/>
            </p:nvSpPr>
            <p:spPr bwMode="auto">
              <a:xfrm>
                <a:off x="2314" y="1708"/>
                <a:ext cx="502"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base</a:t>
                </a:r>
                <a:endParaRPr lang="en-US" sz="1354" dirty="0">
                  <a:solidFill>
                    <a:schemeClr val="tx2"/>
                  </a:solidFill>
                </a:endParaRPr>
              </a:p>
            </p:txBody>
          </p:sp>
          <p:sp>
            <p:nvSpPr>
              <p:cNvPr id="41" name="Text Box 8"/>
              <p:cNvSpPr txBox="1">
                <a:spLocks noChangeArrowheads="1"/>
              </p:cNvSpPr>
              <p:nvPr/>
            </p:nvSpPr>
            <p:spPr bwMode="auto">
              <a:xfrm>
                <a:off x="3400" y="1708"/>
                <a:ext cx="21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0</a:t>
                </a:r>
                <a:endParaRPr lang="en-US" sz="1354" dirty="0">
                  <a:solidFill>
                    <a:schemeClr val="tx2"/>
                  </a:solidFill>
                </a:endParaRPr>
              </a:p>
            </p:txBody>
          </p:sp>
        </p:grpSp>
        <p:sp>
          <p:nvSpPr>
            <p:cNvPr id="8"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9" name="Line 17"/>
            <p:cNvSpPr>
              <a:spLocks noChangeShapeType="1"/>
            </p:cNvSpPr>
            <p:nvPr/>
          </p:nvSpPr>
          <p:spPr bwMode="auto">
            <a:xfrm>
              <a:off x="4718"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0" name="Line 17"/>
            <p:cNvSpPr>
              <a:spLocks noChangeShapeType="1"/>
            </p:cNvSpPr>
            <p:nvPr/>
          </p:nvSpPr>
          <p:spPr bwMode="auto">
            <a:xfrm>
              <a:off x="4062" y="1167"/>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1" name="Line 17"/>
            <p:cNvSpPr>
              <a:spLocks noChangeShapeType="1"/>
            </p:cNvSpPr>
            <p:nvPr/>
          </p:nvSpPr>
          <p:spPr bwMode="auto">
            <a:xfrm>
              <a:off x="2950"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2" name="Line 17"/>
            <p:cNvSpPr>
              <a:spLocks noChangeShapeType="1"/>
            </p:cNvSpPr>
            <p:nvPr/>
          </p:nvSpPr>
          <p:spPr bwMode="auto">
            <a:xfrm>
              <a:off x="2135" y="114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Tree>
    <p:extLst>
      <p:ext uri="{BB962C8B-B14F-4D97-AF65-F5344CB8AC3E}">
        <p14:creationId xmlns:p14="http://schemas.microsoft.com/office/powerpoint/2010/main" val="791171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30200"/>
            <a:ext cx="8036169" cy="1117990"/>
          </a:xfrm>
        </p:spPr>
        <p:txBody>
          <a:bodyPr/>
          <a:lstStyle/>
          <a:p>
            <a:r>
              <a:rPr lang="en-US" dirty="0" smtClean="0"/>
              <a:t>Summary of RISC-V Instruction Formats</a:t>
            </a:r>
            <a:endParaRPr lang="en-US" dirty="0"/>
          </a:p>
        </p:txBody>
      </p:sp>
      <p:grpSp>
        <p:nvGrpSpPr>
          <p:cNvPr id="49" name="Group 4"/>
          <p:cNvGrpSpPr>
            <a:grpSpLocks/>
          </p:cNvGrpSpPr>
          <p:nvPr/>
        </p:nvGrpSpPr>
        <p:grpSpPr bwMode="auto">
          <a:xfrm>
            <a:off x="193755" y="2024040"/>
            <a:ext cx="8060087" cy="680393"/>
            <a:chOff x="207" y="868"/>
            <a:chExt cx="5268" cy="633"/>
          </a:xfrm>
        </p:grpSpPr>
        <p:grpSp>
          <p:nvGrpSpPr>
            <p:cNvPr id="50" name="Group 5"/>
            <p:cNvGrpSpPr>
              <a:grpSpLocks/>
            </p:cNvGrpSpPr>
            <p:nvPr/>
          </p:nvGrpSpPr>
          <p:grpSpPr bwMode="auto">
            <a:xfrm>
              <a:off x="207" y="868"/>
              <a:ext cx="5268" cy="633"/>
              <a:chOff x="207" y="868"/>
              <a:chExt cx="5268" cy="633"/>
            </a:xfrm>
          </p:grpSpPr>
          <p:sp>
            <p:nvSpPr>
              <p:cNvPr id="57" name="Text Box 6"/>
              <p:cNvSpPr txBox="1">
                <a:spLocks noChangeArrowheads="1"/>
              </p:cNvSpPr>
              <p:nvPr/>
            </p:nvSpPr>
            <p:spPr bwMode="auto">
              <a:xfrm>
                <a:off x="207"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31</a:t>
                </a:r>
                <a:endParaRPr lang="en-US" sz="1219" dirty="0">
                  <a:solidFill>
                    <a:schemeClr val="tx2"/>
                  </a:solidFill>
                </a:endParaRPr>
              </a:p>
            </p:txBody>
          </p:sp>
          <p:sp>
            <p:nvSpPr>
              <p:cNvPr id="58" name="Text Box 7"/>
              <p:cNvSpPr txBox="1">
                <a:spLocks noChangeArrowheads="1"/>
              </p:cNvSpPr>
              <p:nvPr/>
            </p:nvSpPr>
            <p:spPr bwMode="auto">
              <a:xfrm>
                <a:off x="1070"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25</a:t>
                </a:r>
                <a:endParaRPr lang="en-US" sz="1219" dirty="0">
                  <a:solidFill>
                    <a:schemeClr val="tx2"/>
                  </a:solidFill>
                </a:endParaRPr>
              </a:p>
            </p:txBody>
          </p:sp>
          <p:sp>
            <p:nvSpPr>
              <p:cNvPr id="59" name="Text Box 8"/>
              <p:cNvSpPr txBox="1">
                <a:spLocks noChangeArrowheads="1"/>
              </p:cNvSpPr>
              <p:nvPr/>
            </p:nvSpPr>
            <p:spPr bwMode="auto">
              <a:xfrm>
                <a:off x="1815"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20</a:t>
                </a:r>
                <a:endParaRPr lang="en-US" sz="1219" dirty="0">
                  <a:solidFill>
                    <a:schemeClr val="tx2"/>
                  </a:solidFill>
                </a:endParaRPr>
              </a:p>
            </p:txBody>
          </p:sp>
          <p:sp>
            <p:nvSpPr>
              <p:cNvPr id="60" name="Text Box 9"/>
              <p:cNvSpPr txBox="1">
                <a:spLocks noChangeArrowheads="1"/>
              </p:cNvSpPr>
              <p:nvPr/>
            </p:nvSpPr>
            <p:spPr bwMode="auto">
              <a:xfrm>
                <a:off x="2594"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15</a:t>
                </a:r>
                <a:endParaRPr lang="en-US" sz="1219" dirty="0">
                  <a:solidFill>
                    <a:schemeClr val="tx2"/>
                  </a:solidFill>
                </a:endParaRPr>
              </a:p>
            </p:txBody>
          </p:sp>
          <p:sp>
            <p:nvSpPr>
              <p:cNvPr id="61" name="Text Box 10"/>
              <p:cNvSpPr txBox="1">
                <a:spLocks noChangeArrowheads="1"/>
              </p:cNvSpPr>
              <p:nvPr/>
            </p:nvSpPr>
            <p:spPr bwMode="auto">
              <a:xfrm>
                <a:off x="4386"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7</a:t>
                </a:r>
                <a:endParaRPr lang="en-US" sz="1219" dirty="0">
                  <a:solidFill>
                    <a:schemeClr val="tx2"/>
                  </a:solidFill>
                </a:endParaRPr>
              </a:p>
            </p:txBody>
          </p:sp>
          <p:sp>
            <p:nvSpPr>
              <p:cNvPr id="62" name="Text Box 11"/>
              <p:cNvSpPr txBox="1">
                <a:spLocks noChangeArrowheads="1"/>
              </p:cNvSpPr>
              <p:nvPr/>
            </p:nvSpPr>
            <p:spPr bwMode="auto">
              <a:xfrm>
                <a:off x="3426"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12</a:t>
                </a:r>
                <a:endParaRPr lang="en-US" sz="1219" dirty="0">
                  <a:solidFill>
                    <a:schemeClr val="tx2"/>
                  </a:solidFill>
                </a:endParaRPr>
              </a:p>
            </p:txBody>
          </p:sp>
          <p:sp>
            <p:nvSpPr>
              <p:cNvPr id="63" name="Text Box 7"/>
              <p:cNvSpPr txBox="1">
                <a:spLocks noChangeArrowheads="1"/>
              </p:cNvSpPr>
              <p:nvPr/>
            </p:nvSpPr>
            <p:spPr bwMode="auto">
              <a:xfrm>
                <a:off x="1288"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24</a:t>
                </a:r>
                <a:endParaRPr lang="en-US" sz="1219" dirty="0">
                  <a:solidFill>
                    <a:schemeClr val="tx2"/>
                  </a:solidFill>
                </a:endParaRPr>
              </a:p>
            </p:txBody>
          </p:sp>
          <p:sp>
            <p:nvSpPr>
              <p:cNvPr id="64" name="Text Box 8"/>
              <p:cNvSpPr txBox="1">
                <a:spLocks noChangeArrowheads="1"/>
              </p:cNvSpPr>
              <p:nvPr/>
            </p:nvSpPr>
            <p:spPr bwMode="auto">
              <a:xfrm>
                <a:off x="2015" y="896"/>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19</a:t>
                </a:r>
                <a:endParaRPr lang="en-US" sz="1219" dirty="0">
                  <a:solidFill>
                    <a:schemeClr val="tx2"/>
                  </a:solidFill>
                </a:endParaRPr>
              </a:p>
            </p:txBody>
          </p:sp>
          <p:sp>
            <p:nvSpPr>
              <p:cNvPr id="65" name="Text Box 9"/>
              <p:cNvSpPr txBox="1">
                <a:spLocks noChangeArrowheads="1"/>
              </p:cNvSpPr>
              <p:nvPr/>
            </p:nvSpPr>
            <p:spPr bwMode="auto">
              <a:xfrm>
                <a:off x="2772" y="895"/>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14</a:t>
                </a:r>
                <a:endParaRPr lang="en-US" sz="1219" dirty="0">
                  <a:solidFill>
                    <a:schemeClr val="tx2"/>
                  </a:solidFill>
                </a:endParaRPr>
              </a:p>
            </p:txBody>
          </p:sp>
          <p:sp>
            <p:nvSpPr>
              <p:cNvPr id="66" name="Text Box 11"/>
              <p:cNvSpPr txBox="1">
                <a:spLocks noChangeArrowheads="1"/>
              </p:cNvSpPr>
              <p:nvPr/>
            </p:nvSpPr>
            <p:spPr bwMode="auto">
              <a:xfrm>
                <a:off x="3613" y="89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11</a:t>
                </a:r>
                <a:endParaRPr lang="en-US" sz="1219" dirty="0">
                  <a:solidFill>
                    <a:schemeClr val="tx2"/>
                  </a:solidFill>
                </a:endParaRPr>
              </a:p>
            </p:txBody>
          </p:sp>
          <p:sp>
            <p:nvSpPr>
              <p:cNvPr id="67" name="Text Box 10"/>
              <p:cNvSpPr txBox="1">
                <a:spLocks noChangeArrowheads="1"/>
              </p:cNvSpPr>
              <p:nvPr/>
            </p:nvSpPr>
            <p:spPr bwMode="auto">
              <a:xfrm>
                <a:off x="4510"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6</a:t>
                </a:r>
                <a:endParaRPr lang="en-US" sz="1219" dirty="0">
                  <a:solidFill>
                    <a:schemeClr val="tx2"/>
                  </a:solidFill>
                </a:endParaRPr>
              </a:p>
            </p:txBody>
          </p:sp>
          <p:sp>
            <p:nvSpPr>
              <p:cNvPr id="68" name="Text Box 10"/>
              <p:cNvSpPr txBox="1">
                <a:spLocks noChangeArrowheads="1"/>
              </p:cNvSpPr>
              <p:nvPr/>
            </p:nvSpPr>
            <p:spPr bwMode="auto">
              <a:xfrm>
                <a:off x="5273" y="898"/>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0</a:t>
                </a:r>
                <a:endParaRPr lang="en-US" sz="1219" dirty="0">
                  <a:solidFill>
                    <a:schemeClr val="tx2"/>
                  </a:solidFill>
                </a:endParaRPr>
              </a:p>
            </p:txBody>
          </p:sp>
          <p:sp>
            <p:nvSpPr>
              <p:cNvPr id="69" name="Text Box 6"/>
              <p:cNvSpPr txBox="1">
                <a:spLocks noChangeArrowheads="1"/>
              </p:cNvSpPr>
              <p:nvPr/>
            </p:nvSpPr>
            <p:spPr bwMode="auto">
              <a:xfrm>
                <a:off x="388"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funct7</a:t>
                </a:r>
                <a:endParaRPr lang="en-US" sz="1354" dirty="0">
                  <a:solidFill>
                    <a:schemeClr val="tx2"/>
                  </a:solidFill>
                </a:endParaRPr>
              </a:p>
            </p:txBody>
          </p:sp>
          <p:sp>
            <p:nvSpPr>
              <p:cNvPr id="70"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71"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72" name="Text Box 6"/>
              <p:cNvSpPr txBox="1">
                <a:spLocks noChangeArrowheads="1"/>
              </p:cNvSpPr>
              <p:nvPr/>
            </p:nvSpPr>
            <p:spPr bwMode="auto">
              <a:xfrm>
                <a:off x="2909"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73" name="Text Box 6"/>
              <p:cNvSpPr txBox="1">
                <a:spLocks noChangeArrowheads="1"/>
              </p:cNvSpPr>
              <p:nvPr/>
            </p:nvSpPr>
            <p:spPr bwMode="auto">
              <a:xfrm>
                <a:off x="3899" y="1138"/>
                <a:ext cx="311"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rd</a:t>
                </a:r>
                <a:endParaRPr lang="en-US" sz="1354" dirty="0">
                  <a:solidFill>
                    <a:schemeClr val="tx2"/>
                  </a:solidFill>
                </a:endParaRPr>
              </a:p>
            </p:txBody>
          </p:sp>
          <p:sp>
            <p:nvSpPr>
              <p:cNvPr id="74" name="Text Box 6"/>
              <p:cNvSpPr txBox="1">
                <a:spLocks noChangeArrowheads="1"/>
              </p:cNvSpPr>
              <p:nvPr/>
            </p:nvSpPr>
            <p:spPr bwMode="auto">
              <a:xfrm>
                <a:off x="4555"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sp>
            <p:nvSpPr>
              <p:cNvPr id="85" name="Text Box 6"/>
              <p:cNvSpPr txBox="1">
                <a:spLocks noChangeArrowheads="1"/>
              </p:cNvSpPr>
              <p:nvPr/>
            </p:nvSpPr>
            <p:spPr bwMode="auto">
              <a:xfrm>
                <a:off x="581" y="868"/>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30</a:t>
                </a:r>
                <a:endParaRPr lang="en-US" sz="1219" dirty="0">
                  <a:solidFill>
                    <a:schemeClr val="tx2"/>
                  </a:solidFill>
                </a:endParaRPr>
              </a:p>
            </p:txBody>
          </p:sp>
          <p:sp>
            <p:nvSpPr>
              <p:cNvPr id="86" name="Text Box 10"/>
              <p:cNvSpPr txBox="1">
                <a:spLocks noChangeArrowheads="1"/>
              </p:cNvSpPr>
              <p:nvPr/>
            </p:nvSpPr>
            <p:spPr bwMode="auto">
              <a:xfrm>
                <a:off x="4225" y="895"/>
                <a:ext cx="202"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8</a:t>
                </a:r>
                <a:endParaRPr lang="en-US" sz="1219" dirty="0">
                  <a:solidFill>
                    <a:schemeClr val="tx2"/>
                  </a:solidFill>
                </a:endParaRPr>
              </a:p>
            </p:txBody>
          </p:sp>
          <p:sp>
            <p:nvSpPr>
              <p:cNvPr id="166" name="Text Box 7"/>
              <p:cNvSpPr txBox="1">
                <a:spLocks noChangeArrowheads="1"/>
              </p:cNvSpPr>
              <p:nvPr/>
            </p:nvSpPr>
            <p:spPr bwMode="auto">
              <a:xfrm>
                <a:off x="1568" y="895"/>
                <a:ext cx="284" cy="319"/>
              </a:xfrm>
              <a:prstGeom prst="rect">
                <a:avLst/>
              </a:prstGeom>
              <a:noFill/>
              <a:ln w="12700">
                <a:noFill/>
                <a:miter lim="800000"/>
                <a:headEnd/>
                <a:tailEnd/>
              </a:ln>
              <a:effectLst/>
            </p:spPr>
            <p:txBody>
              <a:bodyPr wrap="none">
                <a:prstTxWarp prst="textNoShape">
                  <a:avLst/>
                </a:prstTxWarp>
                <a:spAutoFit/>
              </a:bodyPr>
              <a:lstStyle/>
              <a:p>
                <a:pPr algn="ctr"/>
                <a:r>
                  <a:rPr lang="en-US" sz="1625" b="1" dirty="0">
                    <a:solidFill>
                      <a:schemeClr val="tx2"/>
                    </a:solidFill>
                    <a:latin typeface="Courier New" pitchFamily="-65" charset="0"/>
                  </a:rPr>
                  <a:t>21</a:t>
                </a:r>
                <a:endParaRPr lang="en-US" sz="1219" dirty="0">
                  <a:solidFill>
                    <a:schemeClr val="tx2"/>
                  </a:solidFill>
                </a:endParaRPr>
              </a:p>
            </p:txBody>
          </p:sp>
        </p:grpSp>
        <p:sp>
          <p:nvSpPr>
            <p:cNvPr id="51"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52" name="Line 13"/>
            <p:cNvSpPr>
              <a:spLocks noChangeShapeType="1"/>
            </p:cNvSpPr>
            <p:nvPr/>
          </p:nvSpPr>
          <p:spPr bwMode="auto">
            <a:xfrm>
              <a:off x="132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3"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4"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5" name="Line 16"/>
            <p:cNvSpPr>
              <a:spLocks noChangeShapeType="1"/>
            </p:cNvSpPr>
            <p:nvPr/>
          </p:nvSpPr>
          <p:spPr bwMode="auto">
            <a:xfrm>
              <a:off x="362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56" name="Line 17"/>
            <p:cNvSpPr>
              <a:spLocks noChangeShapeType="1"/>
            </p:cNvSpPr>
            <p:nvPr/>
          </p:nvSpPr>
          <p:spPr bwMode="auto">
            <a:xfrm>
              <a:off x="4563"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87" name="Text Box 6"/>
          <p:cNvSpPr txBox="1">
            <a:spLocks noChangeArrowheads="1"/>
          </p:cNvSpPr>
          <p:nvPr/>
        </p:nvSpPr>
        <p:spPr bwMode="auto">
          <a:xfrm>
            <a:off x="3309281" y="2704810"/>
            <a:ext cx="622286"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88" name="Text Box 6"/>
          <p:cNvSpPr txBox="1">
            <a:spLocks noChangeArrowheads="1"/>
          </p:cNvSpPr>
          <p:nvPr/>
        </p:nvSpPr>
        <p:spPr bwMode="auto">
          <a:xfrm>
            <a:off x="4327269" y="2704810"/>
            <a:ext cx="105990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89" name="Text Box 6"/>
          <p:cNvSpPr txBox="1">
            <a:spLocks noChangeArrowheads="1"/>
          </p:cNvSpPr>
          <p:nvPr/>
        </p:nvSpPr>
        <p:spPr bwMode="auto">
          <a:xfrm>
            <a:off x="5841970" y="2704810"/>
            <a:ext cx="476412"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rd</a:t>
            </a:r>
            <a:endParaRPr lang="en-US" sz="1354" dirty="0">
              <a:solidFill>
                <a:schemeClr val="tx2"/>
              </a:solidFill>
            </a:endParaRPr>
          </a:p>
        </p:txBody>
      </p:sp>
      <p:sp>
        <p:nvSpPr>
          <p:cNvPr id="90" name="Text Box 6"/>
          <p:cNvSpPr txBox="1">
            <a:spLocks noChangeArrowheads="1"/>
          </p:cNvSpPr>
          <p:nvPr/>
        </p:nvSpPr>
        <p:spPr bwMode="auto">
          <a:xfrm>
            <a:off x="6846625" y="2704810"/>
            <a:ext cx="1059906" cy="384080"/>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sp>
        <p:nvSpPr>
          <p:cNvPr id="91" name="Rectangle 12"/>
          <p:cNvSpPr>
            <a:spLocks noChangeArrowheads="1"/>
          </p:cNvSpPr>
          <p:nvPr/>
        </p:nvSpPr>
        <p:spPr bwMode="auto">
          <a:xfrm>
            <a:off x="317685" y="2719859"/>
            <a:ext cx="7858126" cy="309563"/>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92" name="Line 14"/>
          <p:cNvSpPr>
            <a:spLocks noChangeShapeType="1"/>
          </p:cNvSpPr>
          <p:nvPr/>
        </p:nvSpPr>
        <p:spPr bwMode="auto">
          <a:xfrm>
            <a:off x="3034981" y="2719859"/>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93" name="Line 15"/>
          <p:cNvSpPr>
            <a:spLocks noChangeShapeType="1"/>
          </p:cNvSpPr>
          <p:nvPr/>
        </p:nvSpPr>
        <p:spPr bwMode="auto">
          <a:xfrm>
            <a:off x="4210028" y="2719859"/>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94" name="Line 16"/>
          <p:cNvSpPr>
            <a:spLocks noChangeShapeType="1"/>
          </p:cNvSpPr>
          <p:nvPr/>
        </p:nvSpPr>
        <p:spPr bwMode="auto">
          <a:xfrm>
            <a:off x="5429250" y="2719859"/>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95" name="Line 17"/>
          <p:cNvSpPr>
            <a:spLocks noChangeShapeType="1"/>
          </p:cNvSpPr>
          <p:nvPr/>
        </p:nvSpPr>
        <p:spPr bwMode="auto">
          <a:xfrm>
            <a:off x="6858000" y="2719859"/>
            <a:ext cx="0" cy="309563"/>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96" name="Text Box 6"/>
          <p:cNvSpPr txBox="1">
            <a:spLocks noChangeArrowheads="1"/>
          </p:cNvSpPr>
          <p:nvPr/>
        </p:nvSpPr>
        <p:spPr bwMode="auto">
          <a:xfrm>
            <a:off x="1006255" y="2719858"/>
            <a:ext cx="1497526" cy="384080"/>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[11:0]</a:t>
            </a:r>
            <a:endParaRPr lang="en-US" sz="1354" dirty="0">
              <a:solidFill>
                <a:schemeClr val="tx2"/>
              </a:solidFill>
            </a:endParaRPr>
          </a:p>
        </p:txBody>
      </p:sp>
      <p:grpSp>
        <p:nvGrpSpPr>
          <p:cNvPr id="97" name="Group 4"/>
          <p:cNvGrpSpPr>
            <a:grpSpLocks/>
          </p:cNvGrpSpPr>
          <p:nvPr/>
        </p:nvGrpSpPr>
        <p:grpSpPr bwMode="auto">
          <a:xfrm>
            <a:off x="264524" y="3084933"/>
            <a:ext cx="7926977" cy="390178"/>
            <a:chOff x="243" y="1138"/>
            <a:chExt cx="5181" cy="363"/>
          </a:xfrm>
        </p:grpSpPr>
        <p:grpSp>
          <p:nvGrpSpPr>
            <p:cNvPr id="98" name="Group 5"/>
            <p:cNvGrpSpPr>
              <a:grpSpLocks/>
            </p:cNvGrpSpPr>
            <p:nvPr/>
          </p:nvGrpSpPr>
          <p:grpSpPr bwMode="auto">
            <a:xfrm>
              <a:off x="243" y="1138"/>
              <a:ext cx="5005" cy="363"/>
              <a:chOff x="243" y="1138"/>
              <a:chExt cx="5005" cy="363"/>
            </a:xfrm>
          </p:grpSpPr>
          <p:sp>
            <p:nvSpPr>
              <p:cNvPr id="105" name="Text Box 6"/>
              <p:cNvSpPr txBox="1">
                <a:spLocks noChangeArrowheads="1"/>
              </p:cNvSpPr>
              <p:nvPr/>
            </p:nvSpPr>
            <p:spPr bwMode="auto">
              <a:xfrm>
                <a:off x="243" y="1138"/>
                <a:ext cx="979"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[11:5]</a:t>
                </a:r>
                <a:endParaRPr lang="en-US" sz="1354" dirty="0">
                  <a:solidFill>
                    <a:schemeClr val="tx2"/>
                  </a:solidFill>
                </a:endParaRPr>
              </a:p>
            </p:txBody>
          </p:sp>
          <p:sp>
            <p:nvSpPr>
              <p:cNvPr id="106"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107"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108" name="Text Box 6"/>
              <p:cNvSpPr txBox="1">
                <a:spLocks noChangeArrowheads="1"/>
              </p:cNvSpPr>
              <p:nvPr/>
            </p:nvSpPr>
            <p:spPr bwMode="auto">
              <a:xfrm>
                <a:off x="2909"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109" name="Text Box 6"/>
              <p:cNvSpPr txBox="1">
                <a:spLocks noChangeArrowheads="1"/>
              </p:cNvSpPr>
              <p:nvPr/>
            </p:nvSpPr>
            <p:spPr bwMode="auto">
              <a:xfrm>
                <a:off x="3586" y="1138"/>
                <a:ext cx="88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[4:0]</a:t>
                </a:r>
                <a:endParaRPr lang="en-US" sz="1354" dirty="0">
                  <a:solidFill>
                    <a:schemeClr val="tx2"/>
                  </a:solidFill>
                </a:endParaRPr>
              </a:p>
            </p:txBody>
          </p:sp>
          <p:sp>
            <p:nvSpPr>
              <p:cNvPr id="110" name="Text Box 6"/>
              <p:cNvSpPr txBox="1">
                <a:spLocks noChangeArrowheads="1"/>
              </p:cNvSpPr>
              <p:nvPr/>
            </p:nvSpPr>
            <p:spPr bwMode="auto">
              <a:xfrm>
                <a:off x="4555"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grpSp>
        <p:sp>
          <p:nvSpPr>
            <p:cNvPr id="99"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00" name="Line 13"/>
            <p:cNvSpPr>
              <a:spLocks noChangeShapeType="1"/>
            </p:cNvSpPr>
            <p:nvPr/>
          </p:nvSpPr>
          <p:spPr bwMode="auto">
            <a:xfrm>
              <a:off x="131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01"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02"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03" name="Line 16"/>
            <p:cNvSpPr>
              <a:spLocks noChangeShapeType="1"/>
            </p:cNvSpPr>
            <p:nvPr/>
          </p:nvSpPr>
          <p:spPr bwMode="auto">
            <a:xfrm>
              <a:off x="361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04"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111" name="TextBox 110"/>
          <p:cNvSpPr txBox="1"/>
          <p:nvPr/>
        </p:nvSpPr>
        <p:spPr>
          <a:xfrm>
            <a:off x="8191501" y="2672184"/>
            <a:ext cx="878767" cy="425822"/>
          </a:xfrm>
          <a:prstGeom prst="rect">
            <a:avLst/>
          </a:prstGeom>
          <a:noFill/>
        </p:spPr>
        <p:txBody>
          <a:bodyPr wrap="none" rtlCol="0">
            <a:spAutoFit/>
          </a:bodyPr>
          <a:lstStyle/>
          <a:p>
            <a:r>
              <a:rPr lang="en-US" sz="2167" dirty="0">
                <a:solidFill>
                  <a:schemeClr val="tx1"/>
                </a:solidFill>
              </a:rPr>
              <a:t>I-type</a:t>
            </a:r>
          </a:p>
        </p:txBody>
      </p:sp>
      <p:sp>
        <p:nvSpPr>
          <p:cNvPr id="112" name="TextBox 111"/>
          <p:cNvSpPr txBox="1"/>
          <p:nvPr/>
        </p:nvSpPr>
        <p:spPr>
          <a:xfrm>
            <a:off x="8189031" y="3050149"/>
            <a:ext cx="987771" cy="425822"/>
          </a:xfrm>
          <a:prstGeom prst="rect">
            <a:avLst/>
          </a:prstGeom>
          <a:noFill/>
        </p:spPr>
        <p:txBody>
          <a:bodyPr wrap="none" rtlCol="0">
            <a:spAutoFit/>
          </a:bodyPr>
          <a:lstStyle/>
          <a:p>
            <a:r>
              <a:rPr lang="en-US" sz="2167" dirty="0">
                <a:solidFill>
                  <a:schemeClr val="tx1"/>
                </a:solidFill>
              </a:rPr>
              <a:t>S-type</a:t>
            </a:r>
          </a:p>
        </p:txBody>
      </p:sp>
      <p:grpSp>
        <p:nvGrpSpPr>
          <p:cNvPr id="113" name="Group 4"/>
          <p:cNvGrpSpPr>
            <a:grpSpLocks/>
          </p:cNvGrpSpPr>
          <p:nvPr/>
        </p:nvGrpSpPr>
        <p:grpSpPr bwMode="auto">
          <a:xfrm>
            <a:off x="169664" y="3497685"/>
            <a:ext cx="8021838" cy="1197405"/>
            <a:chOff x="181" y="1138"/>
            <a:chExt cx="5243" cy="1114"/>
          </a:xfrm>
        </p:grpSpPr>
        <p:grpSp>
          <p:nvGrpSpPr>
            <p:cNvPr id="114" name="Group 5"/>
            <p:cNvGrpSpPr>
              <a:grpSpLocks/>
            </p:cNvGrpSpPr>
            <p:nvPr/>
          </p:nvGrpSpPr>
          <p:grpSpPr bwMode="auto">
            <a:xfrm>
              <a:off x="181" y="1138"/>
              <a:ext cx="5067" cy="363"/>
              <a:chOff x="181" y="1138"/>
              <a:chExt cx="5067" cy="363"/>
            </a:xfrm>
          </p:grpSpPr>
          <p:sp>
            <p:nvSpPr>
              <p:cNvPr id="121" name="Text Box 6"/>
              <p:cNvSpPr txBox="1">
                <a:spLocks noChangeArrowheads="1"/>
              </p:cNvSpPr>
              <p:nvPr/>
            </p:nvSpPr>
            <p:spPr bwMode="auto">
              <a:xfrm>
                <a:off x="181" y="1138"/>
                <a:ext cx="1265"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[12|10:5]</a:t>
                </a:r>
                <a:endParaRPr lang="en-US" sz="1354" dirty="0">
                  <a:solidFill>
                    <a:schemeClr val="tx2"/>
                  </a:solidFill>
                </a:endParaRPr>
              </a:p>
            </p:txBody>
          </p:sp>
          <p:sp>
            <p:nvSpPr>
              <p:cNvPr id="122" name="Text Box 6"/>
              <p:cNvSpPr txBox="1">
                <a:spLocks noChangeArrowheads="1"/>
              </p:cNvSpPr>
              <p:nvPr/>
            </p:nvSpPr>
            <p:spPr bwMode="auto">
              <a:xfrm>
                <a:off x="1430" y="1144"/>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rs2</a:t>
                </a:r>
                <a:endParaRPr lang="en-US" sz="1354" dirty="0">
                  <a:solidFill>
                    <a:schemeClr val="tx2"/>
                  </a:solidFill>
                </a:endParaRPr>
              </a:p>
            </p:txBody>
          </p:sp>
          <p:sp>
            <p:nvSpPr>
              <p:cNvPr id="123" name="Text Box 6"/>
              <p:cNvSpPr txBox="1">
                <a:spLocks noChangeArrowheads="1"/>
              </p:cNvSpPr>
              <p:nvPr/>
            </p:nvSpPr>
            <p:spPr bwMode="auto">
              <a:xfrm>
                <a:off x="2243" y="1138"/>
                <a:ext cx="407"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rs1</a:t>
                </a:r>
                <a:endParaRPr lang="en-US" sz="1354" dirty="0">
                  <a:solidFill>
                    <a:schemeClr val="tx2"/>
                  </a:solidFill>
                </a:endParaRPr>
              </a:p>
            </p:txBody>
          </p:sp>
          <p:sp>
            <p:nvSpPr>
              <p:cNvPr id="124" name="Text Box 6"/>
              <p:cNvSpPr txBox="1">
                <a:spLocks noChangeArrowheads="1"/>
              </p:cNvSpPr>
              <p:nvPr/>
            </p:nvSpPr>
            <p:spPr bwMode="auto">
              <a:xfrm>
                <a:off x="2909" y="1138"/>
                <a:ext cx="693"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a:solidFill>
                      <a:schemeClr val="tx2"/>
                    </a:solidFill>
                    <a:latin typeface="Courier New" pitchFamily="-65" charset="0"/>
                  </a:rPr>
                  <a:t>funct3</a:t>
                </a:r>
                <a:endParaRPr lang="en-US" sz="1354" dirty="0">
                  <a:solidFill>
                    <a:schemeClr val="tx2"/>
                  </a:solidFill>
                </a:endParaRPr>
              </a:p>
            </p:txBody>
          </p:sp>
          <p:sp>
            <p:nvSpPr>
              <p:cNvPr id="125" name="Text Box 6"/>
              <p:cNvSpPr txBox="1">
                <a:spLocks noChangeArrowheads="1"/>
              </p:cNvSpPr>
              <p:nvPr/>
            </p:nvSpPr>
            <p:spPr bwMode="auto">
              <a:xfrm>
                <a:off x="3446" y="1138"/>
                <a:ext cx="1169"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err="1">
                    <a:solidFill>
                      <a:schemeClr val="tx2"/>
                    </a:solidFill>
                    <a:latin typeface="Courier New" pitchFamily="-65" charset="0"/>
                  </a:rPr>
                  <a:t>imm</a:t>
                </a:r>
                <a:r>
                  <a:rPr lang="en-US" sz="1896" b="1" dirty="0">
                    <a:solidFill>
                      <a:schemeClr val="tx2"/>
                    </a:solidFill>
                    <a:latin typeface="Courier New" pitchFamily="-65" charset="0"/>
                  </a:rPr>
                  <a:t>[4:1|11]</a:t>
                </a:r>
                <a:endParaRPr lang="en-US" sz="1354" dirty="0">
                  <a:solidFill>
                    <a:schemeClr val="tx2"/>
                  </a:solidFill>
                </a:endParaRPr>
              </a:p>
            </p:txBody>
          </p:sp>
          <p:sp>
            <p:nvSpPr>
              <p:cNvPr id="126" name="Text Box 6"/>
              <p:cNvSpPr txBox="1">
                <a:spLocks noChangeArrowheads="1"/>
              </p:cNvSpPr>
              <p:nvPr/>
            </p:nvSpPr>
            <p:spPr bwMode="auto">
              <a:xfrm>
                <a:off x="4555"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grpSp>
        <p:sp>
          <p:nvSpPr>
            <p:cNvPr id="115"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16" name="Line 13"/>
            <p:cNvSpPr>
              <a:spLocks noChangeShapeType="1"/>
            </p:cNvSpPr>
            <p:nvPr/>
          </p:nvSpPr>
          <p:spPr bwMode="auto">
            <a:xfrm>
              <a:off x="1315"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17" name="Line 14"/>
            <p:cNvSpPr>
              <a:spLocks noChangeShapeType="1"/>
            </p:cNvSpPr>
            <p:nvPr/>
          </p:nvSpPr>
          <p:spPr bwMode="auto">
            <a:xfrm>
              <a:off x="2064"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18" name="Line 15"/>
            <p:cNvSpPr>
              <a:spLocks noChangeShapeType="1"/>
            </p:cNvSpPr>
            <p:nvPr/>
          </p:nvSpPr>
          <p:spPr bwMode="auto">
            <a:xfrm>
              <a:off x="283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19" name="Line 16"/>
            <p:cNvSpPr>
              <a:spLocks noChangeShapeType="1"/>
            </p:cNvSpPr>
            <p:nvPr/>
          </p:nvSpPr>
          <p:spPr bwMode="auto">
            <a:xfrm>
              <a:off x="3619"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20"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64" name="Line 14"/>
            <p:cNvSpPr>
              <a:spLocks noChangeShapeType="1"/>
            </p:cNvSpPr>
            <p:nvPr/>
          </p:nvSpPr>
          <p:spPr bwMode="auto">
            <a:xfrm>
              <a:off x="2064" y="1964"/>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127" name="TextBox 126"/>
          <p:cNvSpPr txBox="1"/>
          <p:nvPr/>
        </p:nvSpPr>
        <p:spPr>
          <a:xfrm>
            <a:off x="8189033" y="3462899"/>
            <a:ext cx="987771" cy="425822"/>
          </a:xfrm>
          <a:prstGeom prst="rect">
            <a:avLst/>
          </a:prstGeom>
          <a:noFill/>
        </p:spPr>
        <p:txBody>
          <a:bodyPr wrap="none" rtlCol="0">
            <a:spAutoFit/>
          </a:bodyPr>
          <a:lstStyle/>
          <a:p>
            <a:r>
              <a:rPr lang="en-US" sz="2167" dirty="0">
                <a:solidFill>
                  <a:schemeClr val="tx1"/>
                </a:solidFill>
              </a:rPr>
              <a:t>B-type</a:t>
            </a:r>
          </a:p>
        </p:txBody>
      </p:sp>
      <p:grpSp>
        <p:nvGrpSpPr>
          <p:cNvPr id="128" name="Group 4"/>
          <p:cNvGrpSpPr>
            <a:grpSpLocks/>
          </p:cNvGrpSpPr>
          <p:nvPr/>
        </p:nvGrpSpPr>
        <p:grpSpPr bwMode="auto">
          <a:xfrm>
            <a:off x="333368" y="3910434"/>
            <a:ext cx="7858132" cy="386954"/>
            <a:chOff x="288" y="1135"/>
            <a:chExt cx="5136" cy="360"/>
          </a:xfrm>
        </p:grpSpPr>
        <p:grpSp>
          <p:nvGrpSpPr>
            <p:cNvPr id="129" name="Group 5"/>
            <p:cNvGrpSpPr>
              <a:grpSpLocks/>
            </p:cNvGrpSpPr>
            <p:nvPr/>
          </p:nvGrpSpPr>
          <p:grpSpPr bwMode="auto">
            <a:xfrm>
              <a:off x="1557" y="1135"/>
              <a:ext cx="3722" cy="360"/>
              <a:chOff x="1557" y="1135"/>
              <a:chExt cx="3722" cy="360"/>
            </a:xfrm>
          </p:grpSpPr>
          <p:sp>
            <p:nvSpPr>
              <p:cNvPr id="139" name="Text Box 6"/>
              <p:cNvSpPr txBox="1">
                <a:spLocks noChangeArrowheads="1"/>
              </p:cNvSpPr>
              <p:nvPr/>
            </p:nvSpPr>
            <p:spPr bwMode="auto">
              <a:xfrm>
                <a:off x="4586"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sp>
            <p:nvSpPr>
              <p:cNvPr id="140" name="Text Box 6"/>
              <p:cNvSpPr txBox="1">
                <a:spLocks noChangeArrowheads="1"/>
              </p:cNvSpPr>
              <p:nvPr/>
            </p:nvSpPr>
            <p:spPr bwMode="auto">
              <a:xfrm>
                <a:off x="1557" y="1135"/>
                <a:ext cx="1074"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[31:12]</a:t>
                </a:r>
                <a:endParaRPr lang="en-US" sz="1354" dirty="0">
                  <a:solidFill>
                    <a:schemeClr val="tx2"/>
                  </a:solidFill>
                </a:endParaRPr>
              </a:p>
            </p:txBody>
          </p:sp>
          <p:sp>
            <p:nvSpPr>
              <p:cNvPr id="141" name="Text Box 6"/>
              <p:cNvSpPr txBox="1">
                <a:spLocks noChangeArrowheads="1"/>
              </p:cNvSpPr>
              <p:nvPr/>
            </p:nvSpPr>
            <p:spPr bwMode="auto">
              <a:xfrm>
                <a:off x="3939" y="1138"/>
                <a:ext cx="311"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rd</a:t>
                </a:r>
                <a:endParaRPr lang="en-US" sz="1354" dirty="0">
                  <a:solidFill>
                    <a:schemeClr val="tx2"/>
                  </a:solidFill>
                </a:endParaRPr>
              </a:p>
            </p:txBody>
          </p:sp>
        </p:grpSp>
        <p:sp>
          <p:nvSpPr>
            <p:cNvPr id="130"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31"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32" name="Line 17"/>
            <p:cNvSpPr>
              <a:spLocks noChangeShapeType="1"/>
            </p:cNvSpPr>
            <p:nvPr/>
          </p:nvSpPr>
          <p:spPr bwMode="auto">
            <a:xfrm>
              <a:off x="3625" y="114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151" name="TextBox 150"/>
          <p:cNvSpPr txBox="1"/>
          <p:nvPr/>
        </p:nvSpPr>
        <p:spPr>
          <a:xfrm>
            <a:off x="8184488" y="3875649"/>
            <a:ext cx="1002197" cy="425822"/>
          </a:xfrm>
          <a:prstGeom prst="rect">
            <a:avLst/>
          </a:prstGeom>
          <a:noFill/>
        </p:spPr>
        <p:txBody>
          <a:bodyPr wrap="none" rtlCol="0">
            <a:spAutoFit/>
          </a:bodyPr>
          <a:lstStyle/>
          <a:p>
            <a:r>
              <a:rPr lang="en-US" sz="2167" dirty="0">
                <a:solidFill>
                  <a:schemeClr val="tx1"/>
                </a:solidFill>
              </a:rPr>
              <a:t>U-type</a:t>
            </a:r>
          </a:p>
        </p:txBody>
      </p:sp>
      <p:sp>
        <p:nvSpPr>
          <p:cNvPr id="152" name="TextBox 151"/>
          <p:cNvSpPr txBox="1"/>
          <p:nvPr/>
        </p:nvSpPr>
        <p:spPr>
          <a:xfrm>
            <a:off x="8179943" y="2276242"/>
            <a:ext cx="1002197" cy="425822"/>
          </a:xfrm>
          <a:prstGeom prst="rect">
            <a:avLst/>
          </a:prstGeom>
          <a:noFill/>
        </p:spPr>
        <p:txBody>
          <a:bodyPr wrap="none" rtlCol="0">
            <a:spAutoFit/>
          </a:bodyPr>
          <a:lstStyle/>
          <a:p>
            <a:r>
              <a:rPr lang="en-US" sz="2167" dirty="0">
                <a:solidFill>
                  <a:schemeClr val="tx1"/>
                </a:solidFill>
              </a:rPr>
              <a:t>R-type</a:t>
            </a:r>
          </a:p>
        </p:txBody>
      </p:sp>
      <p:grpSp>
        <p:nvGrpSpPr>
          <p:cNvPr id="153" name="Group 4"/>
          <p:cNvGrpSpPr>
            <a:grpSpLocks/>
          </p:cNvGrpSpPr>
          <p:nvPr/>
        </p:nvGrpSpPr>
        <p:grpSpPr bwMode="auto">
          <a:xfrm>
            <a:off x="333375" y="4368329"/>
            <a:ext cx="7858134" cy="396628"/>
            <a:chOff x="288" y="1126"/>
            <a:chExt cx="5136" cy="369"/>
          </a:xfrm>
        </p:grpSpPr>
        <p:grpSp>
          <p:nvGrpSpPr>
            <p:cNvPr id="154" name="Group 5"/>
            <p:cNvGrpSpPr>
              <a:grpSpLocks/>
            </p:cNvGrpSpPr>
            <p:nvPr/>
          </p:nvGrpSpPr>
          <p:grpSpPr bwMode="auto">
            <a:xfrm>
              <a:off x="342" y="1126"/>
              <a:ext cx="4937" cy="369"/>
              <a:chOff x="342" y="1126"/>
              <a:chExt cx="4937" cy="369"/>
            </a:xfrm>
          </p:grpSpPr>
          <p:sp>
            <p:nvSpPr>
              <p:cNvPr id="158" name="Text Box 6"/>
              <p:cNvSpPr txBox="1">
                <a:spLocks noChangeArrowheads="1"/>
              </p:cNvSpPr>
              <p:nvPr/>
            </p:nvSpPr>
            <p:spPr bwMode="auto">
              <a:xfrm>
                <a:off x="4586" y="1138"/>
                <a:ext cx="693" cy="357"/>
              </a:xfrm>
              <a:prstGeom prst="rect">
                <a:avLst/>
              </a:prstGeom>
              <a:noFill/>
              <a:ln w="12700">
                <a:noFill/>
                <a:miter lim="800000"/>
                <a:headEnd/>
                <a:tailEnd/>
              </a:ln>
              <a:effectLst/>
            </p:spPr>
            <p:txBody>
              <a:bodyPr wrap="none">
                <a:prstTxWarp prst="textNoShape">
                  <a:avLst/>
                </a:prstTxWarp>
                <a:spAutoFit/>
              </a:bodyPr>
              <a:lstStyle/>
              <a:p>
                <a:pPr algn="r"/>
                <a:r>
                  <a:rPr lang="en-US" sz="1896" b="1" dirty="0">
                    <a:solidFill>
                      <a:schemeClr val="tx2"/>
                    </a:solidFill>
                    <a:latin typeface="Courier New" pitchFamily="-65" charset="0"/>
                  </a:rPr>
                  <a:t>opcode</a:t>
                </a:r>
                <a:endParaRPr lang="en-US" sz="1354" dirty="0">
                  <a:solidFill>
                    <a:schemeClr val="tx2"/>
                  </a:solidFill>
                </a:endParaRPr>
              </a:p>
            </p:txBody>
          </p:sp>
          <p:sp>
            <p:nvSpPr>
              <p:cNvPr id="159" name="Text Box 6"/>
              <p:cNvSpPr txBox="1">
                <a:spLocks noChangeArrowheads="1"/>
              </p:cNvSpPr>
              <p:nvPr/>
            </p:nvSpPr>
            <p:spPr bwMode="auto">
              <a:xfrm>
                <a:off x="342" y="1138"/>
                <a:ext cx="1646"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[20|10:1|11]]</a:t>
                </a:r>
                <a:endParaRPr lang="en-US" sz="1354" dirty="0">
                  <a:solidFill>
                    <a:schemeClr val="tx2"/>
                  </a:solidFill>
                </a:endParaRPr>
              </a:p>
            </p:txBody>
          </p:sp>
          <p:sp>
            <p:nvSpPr>
              <p:cNvPr id="160" name="Text Box 6"/>
              <p:cNvSpPr txBox="1">
                <a:spLocks noChangeArrowheads="1"/>
              </p:cNvSpPr>
              <p:nvPr/>
            </p:nvSpPr>
            <p:spPr bwMode="auto">
              <a:xfrm>
                <a:off x="3939" y="1138"/>
                <a:ext cx="311"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rd</a:t>
                </a:r>
                <a:endParaRPr lang="en-US" sz="1354" dirty="0">
                  <a:solidFill>
                    <a:schemeClr val="tx2"/>
                  </a:solidFill>
                </a:endParaRPr>
              </a:p>
            </p:txBody>
          </p:sp>
          <p:sp>
            <p:nvSpPr>
              <p:cNvPr id="163" name="Text Box 6"/>
              <p:cNvSpPr txBox="1">
                <a:spLocks noChangeArrowheads="1"/>
              </p:cNvSpPr>
              <p:nvPr/>
            </p:nvSpPr>
            <p:spPr bwMode="auto">
              <a:xfrm>
                <a:off x="2344" y="1126"/>
                <a:ext cx="1074" cy="357"/>
              </a:xfrm>
              <a:prstGeom prst="rect">
                <a:avLst/>
              </a:prstGeom>
              <a:noFill/>
              <a:ln w="12700">
                <a:noFill/>
                <a:miter lim="800000"/>
                <a:headEnd/>
                <a:tailEnd/>
              </a:ln>
              <a:effectLst/>
            </p:spPr>
            <p:txBody>
              <a:bodyPr wrap="none">
                <a:prstTxWarp prst="textNoShape">
                  <a:avLst/>
                </a:prstTxWarp>
                <a:spAutoFit/>
              </a:bodyPr>
              <a:lstStyle/>
              <a:p>
                <a:pPr algn="ctr"/>
                <a:r>
                  <a:rPr lang="en-US" sz="1896" b="1" dirty="0" err="1">
                    <a:solidFill>
                      <a:schemeClr val="tx2"/>
                    </a:solidFill>
                    <a:latin typeface="Courier New" pitchFamily="-65" charset="0"/>
                  </a:rPr>
                  <a:t>imm</a:t>
                </a:r>
                <a:r>
                  <a:rPr lang="en-US" sz="1896" b="1" dirty="0">
                    <a:solidFill>
                      <a:schemeClr val="tx2"/>
                    </a:solidFill>
                    <a:latin typeface="Courier New" pitchFamily="-65" charset="0"/>
                  </a:rPr>
                  <a:t>[19:12]</a:t>
                </a:r>
                <a:endParaRPr lang="en-US" sz="1354" dirty="0">
                  <a:solidFill>
                    <a:schemeClr val="tx2"/>
                  </a:solidFill>
                </a:endParaRPr>
              </a:p>
            </p:txBody>
          </p:sp>
        </p:grpSp>
        <p:sp>
          <p:nvSpPr>
            <p:cNvPr id="155" name="Rectangle 12"/>
            <p:cNvSpPr>
              <a:spLocks noChangeArrowheads="1"/>
            </p:cNvSpPr>
            <p:nvPr/>
          </p:nvSpPr>
          <p:spPr bwMode="auto">
            <a:xfrm>
              <a:off x="288" y="1152"/>
              <a:ext cx="5136" cy="288"/>
            </a:xfrm>
            <a:prstGeom prst="rect">
              <a:avLst/>
            </a:prstGeom>
            <a:noFill/>
            <a:ln w="38100">
              <a:solidFill>
                <a:schemeClr val="tx2"/>
              </a:solidFill>
              <a:miter lim="800000"/>
              <a:headEnd/>
              <a:tailEnd/>
            </a:ln>
            <a:effectLst/>
          </p:spPr>
          <p:txBody>
            <a:bodyPr wrap="none" anchor="ctr">
              <a:prstTxWarp prst="textNoShape">
                <a:avLst/>
              </a:prstTxWarp>
            </a:bodyPr>
            <a:lstStyle/>
            <a:p>
              <a:endParaRPr lang="en-US" sz="1083">
                <a:solidFill>
                  <a:schemeClr val="tx2"/>
                </a:solidFill>
              </a:endParaRPr>
            </a:p>
          </p:txBody>
        </p:sp>
        <p:sp>
          <p:nvSpPr>
            <p:cNvPr id="156" name="Line 17"/>
            <p:cNvSpPr>
              <a:spLocks noChangeShapeType="1"/>
            </p:cNvSpPr>
            <p:nvPr/>
          </p:nvSpPr>
          <p:spPr bwMode="auto">
            <a:xfrm>
              <a:off x="4552" y="115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sp>
          <p:nvSpPr>
            <p:cNvPr id="157" name="Line 17"/>
            <p:cNvSpPr>
              <a:spLocks noChangeShapeType="1"/>
            </p:cNvSpPr>
            <p:nvPr/>
          </p:nvSpPr>
          <p:spPr bwMode="auto">
            <a:xfrm>
              <a:off x="3625" y="1142"/>
              <a:ext cx="0" cy="288"/>
            </a:xfrm>
            <a:prstGeom prst="line">
              <a:avLst/>
            </a:prstGeom>
            <a:noFill/>
            <a:ln w="28575">
              <a:solidFill>
                <a:schemeClr val="tx2"/>
              </a:solidFill>
              <a:round/>
              <a:headEnd/>
              <a:tailEnd/>
            </a:ln>
            <a:effectLst/>
          </p:spPr>
          <p:txBody>
            <a:bodyPr wrap="none" anchor="ctr">
              <a:prstTxWarp prst="textNoShape">
                <a:avLst/>
              </a:prstTxWarp>
            </a:bodyPr>
            <a:lstStyle/>
            <a:p>
              <a:endParaRPr lang="en-US" sz="1083">
                <a:solidFill>
                  <a:schemeClr val="tx2"/>
                </a:solidFill>
              </a:endParaRPr>
            </a:p>
          </p:txBody>
        </p:sp>
      </p:grpSp>
      <p:sp>
        <p:nvSpPr>
          <p:cNvPr id="165" name="TextBox 164"/>
          <p:cNvSpPr txBox="1"/>
          <p:nvPr/>
        </p:nvSpPr>
        <p:spPr>
          <a:xfrm>
            <a:off x="8220055" y="4374778"/>
            <a:ext cx="941283" cy="425822"/>
          </a:xfrm>
          <a:prstGeom prst="rect">
            <a:avLst/>
          </a:prstGeom>
          <a:noFill/>
        </p:spPr>
        <p:txBody>
          <a:bodyPr wrap="none" rtlCol="0">
            <a:spAutoFit/>
          </a:bodyPr>
          <a:lstStyle/>
          <a:p>
            <a:r>
              <a:rPr lang="en-US" sz="2167" dirty="0">
                <a:solidFill>
                  <a:schemeClr val="tx1"/>
                </a:solidFill>
              </a:rPr>
              <a:t>J-type</a:t>
            </a:r>
          </a:p>
        </p:txBody>
      </p:sp>
    </p:spTree>
    <p:extLst>
      <p:ext uri="{BB962C8B-B14F-4D97-AF65-F5344CB8AC3E}">
        <p14:creationId xmlns:p14="http://schemas.microsoft.com/office/powerpoint/2010/main" val="142127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8106508" cy="1346200"/>
          </a:xfrm>
        </p:spPr>
        <p:txBody>
          <a:bodyPr/>
          <a:lstStyle/>
          <a:p>
            <a:r>
              <a:rPr lang="en-US" dirty="0" smtClean="0"/>
              <a:t>Complete RV32I ISA</a:t>
            </a:r>
            <a:endParaRPr lang="en-US" dirty="0"/>
          </a:p>
        </p:txBody>
      </p:sp>
      <p:pic>
        <p:nvPicPr>
          <p:cNvPr id="5" name="Picture 4" descr="Untitled.jpeg"/>
          <p:cNvPicPr>
            <a:picLocks noChangeAspect="1"/>
          </p:cNvPicPr>
          <p:nvPr/>
        </p:nvPicPr>
        <p:blipFill rotWithShape="1">
          <a:blip r:embed="rId2" cstate="print">
            <a:extLst>
              <a:ext uri="{28A0092B-C50C-407E-A947-70E740481C1C}">
                <a14:useLocalDpi xmlns:a14="http://schemas.microsoft.com/office/drawing/2010/main" val="0"/>
              </a:ext>
            </a:extLst>
          </a:blip>
          <a:srcRect b="950"/>
          <a:stretch/>
        </p:blipFill>
        <p:spPr>
          <a:xfrm>
            <a:off x="76201" y="1860552"/>
            <a:ext cx="4457050" cy="3331957"/>
          </a:xfrm>
          <a:prstGeom prst="rect">
            <a:avLst/>
          </a:prstGeom>
        </p:spPr>
      </p:pic>
      <p:pic>
        <p:nvPicPr>
          <p:cNvPr id="6" name="Picture 5" descr="Untitled.jpeg"/>
          <p:cNvPicPr>
            <a:picLocks noChangeAspect="1"/>
          </p:cNvPicPr>
          <p:nvPr/>
        </p:nvPicPr>
        <p:blipFill rotWithShape="1">
          <a:blip r:embed="rId3" cstate="print">
            <a:extLst>
              <a:ext uri="{28A0092B-C50C-407E-A947-70E740481C1C}">
                <a14:useLocalDpi xmlns:a14="http://schemas.microsoft.com/office/drawing/2010/main" val="0"/>
              </a:ext>
            </a:extLst>
          </a:blip>
          <a:srcRect t="-323"/>
          <a:stretch/>
        </p:blipFill>
        <p:spPr>
          <a:xfrm>
            <a:off x="4554223" y="1932782"/>
            <a:ext cx="4562068" cy="3209131"/>
          </a:xfrm>
          <a:prstGeom prst="rect">
            <a:avLst/>
          </a:prstGeom>
        </p:spPr>
      </p:pic>
      <p:sp>
        <p:nvSpPr>
          <p:cNvPr id="8" name="Rectangle 7"/>
          <p:cNvSpPr/>
          <p:nvPr/>
        </p:nvSpPr>
        <p:spPr>
          <a:xfrm>
            <a:off x="4572000" y="3759200"/>
            <a:ext cx="3962400" cy="1403350"/>
          </a:xfrm>
          <a:prstGeom prst="rect">
            <a:avLst/>
          </a:prstGeom>
          <a:solidFill>
            <a:schemeClr val="accent3">
              <a:lumMod val="40000"/>
              <a:lumOff val="60000"/>
              <a:alpha val="45000"/>
            </a:schemeClr>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9060" tIns="49530" rIns="99060" bIns="0" numCol="1" spcCol="0" rtlCol="0" fromWordArt="0" anchor="ctr" anchorCtr="0" forceAA="0" compatLnSpc="1">
            <a:prstTxWarp prst="textNoShape">
              <a:avLst/>
            </a:prstTxWarp>
            <a:noAutofit/>
          </a:bodyPr>
          <a:lstStyle/>
          <a:p>
            <a:pPr algn="ctr"/>
            <a:r>
              <a:rPr lang="en-US" sz="2600" dirty="0">
                <a:solidFill>
                  <a:srgbClr val="000000"/>
                </a:solidFill>
              </a:rPr>
              <a:t>Not in </a:t>
            </a:r>
            <a:r>
              <a:rPr lang="en-US" altLang="zh-CN" sz="2600" dirty="0" smtClean="0">
                <a:solidFill>
                  <a:srgbClr val="000000"/>
                </a:solidFill>
              </a:rPr>
              <a:t>2022</a:t>
            </a:r>
            <a:endParaRPr lang="en-US" sz="2600" dirty="0">
              <a:solidFill>
                <a:srgbClr val="000000"/>
              </a:solidFill>
            </a:endParaRPr>
          </a:p>
        </p:txBody>
      </p:sp>
    </p:spTree>
    <p:extLst>
      <p:ext uri="{BB962C8B-B14F-4D97-AF65-F5344CB8AC3E}">
        <p14:creationId xmlns:p14="http://schemas.microsoft.com/office/powerpoint/2010/main" val="595458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ctrTitle" idx="4294967295"/>
          </p:nvPr>
        </p:nvSpPr>
        <p:spPr>
          <a:xfrm>
            <a:off x="422275" y="1676400"/>
            <a:ext cx="8369300" cy="1927225"/>
          </a:xfrm>
        </p:spPr>
        <p:txBody>
          <a:bodyPr/>
          <a:lstStyle/>
          <a:p>
            <a:pPr algn="ctr"/>
            <a:r>
              <a:rPr lang="en-US" altLang="zh-CN" smtClean="0"/>
              <a:t>Lecture 4</a:t>
            </a:r>
            <a:br>
              <a:rPr lang="en-US" altLang="zh-CN" smtClean="0"/>
            </a:br>
            <a:r>
              <a:rPr lang="en-US" altLang="zh-CN" smtClean="0"/>
              <a:t>Performance, Energy &amp; Compiler</a:t>
            </a:r>
          </a:p>
        </p:txBody>
      </p:sp>
      <p:sp>
        <p:nvSpPr>
          <p:cNvPr id="19459" name="Rectangle 5"/>
          <p:cNvSpPr>
            <a:spLocks noGrp="1" noChangeArrowheads="1"/>
          </p:cNvSpPr>
          <p:nvPr>
            <p:ph type="subTitle" idx="4294967295"/>
          </p:nvPr>
        </p:nvSpPr>
        <p:spPr>
          <a:xfrm>
            <a:off x="1447800" y="3581400"/>
            <a:ext cx="6400800" cy="685800"/>
          </a:xfrm>
        </p:spPr>
        <p:txBody>
          <a:bodyPr/>
          <a:lstStyle/>
          <a:p>
            <a:pPr marL="0" indent="0" algn="ctr">
              <a:buFontTx/>
              <a:buNone/>
            </a:pPr>
            <a:endParaRPr lang="zh-CN" altLang="en-US" sz="3200" b="1" smtClean="0">
              <a:solidFill>
                <a:srgbClr val="0332B7"/>
              </a:solidFill>
            </a:endParaRPr>
          </a:p>
        </p:txBody>
      </p:sp>
      <p:sp>
        <p:nvSpPr>
          <p:cNvPr id="1946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algn="ctr" eaLnBrk="0" fontAlgn="base" hangingPunct="0">
              <a:spcBef>
                <a:spcPct val="0"/>
              </a:spcBef>
              <a:spcAft>
                <a:spcPct val="0"/>
              </a:spcAft>
              <a:defRPr sz="1600">
                <a:solidFill>
                  <a:schemeClr val="hlink"/>
                </a:solidFill>
                <a:latin typeface="Arial" charset="0"/>
                <a:ea typeface="宋体" pitchFamily="2" charset="-122"/>
              </a:defRPr>
            </a:lvl6pPr>
            <a:lvl7pPr marL="2971800" indent="-228600" algn="ctr" eaLnBrk="0" fontAlgn="base" hangingPunct="0">
              <a:spcBef>
                <a:spcPct val="0"/>
              </a:spcBef>
              <a:spcAft>
                <a:spcPct val="0"/>
              </a:spcAft>
              <a:defRPr sz="1600">
                <a:solidFill>
                  <a:schemeClr val="hlink"/>
                </a:solidFill>
                <a:latin typeface="Arial" charset="0"/>
                <a:ea typeface="宋体" pitchFamily="2" charset="-122"/>
              </a:defRPr>
            </a:lvl7pPr>
            <a:lvl8pPr marL="3429000" indent="-228600" algn="ctr" eaLnBrk="0" fontAlgn="base" hangingPunct="0">
              <a:spcBef>
                <a:spcPct val="0"/>
              </a:spcBef>
              <a:spcAft>
                <a:spcPct val="0"/>
              </a:spcAft>
              <a:defRPr sz="1600">
                <a:solidFill>
                  <a:schemeClr val="hlink"/>
                </a:solidFill>
                <a:latin typeface="Arial" charset="0"/>
                <a:ea typeface="宋体" pitchFamily="2" charset="-122"/>
              </a:defRPr>
            </a:lvl8pPr>
            <a:lvl9pPr marL="3886200" indent="-228600" algn="ctr" eaLnBrk="0" fontAlgn="base" hangingPunct="0">
              <a:spcBef>
                <a:spcPct val="0"/>
              </a:spcBef>
              <a:spcAft>
                <a:spcPct val="0"/>
              </a:spcAft>
              <a:defRPr sz="1600">
                <a:solidFill>
                  <a:schemeClr val="hlink"/>
                </a:solidFill>
                <a:latin typeface="Arial" charset="0"/>
                <a:ea typeface="宋体" pitchFamily="2" charset="-122"/>
              </a:defRPr>
            </a:lvl9pPr>
          </a:lstStyle>
          <a:p>
            <a:fld id="{BC95AEBA-FD89-4520-8B59-B616293CD7AA}" type="slidenum">
              <a:rPr lang="en-US" altLang="zh-CN" sz="1400" smtClean="0">
                <a:solidFill>
                  <a:schemeClr val="accent2"/>
                </a:solidFill>
                <a:latin typeface="Times New Roman" pitchFamily="18" charset="0"/>
              </a:rPr>
              <a:pPr/>
              <a:t>39</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1674712246"/>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pPr algn="ctr"/>
            <a:r>
              <a:rPr lang="en-US" altLang="zh-CN" smtClean="0"/>
              <a:t>Other Course Info</a:t>
            </a:r>
            <a:endParaRPr lang="en-US" altLang="zh-CN" b="0" smtClean="0"/>
          </a:p>
        </p:txBody>
      </p:sp>
      <p:sp>
        <p:nvSpPr>
          <p:cNvPr id="17411" name="Rectangle 3"/>
          <p:cNvSpPr>
            <a:spLocks noGrp="1" noChangeArrowheads="1"/>
          </p:cNvSpPr>
          <p:nvPr>
            <p:ph type="body" idx="4294967295"/>
          </p:nvPr>
        </p:nvSpPr>
        <p:spPr/>
        <p:txBody>
          <a:bodyPr/>
          <a:lstStyle/>
          <a:p>
            <a:r>
              <a:rPr lang="en-US" altLang="zh-CN" sz="2000" b="1" dirty="0" smtClean="0"/>
              <a:t>Course Text: </a:t>
            </a:r>
          </a:p>
          <a:p>
            <a:pPr lvl="1"/>
            <a:r>
              <a:rPr lang="en-US" altLang="zh-CN" sz="2000" dirty="0" smtClean="0"/>
              <a:t>David A. Patterson and John L. Hennessy, </a:t>
            </a:r>
            <a:r>
              <a:rPr lang="en-US" altLang="zh-CN" sz="2000" b="1" i="1" dirty="0" smtClean="0"/>
              <a:t>Computer Organization &amp; Design: The Hardware/Software Interface</a:t>
            </a:r>
            <a:r>
              <a:rPr lang="en-US" altLang="zh-CN" sz="2000" dirty="0" smtClean="0"/>
              <a:t>,  5th edition,</a:t>
            </a:r>
            <a:r>
              <a:rPr lang="zh-CN" altLang="en-US" sz="2000" dirty="0" smtClean="0"/>
              <a:t>机械工业出版社，</a:t>
            </a:r>
            <a:r>
              <a:rPr lang="en-US" altLang="zh-CN" sz="2000" dirty="0" smtClean="0"/>
              <a:t>2014</a:t>
            </a:r>
            <a:r>
              <a:rPr lang="en-US" altLang="zh-CN" sz="2000" dirty="0" smtClean="0">
                <a:sym typeface="Wingdings" pitchFamily="2" charset="2"/>
              </a:rPr>
              <a:t>2019</a:t>
            </a:r>
            <a:endParaRPr lang="en-US" altLang="zh-CN" sz="2000" dirty="0" smtClean="0"/>
          </a:p>
          <a:p>
            <a:pPr lvl="1"/>
            <a:r>
              <a:rPr lang="en-US" altLang="zh-CN" sz="2000" dirty="0" smtClean="0"/>
              <a:t>“</a:t>
            </a:r>
            <a:r>
              <a:rPr lang="en-US" altLang="zh-CN" sz="2000" b="1" dirty="0" smtClean="0"/>
              <a:t>Green card</a:t>
            </a:r>
            <a:r>
              <a:rPr lang="en-US" altLang="zh-CN" sz="2000" dirty="0" smtClean="0"/>
              <a:t>” summarizes MIPS ISA</a:t>
            </a:r>
            <a:r>
              <a:rPr lang="en-US" altLang="zh-CN" sz="2000" dirty="0" smtClean="0">
                <a:sym typeface="Wingdings" pitchFamily="2" charset="2"/>
              </a:rPr>
              <a:t>RISC-V</a:t>
            </a:r>
            <a:endParaRPr lang="en-US" altLang="zh-CN" sz="2000" dirty="0" smtClean="0"/>
          </a:p>
          <a:p>
            <a:pPr lvl="1">
              <a:buFontTx/>
              <a:buNone/>
            </a:pPr>
            <a:endParaRPr lang="en-US" altLang="zh-CN" sz="2000" dirty="0" smtClean="0"/>
          </a:p>
          <a:p>
            <a:r>
              <a:rPr lang="en-US" altLang="zh-CN" sz="2000" b="1" dirty="0" smtClean="0"/>
              <a:t>Website:</a:t>
            </a:r>
          </a:p>
          <a:p>
            <a:pPr lvl="1"/>
            <a:r>
              <a:rPr lang="zh-CN" altLang="en-US" sz="2000" b="1" dirty="0" smtClean="0"/>
              <a:t>课程</a:t>
            </a:r>
            <a:r>
              <a:rPr lang="zh-CN" altLang="en-US" sz="2000" b="1" dirty="0"/>
              <a:t>教学网站：浙江大学“</a:t>
            </a:r>
            <a:r>
              <a:rPr lang="zh-CN" altLang="en-US" sz="2000" b="1" dirty="0">
                <a:solidFill>
                  <a:srgbClr val="C00000"/>
                </a:solidFill>
              </a:rPr>
              <a:t>学在浙大</a:t>
            </a:r>
            <a:r>
              <a:rPr lang="zh-CN" altLang="en-US" sz="2000" b="1" dirty="0"/>
              <a:t>”</a:t>
            </a:r>
            <a:r>
              <a:rPr lang="zh-CN" altLang="en-US" sz="2000" b="1" dirty="0">
                <a:solidFill>
                  <a:srgbClr val="C00000"/>
                </a:solidFill>
              </a:rPr>
              <a:t> </a:t>
            </a:r>
            <a:r>
              <a:rPr lang="zh-CN" altLang="en-US" sz="2000" b="1" dirty="0" smtClean="0"/>
              <a:t>平台</a:t>
            </a:r>
            <a:endParaRPr lang="en-US" altLang="zh-CN" sz="2000" b="1" dirty="0" smtClean="0">
              <a:solidFill>
                <a:srgbClr val="C00000"/>
              </a:solidFill>
            </a:endParaRPr>
          </a:p>
          <a:p>
            <a:pPr lvl="1"/>
            <a:r>
              <a:rPr lang="en-US" altLang="zh-CN" sz="2000" dirty="0">
                <a:hlinkClick r:id="rId2"/>
              </a:rPr>
              <a:t>http://mypage.zju.edu.cn/wdwd/</a:t>
            </a:r>
            <a:endParaRPr lang="en-US" altLang="zh-CN" sz="2000" dirty="0"/>
          </a:p>
          <a:p>
            <a:pPr lvl="1"/>
            <a:r>
              <a:rPr lang="en-US" altLang="zh-CN" sz="2000" dirty="0" smtClean="0"/>
              <a:t>Check frequently</a:t>
            </a:r>
          </a:p>
          <a:p>
            <a:pPr lvl="1"/>
            <a:endParaRPr lang="en-US" altLang="zh-CN" sz="2000" dirty="0" smtClean="0"/>
          </a:p>
          <a:p>
            <a:r>
              <a:rPr lang="en-US" altLang="zh-CN" sz="2600" dirty="0" smtClean="0"/>
              <a:t>Classroom</a:t>
            </a:r>
          </a:p>
          <a:p>
            <a:pPr lvl="1"/>
            <a:r>
              <a:rPr lang="zh-CN" altLang="en-US" sz="2000" dirty="0"/>
              <a:t>玉泉教</a:t>
            </a:r>
            <a:r>
              <a:rPr lang="en-US" altLang="zh-CN" sz="2000" dirty="0"/>
              <a:t>7-108  </a:t>
            </a:r>
            <a:r>
              <a:rPr lang="zh-CN" altLang="en-US" sz="2000" dirty="0"/>
              <a:t>周四</a:t>
            </a:r>
            <a:r>
              <a:rPr lang="en-US" altLang="zh-CN" sz="2000" dirty="0"/>
              <a:t>Thursday –</a:t>
            </a:r>
            <a:r>
              <a:rPr lang="zh-CN" altLang="en-US" sz="2000" dirty="0"/>
              <a:t>六七八节</a:t>
            </a:r>
          </a:p>
          <a:p>
            <a:pPr lvl="1"/>
            <a:endParaRPr lang="en-US" altLang="zh-CN" sz="2000" dirty="0" smtClean="0"/>
          </a:p>
          <a:p>
            <a:pPr lvl="1"/>
            <a:endParaRPr lang="en-US" altLang="zh-CN" sz="2000" dirty="0" smtClean="0"/>
          </a:p>
          <a:p>
            <a:endParaRPr lang="zh-CN" altLang="en-US" sz="2000" b="1" dirty="0" smtClean="0"/>
          </a:p>
        </p:txBody>
      </p:sp>
      <p:sp>
        <p:nvSpPr>
          <p:cNvPr id="17412"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fld id="{8861EF3D-1E6E-40F9-85F9-593418D5EDEA}" type="slidenum">
              <a:rPr lang="en-US" altLang="zh-CN" sz="1400" smtClean="0">
                <a:solidFill>
                  <a:schemeClr val="accent2"/>
                </a:solidFill>
                <a:latin typeface="Times New Roman" pitchFamily="18" charset="0"/>
              </a:rPr>
              <a:pPr/>
              <a:t>4</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910154218"/>
      </p:ext>
    </p:extLst>
  </p:cSld>
  <p:clrMapOvr>
    <a:masterClrMapping/>
  </p:clrMapOvr>
  <p:transition spd="slow">
    <p:split orient="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idx="4294967295"/>
          </p:nvPr>
        </p:nvSpPr>
        <p:spPr/>
        <p:txBody>
          <a:bodyPr/>
          <a:lstStyle/>
          <a:p>
            <a:pPr algn="ctr"/>
            <a:r>
              <a:rPr lang="en-US" altLang="zh-CN" smtClean="0"/>
              <a:t>Computer Performance Metrics</a:t>
            </a:r>
          </a:p>
        </p:txBody>
      </p:sp>
      <p:sp>
        <p:nvSpPr>
          <p:cNvPr id="32771" name="Rectangle 3"/>
          <p:cNvSpPr>
            <a:spLocks noGrp="1" noChangeArrowheads="1"/>
          </p:cNvSpPr>
          <p:nvPr>
            <p:ph type="body" idx="4294967295"/>
          </p:nvPr>
        </p:nvSpPr>
        <p:spPr>
          <a:xfrm>
            <a:off x="457200" y="1193800"/>
            <a:ext cx="8534400" cy="4927600"/>
          </a:xfrm>
        </p:spPr>
        <p:txBody>
          <a:bodyPr/>
          <a:lstStyle/>
          <a:p>
            <a:pPr>
              <a:defRPr/>
            </a:pPr>
            <a:r>
              <a:rPr lang="en-US" altLang="zh-CN" b="1" dirty="0" smtClean="0">
                <a:effectLst>
                  <a:outerShdw blurRad="38100" dist="38100" dir="2700000" algn="tl">
                    <a:srgbClr val="000000">
                      <a:alpha val="43137"/>
                    </a:srgbClr>
                  </a:outerShdw>
                </a:effectLst>
              </a:rPr>
              <a:t>Response Time </a:t>
            </a:r>
            <a:r>
              <a:rPr lang="en-US" altLang="zh-CN" dirty="0" smtClean="0"/>
              <a:t>(latency</a:t>
            </a:r>
            <a:r>
              <a:rPr lang="zh-CN" altLang="en-US" dirty="0" smtClean="0">
                <a:ea typeface="宋体" pitchFamily="2" charset="-122"/>
              </a:rPr>
              <a:t>延迟</a:t>
            </a:r>
            <a:r>
              <a:rPr lang="zh-CN" altLang="en-US" dirty="0" smtClean="0"/>
              <a:t> </a:t>
            </a:r>
            <a:r>
              <a:rPr lang="en-US" altLang="zh-CN" dirty="0" smtClean="0"/>
              <a:t>)</a:t>
            </a:r>
          </a:p>
          <a:p>
            <a:pPr lvl="1">
              <a:defRPr/>
            </a:pPr>
            <a:r>
              <a:rPr lang="en-US" altLang="zh-CN" b="1" dirty="0" smtClean="0">
                <a:solidFill>
                  <a:srgbClr val="0235AD"/>
                </a:solidFill>
              </a:rPr>
              <a:t>How long does it take for my job to run?</a:t>
            </a:r>
          </a:p>
          <a:p>
            <a:pPr lvl="1">
              <a:defRPr/>
            </a:pPr>
            <a:r>
              <a:rPr lang="en-US" altLang="zh-CN" b="1" dirty="0" smtClean="0">
                <a:solidFill>
                  <a:srgbClr val="0235AD"/>
                </a:solidFill>
              </a:rPr>
              <a:t>How long does it take to execute a job?</a:t>
            </a:r>
          </a:p>
          <a:p>
            <a:pPr lvl="1">
              <a:defRPr/>
            </a:pPr>
            <a:r>
              <a:rPr lang="en-US" altLang="zh-CN" b="1" dirty="0" smtClean="0">
                <a:solidFill>
                  <a:srgbClr val="0235AD"/>
                </a:solidFill>
              </a:rPr>
              <a:t>How long must I wait for the database query?</a:t>
            </a:r>
          </a:p>
          <a:p>
            <a:pPr>
              <a:defRPr/>
            </a:pPr>
            <a:endParaRPr lang="en-US" altLang="zh-CN" dirty="0" smtClean="0"/>
          </a:p>
          <a:p>
            <a:pPr>
              <a:defRPr/>
            </a:pPr>
            <a:r>
              <a:rPr lang="en-US" altLang="zh-CN" b="1" dirty="0" smtClean="0">
                <a:effectLst>
                  <a:outerShdw blurRad="38100" dist="38100" dir="2700000" algn="tl">
                    <a:srgbClr val="000000">
                      <a:alpha val="43137"/>
                    </a:srgbClr>
                  </a:outerShdw>
                </a:effectLst>
              </a:rPr>
              <a:t>Throughput</a:t>
            </a:r>
            <a:r>
              <a:rPr lang="zh-CN" altLang="en-US" dirty="0" smtClean="0">
                <a:ea typeface="宋体" pitchFamily="2" charset="-122"/>
              </a:rPr>
              <a:t>吞吐量</a:t>
            </a:r>
            <a:r>
              <a:rPr lang="zh-CN" altLang="en-US" dirty="0" smtClean="0"/>
              <a:t> </a:t>
            </a:r>
            <a:endParaRPr lang="en-US" altLang="zh-CN" dirty="0" smtClean="0"/>
          </a:p>
          <a:p>
            <a:pPr lvl="1">
              <a:defRPr/>
            </a:pPr>
            <a:r>
              <a:rPr lang="en-US" altLang="zh-CN" b="1" dirty="0" smtClean="0">
                <a:solidFill>
                  <a:srgbClr val="0235AD"/>
                </a:solidFill>
              </a:rPr>
              <a:t>How many jobs can the machine run at once?</a:t>
            </a:r>
          </a:p>
          <a:p>
            <a:pPr lvl="1">
              <a:defRPr/>
            </a:pPr>
            <a:r>
              <a:rPr lang="en-US" altLang="zh-CN" b="1" dirty="0" smtClean="0">
                <a:solidFill>
                  <a:srgbClr val="0235AD"/>
                </a:solidFill>
              </a:rPr>
              <a:t>What is the average execution rate?</a:t>
            </a:r>
          </a:p>
          <a:p>
            <a:pPr lvl="1">
              <a:defRPr/>
            </a:pPr>
            <a:r>
              <a:rPr lang="en-US" altLang="zh-CN" b="1" dirty="0" smtClean="0">
                <a:solidFill>
                  <a:srgbClr val="0235AD"/>
                </a:solidFill>
              </a:rPr>
              <a:t>How many queries per minute?</a:t>
            </a:r>
          </a:p>
          <a:p>
            <a:pPr>
              <a:defRPr/>
            </a:pPr>
            <a:endParaRPr lang="en-US" altLang="zh-CN" dirty="0" smtClean="0"/>
          </a:p>
          <a:p>
            <a:pPr>
              <a:defRPr/>
            </a:pPr>
            <a:r>
              <a:rPr lang="en-US" altLang="zh-CN" sz="2000" dirty="0" smtClean="0"/>
              <a:t>If we upgrade a machine with a new processor what to we increase?</a:t>
            </a:r>
          </a:p>
          <a:p>
            <a:pPr>
              <a:defRPr/>
            </a:pPr>
            <a:r>
              <a:rPr lang="en-US" altLang="zh-CN" sz="2000" dirty="0" smtClean="0"/>
              <a:t>If we add a new machine to the lab what do we increase?</a:t>
            </a:r>
          </a:p>
        </p:txBody>
      </p:sp>
      <p:sp>
        <p:nvSpPr>
          <p:cNvPr id="14541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fld id="{1454C158-C8B1-44F0-8DF6-4713F87612F2}" type="slidenum">
              <a:rPr lang="en-US" altLang="zh-CN" sz="1400" smtClean="0">
                <a:solidFill>
                  <a:schemeClr val="accent2"/>
                </a:solidFill>
                <a:latin typeface="Times New Roman" pitchFamily="18" charset="0"/>
              </a:rPr>
              <a:pPr/>
              <a:t>40</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655501835"/>
      </p:ext>
    </p:extLst>
  </p:cSld>
  <p:clrMapOvr>
    <a:masterClrMapping/>
  </p:clrMapOvr>
  <p:transition spd="slow">
    <p:split orient="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pPr algn="ctr"/>
            <a:r>
              <a:rPr lang="en-US" altLang="zh-CN" smtClean="0"/>
              <a:t>Performance = Execution Time</a:t>
            </a:r>
          </a:p>
        </p:txBody>
      </p:sp>
      <p:sp>
        <p:nvSpPr>
          <p:cNvPr id="19459" name="Rectangle 3"/>
          <p:cNvSpPr>
            <a:spLocks noGrp="1" noChangeArrowheads="1"/>
          </p:cNvSpPr>
          <p:nvPr>
            <p:ph type="body" idx="4294967295"/>
          </p:nvPr>
        </p:nvSpPr>
        <p:spPr>
          <a:xfrm>
            <a:off x="457200" y="1193800"/>
            <a:ext cx="8305800" cy="4927600"/>
          </a:xfrm>
        </p:spPr>
        <p:txBody>
          <a:bodyPr/>
          <a:lstStyle/>
          <a:p>
            <a:r>
              <a:rPr lang="en-US" altLang="zh-CN" smtClean="0"/>
              <a:t>Elapsed Time</a:t>
            </a:r>
          </a:p>
          <a:p>
            <a:pPr lvl="1"/>
            <a:r>
              <a:rPr lang="en-US" altLang="zh-CN" sz="2000" b="1" smtClean="0">
                <a:solidFill>
                  <a:srgbClr val="0332B7"/>
                </a:solidFill>
              </a:rPr>
              <a:t>Counts everything (disk and memory accesses, I/O, etc.)</a:t>
            </a:r>
          </a:p>
          <a:p>
            <a:pPr lvl="1"/>
            <a:r>
              <a:rPr lang="en-US" altLang="zh-CN" sz="2000" b="1" smtClean="0">
                <a:solidFill>
                  <a:srgbClr val="0332B7"/>
                </a:solidFill>
              </a:rPr>
              <a:t>A useful number, but often not good for comparison purposes</a:t>
            </a:r>
          </a:p>
          <a:p>
            <a:pPr lvl="2">
              <a:buFontTx/>
              <a:buChar char="•"/>
            </a:pPr>
            <a:r>
              <a:rPr lang="en-US" altLang="zh-CN" smtClean="0">
                <a:solidFill>
                  <a:schemeClr val="hlink"/>
                </a:solidFill>
              </a:rPr>
              <a:t>E.g., OS &amp; multiprogramming time make it difficult to compare CPUs</a:t>
            </a:r>
          </a:p>
          <a:p>
            <a:pPr lvl="1"/>
            <a:endParaRPr lang="en-US" altLang="zh-CN" sz="2000" b="1" smtClean="0">
              <a:solidFill>
                <a:srgbClr val="0332B7"/>
              </a:solidFill>
            </a:endParaRPr>
          </a:p>
          <a:p>
            <a:r>
              <a:rPr lang="en-US" altLang="zh-CN" smtClean="0"/>
              <a:t>CPU time (CPU = Central Processing Unit = processor)</a:t>
            </a:r>
          </a:p>
          <a:p>
            <a:pPr lvl="1"/>
            <a:r>
              <a:rPr lang="en-US" altLang="zh-CN" sz="2000" b="1" smtClean="0">
                <a:solidFill>
                  <a:srgbClr val="0332B7"/>
                </a:solidFill>
              </a:rPr>
              <a:t>Doesn’t count I/O or time spent running other programs</a:t>
            </a:r>
          </a:p>
          <a:p>
            <a:pPr lvl="1"/>
            <a:r>
              <a:rPr lang="en-US" altLang="zh-CN" sz="2000" b="1" smtClean="0">
                <a:solidFill>
                  <a:srgbClr val="0332B7"/>
                </a:solidFill>
              </a:rPr>
              <a:t>Can be broken up into system time, and user time</a:t>
            </a:r>
          </a:p>
          <a:p>
            <a:pPr lvl="1"/>
            <a:endParaRPr lang="en-US" altLang="zh-CN" sz="2000" b="1" smtClean="0">
              <a:solidFill>
                <a:srgbClr val="0332B7"/>
              </a:solidFill>
            </a:endParaRPr>
          </a:p>
          <a:p>
            <a:r>
              <a:rPr lang="en-US" altLang="zh-CN" smtClean="0"/>
              <a:t>Our focus: user CPU time</a:t>
            </a:r>
          </a:p>
          <a:p>
            <a:pPr lvl="1"/>
            <a:r>
              <a:rPr lang="en-US" altLang="zh-CN" sz="2000" b="1" smtClean="0">
                <a:solidFill>
                  <a:srgbClr val="0332B7"/>
                </a:solidFill>
              </a:rPr>
              <a:t>Time spent executing the lines of code that are “in” our program</a:t>
            </a:r>
          </a:p>
          <a:p>
            <a:pPr lvl="1"/>
            <a:r>
              <a:rPr lang="en-US" altLang="zh-CN" sz="2000" b="1" smtClean="0">
                <a:solidFill>
                  <a:srgbClr val="0332B7"/>
                </a:solidFill>
              </a:rPr>
              <a:t>Includes arithmetic, memory, and control instructions, …</a:t>
            </a:r>
          </a:p>
        </p:txBody>
      </p:sp>
    </p:spTree>
  </p:cSld>
  <p:clrMapOvr>
    <a:masterClrMapping/>
  </p:clrMapOvr>
  <p:transition spd="slow">
    <p:split orient="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lstStyle/>
          <a:p>
            <a:pPr algn="ctr"/>
            <a:r>
              <a:rPr lang="en-US" altLang="zh-CN" smtClean="0"/>
              <a:t>Clock Cycles</a:t>
            </a:r>
          </a:p>
        </p:txBody>
      </p:sp>
      <p:sp>
        <p:nvSpPr>
          <p:cNvPr id="20483" name="Rectangle 3"/>
          <p:cNvSpPr>
            <a:spLocks noGrp="1" noChangeArrowheads="1"/>
          </p:cNvSpPr>
          <p:nvPr>
            <p:ph type="body" idx="4294967295"/>
          </p:nvPr>
        </p:nvSpPr>
        <p:spPr>
          <a:xfrm>
            <a:off x="457200" y="1193800"/>
            <a:ext cx="8305800" cy="4927600"/>
          </a:xfrm>
        </p:spPr>
        <p:txBody>
          <a:bodyPr/>
          <a:lstStyle/>
          <a:p>
            <a:pPr>
              <a:lnSpc>
                <a:spcPct val="80000"/>
              </a:lnSpc>
            </a:pPr>
            <a:r>
              <a:rPr lang="en-US" altLang="zh-CN" smtClean="0"/>
              <a:t>Instead of reporting execution time in seconds, we often use cycles</a:t>
            </a:r>
          </a:p>
          <a:p>
            <a:pPr>
              <a:lnSpc>
                <a:spcPct val="80000"/>
              </a:lnSpc>
            </a:pPr>
            <a:endParaRPr lang="en-US" altLang="zh-CN" smtClean="0"/>
          </a:p>
          <a:p>
            <a:pPr>
              <a:lnSpc>
                <a:spcPct val="80000"/>
              </a:lnSpc>
            </a:pPr>
            <a:endParaRPr lang="en-US" altLang="zh-CN" smtClean="0"/>
          </a:p>
          <a:p>
            <a:pPr>
              <a:lnSpc>
                <a:spcPct val="80000"/>
              </a:lnSpc>
            </a:pPr>
            <a:r>
              <a:rPr lang="en-US" altLang="zh-CN" smtClean="0"/>
              <a:t>Clock “ticks” indicate when to start activities</a:t>
            </a:r>
          </a:p>
          <a:p>
            <a:pPr>
              <a:lnSpc>
                <a:spcPct val="80000"/>
              </a:lnSpc>
            </a:pPr>
            <a:endParaRPr lang="en-US" altLang="zh-CN" smtClean="0"/>
          </a:p>
          <a:p>
            <a:pPr>
              <a:lnSpc>
                <a:spcPct val="80000"/>
              </a:lnSpc>
            </a:pPr>
            <a:endParaRPr lang="en-US" altLang="zh-CN" smtClean="0"/>
          </a:p>
          <a:p>
            <a:pPr>
              <a:lnSpc>
                <a:spcPct val="80000"/>
              </a:lnSpc>
            </a:pPr>
            <a:endParaRPr lang="en-US" altLang="zh-CN" smtClean="0"/>
          </a:p>
          <a:p>
            <a:pPr>
              <a:lnSpc>
                <a:spcPct val="80000"/>
              </a:lnSpc>
            </a:pPr>
            <a:r>
              <a:rPr lang="en-US" altLang="zh-CN" smtClean="0"/>
              <a:t>Cycle time = time between ticks = seconds per cycle</a:t>
            </a:r>
          </a:p>
          <a:p>
            <a:pPr>
              <a:lnSpc>
                <a:spcPct val="80000"/>
              </a:lnSpc>
            </a:pPr>
            <a:r>
              <a:rPr lang="en-US" altLang="zh-CN" smtClean="0"/>
              <a:t>Clock rate (frequency) = cycles per second (1Hz. = 1cycle/sec)</a:t>
            </a:r>
          </a:p>
          <a:p>
            <a:pPr lvl="1">
              <a:lnSpc>
                <a:spcPct val="80000"/>
              </a:lnSpc>
            </a:pPr>
            <a:endParaRPr lang="en-US" altLang="zh-CN" sz="2000" b="1" smtClean="0">
              <a:solidFill>
                <a:srgbClr val="0332B7"/>
              </a:solidFill>
            </a:endParaRPr>
          </a:p>
          <a:p>
            <a:pPr lvl="1">
              <a:lnSpc>
                <a:spcPct val="80000"/>
              </a:lnSpc>
            </a:pPr>
            <a:r>
              <a:rPr lang="en-US" altLang="zh-CN" sz="2000" b="1" smtClean="0">
                <a:solidFill>
                  <a:srgbClr val="0332B7"/>
                </a:solidFill>
              </a:rPr>
              <a:t>A 2GHz clock has a 500 picoseconds (ps) cycle time.</a:t>
            </a:r>
          </a:p>
        </p:txBody>
      </p:sp>
      <p:pic>
        <p:nvPicPr>
          <p:cNvPr id="19460" name="Picture 4"/>
          <p:cNvPicPr>
            <a:picLocks noChangeAspect="1" noChangeArrowheads="1"/>
          </p:cNvPicPr>
          <p:nvPr/>
        </p:nvPicPr>
        <p:blipFill>
          <a:blip r:embed="rId2"/>
          <a:srcRect/>
          <a:stretch>
            <a:fillRect/>
          </a:stretch>
        </p:blipFill>
        <p:spPr bwMode="auto">
          <a:xfrm>
            <a:off x="1758950" y="3276600"/>
            <a:ext cx="5597525" cy="844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461" name="Picture 5"/>
          <p:cNvPicPr>
            <a:picLocks noChangeAspect="1" noChangeArrowheads="1"/>
          </p:cNvPicPr>
          <p:nvPr/>
        </p:nvPicPr>
        <p:blipFill>
          <a:blip r:embed="rId3"/>
          <a:srcRect/>
          <a:stretch>
            <a:fillRect/>
          </a:stretch>
        </p:blipFill>
        <p:spPr bwMode="auto">
          <a:xfrm>
            <a:off x="2557463" y="1676400"/>
            <a:ext cx="4300537" cy="1068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slow">
    <p:split orient="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pPr algn="ctr"/>
            <a:r>
              <a:rPr lang="en-US" altLang="zh-CN" smtClean="0"/>
              <a:t>Performance and Execution Time</a:t>
            </a:r>
          </a:p>
        </p:txBody>
      </p:sp>
      <p:sp>
        <p:nvSpPr>
          <p:cNvPr id="21507" name="Rectangle 3"/>
          <p:cNvSpPr>
            <a:spLocks noGrp="1" noChangeArrowheads="1"/>
          </p:cNvSpPr>
          <p:nvPr>
            <p:ph type="body" idx="4294967295"/>
          </p:nvPr>
        </p:nvSpPr>
        <p:spPr>
          <a:xfrm>
            <a:off x="457200" y="4724400"/>
            <a:ext cx="8305800" cy="1397000"/>
          </a:xfrm>
        </p:spPr>
        <p:txBody>
          <a:bodyPr/>
          <a:lstStyle/>
          <a:p>
            <a:pPr>
              <a:lnSpc>
                <a:spcPct val="80000"/>
              </a:lnSpc>
            </a:pPr>
            <a:r>
              <a:rPr lang="en-US" altLang="zh-CN" smtClean="0"/>
              <a:t>The program should be something real people care about</a:t>
            </a:r>
          </a:p>
          <a:p>
            <a:pPr lvl="1">
              <a:lnSpc>
                <a:spcPct val="80000"/>
              </a:lnSpc>
            </a:pPr>
            <a:r>
              <a:rPr lang="en-US" altLang="zh-CN" sz="2000" b="1" smtClean="0">
                <a:solidFill>
                  <a:srgbClr val="0332B7"/>
                </a:solidFill>
              </a:rPr>
              <a:t>Desktop: MS office, edit, compile</a:t>
            </a:r>
          </a:p>
          <a:p>
            <a:pPr lvl="1">
              <a:lnSpc>
                <a:spcPct val="80000"/>
              </a:lnSpc>
            </a:pPr>
            <a:r>
              <a:rPr lang="en-US" altLang="zh-CN" sz="2000" b="1" smtClean="0">
                <a:solidFill>
                  <a:srgbClr val="0332B7"/>
                </a:solidFill>
              </a:rPr>
              <a:t>Server: web, e-commerce, database</a:t>
            </a:r>
          </a:p>
          <a:p>
            <a:pPr lvl="1">
              <a:lnSpc>
                <a:spcPct val="80000"/>
              </a:lnSpc>
            </a:pPr>
            <a:r>
              <a:rPr lang="en-US" altLang="zh-CN" sz="2000" b="1" smtClean="0">
                <a:solidFill>
                  <a:srgbClr val="0332B7"/>
                </a:solidFill>
              </a:rPr>
              <a:t>Scientific: physics, weather forecasting</a:t>
            </a:r>
          </a:p>
        </p:txBody>
      </p:sp>
      <p:pic>
        <p:nvPicPr>
          <p:cNvPr id="20484" name="Picture 4"/>
          <p:cNvPicPr>
            <a:picLocks noChangeAspect="1" noChangeArrowheads="1"/>
          </p:cNvPicPr>
          <p:nvPr/>
        </p:nvPicPr>
        <p:blipFill>
          <a:blip r:embed="rId2"/>
          <a:srcRect/>
          <a:stretch>
            <a:fillRect/>
          </a:stretch>
        </p:blipFill>
        <p:spPr bwMode="auto">
          <a:xfrm>
            <a:off x="838298" y="1023938"/>
            <a:ext cx="7391302" cy="35900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slow">
    <p:split orient="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algn="ctr"/>
            <a:r>
              <a:rPr lang="en-US" altLang="zh-CN" smtClean="0"/>
              <a:t>Measuring Clock Cycles</a:t>
            </a:r>
          </a:p>
        </p:txBody>
      </p:sp>
      <p:sp>
        <p:nvSpPr>
          <p:cNvPr id="22531" name="Rectangle 3"/>
          <p:cNvSpPr>
            <a:spLocks noGrp="1" noChangeArrowheads="1"/>
          </p:cNvSpPr>
          <p:nvPr>
            <p:ph type="body" idx="4294967295"/>
          </p:nvPr>
        </p:nvSpPr>
        <p:spPr>
          <a:xfrm>
            <a:off x="457200" y="1193800"/>
            <a:ext cx="8305800" cy="4927600"/>
          </a:xfrm>
        </p:spPr>
        <p:txBody>
          <a:bodyPr/>
          <a:lstStyle/>
          <a:p>
            <a:pPr>
              <a:lnSpc>
                <a:spcPct val="80000"/>
              </a:lnSpc>
            </a:pPr>
            <a:r>
              <a:rPr lang="en-US" altLang="zh-CN" smtClean="0"/>
              <a:t>Clock cycles/program is not an intuitive or easily determined value, so</a:t>
            </a:r>
          </a:p>
          <a:p>
            <a:pPr lvl="1">
              <a:lnSpc>
                <a:spcPct val="80000"/>
              </a:lnSpc>
            </a:pPr>
            <a:r>
              <a:rPr lang="en-US" altLang="zh-CN" sz="2400" b="1" i="1" smtClean="0">
                <a:solidFill>
                  <a:srgbClr val="0332B7"/>
                </a:solidFill>
              </a:rPr>
              <a:t>Clock Cycles = Instructions x Clock Cycles Per Instruction</a:t>
            </a:r>
          </a:p>
          <a:p>
            <a:pPr>
              <a:lnSpc>
                <a:spcPct val="80000"/>
              </a:lnSpc>
            </a:pPr>
            <a:endParaRPr lang="en-US" altLang="zh-CN" smtClean="0"/>
          </a:p>
          <a:p>
            <a:pPr>
              <a:lnSpc>
                <a:spcPct val="80000"/>
              </a:lnSpc>
            </a:pPr>
            <a:r>
              <a:rPr lang="en-US" altLang="zh-CN" smtClean="0"/>
              <a:t>Cycles Per Instruction (CPI) used often</a:t>
            </a:r>
          </a:p>
          <a:p>
            <a:pPr>
              <a:lnSpc>
                <a:spcPct val="80000"/>
              </a:lnSpc>
            </a:pPr>
            <a:endParaRPr lang="en-US" altLang="zh-CN" smtClean="0"/>
          </a:p>
          <a:p>
            <a:pPr>
              <a:lnSpc>
                <a:spcPct val="80000"/>
              </a:lnSpc>
            </a:pPr>
            <a:r>
              <a:rPr lang="en-US" altLang="zh-CN" smtClean="0"/>
              <a:t>CPI is an average since the number of cycles per instruction varies from instruction to instruction</a:t>
            </a:r>
          </a:p>
          <a:p>
            <a:pPr lvl="1">
              <a:lnSpc>
                <a:spcPct val="80000"/>
              </a:lnSpc>
            </a:pPr>
            <a:r>
              <a:rPr lang="en-US" altLang="zh-CN" sz="2000" b="1" smtClean="0">
                <a:solidFill>
                  <a:srgbClr val="0332B7"/>
                </a:solidFill>
              </a:rPr>
              <a:t>Average depends on instruction mix, latency of each inst. Type etc.</a:t>
            </a:r>
          </a:p>
          <a:p>
            <a:pPr lvl="1">
              <a:lnSpc>
                <a:spcPct val="80000"/>
              </a:lnSpc>
            </a:pPr>
            <a:endParaRPr lang="en-US" altLang="zh-CN" sz="2000" b="1" smtClean="0">
              <a:solidFill>
                <a:srgbClr val="0332B7"/>
              </a:solidFill>
            </a:endParaRPr>
          </a:p>
          <a:p>
            <a:pPr>
              <a:lnSpc>
                <a:spcPct val="80000"/>
              </a:lnSpc>
            </a:pPr>
            <a:r>
              <a:rPr lang="en-US" altLang="zh-CN" smtClean="0"/>
              <a:t>CPIs can be used to compare two implementations of the same ISA, but is not useful alone for comparing different ISAs</a:t>
            </a:r>
          </a:p>
          <a:p>
            <a:pPr lvl="1">
              <a:lnSpc>
                <a:spcPct val="80000"/>
              </a:lnSpc>
            </a:pPr>
            <a:r>
              <a:rPr lang="en-US" altLang="zh-CN" sz="2000" b="1" smtClean="0">
                <a:solidFill>
                  <a:srgbClr val="0332B7"/>
                </a:solidFill>
              </a:rPr>
              <a:t>An X86 add is different from a MIPS add</a:t>
            </a:r>
          </a:p>
        </p:txBody>
      </p:sp>
    </p:spTree>
  </p:cSld>
  <p:clrMapOvr>
    <a:masterClrMapping/>
  </p:clrMapOvr>
  <p:transition spd="slow">
    <p:split orient="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pPr algn="ctr"/>
            <a:r>
              <a:rPr lang="en-US" altLang="zh-CN" smtClean="0"/>
              <a:t>Using CPI</a:t>
            </a:r>
          </a:p>
        </p:txBody>
      </p:sp>
      <p:sp>
        <p:nvSpPr>
          <p:cNvPr id="23555" name="Rectangle 3"/>
          <p:cNvSpPr>
            <a:spLocks noGrp="1" noChangeArrowheads="1"/>
          </p:cNvSpPr>
          <p:nvPr>
            <p:ph type="body" sz="half" idx="4294967295"/>
          </p:nvPr>
        </p:nvSpPr>
        <p:spPr>
          <a:xfrm>
            <a:off x="698500" y="1193800"/>
            <a:ext cx="8234363" cy="4927600"/>
          </a:xfrm>
        </p:spPr>
        <p:txBody>
          <a:bodyPr/>
          <a:lstStyle/>
          <a:p>
            <a:r>
              <a:rPr lang="en-US" altLang="zh-CN" sz="2000" smtClean="0"/>
              <a:t>Drawing on the previous equation:</a:t>
            </a:r>
          </a:p>
          <a:p>
            <a:endParaRPr lang="en-US" altLang="zh-CN" sz="2000" smtClean="0"/>
          </a:p>
          <a:p>
            <a:endParaRPr lang="en-US" altLang="zh-CN" sz="2000" smtClean="0"/>
          </a:p>
          <a:p>
            <a:endParaRPr lang="en-US" altLang="zh-CN" sz="2000" smtClean="0"/>
          </a:p>
          <a:p>
            <a:endParaRPr lang="en-US" altLang="zh-CN" sz="2000" smtClean="0"/>
          </a:p>
          <a:p>
            <a:r>
              <a:rPr lang="en-US" altLang="zh-CN" sz="2000" smtClean="0"/>
              <a:t>To improve performance (i.e. reduce execution time)</a:t>
            </a:r>
          </a:p>
          <a:p>
            <a:pPr lvl="1"/>
            <a:r>
              <a:rPr lang="en-US" altLang="zh-CN" b="1" smtClean="0">
                <a:solidFill>
                  <a:srgbClr val="0332B7"/>
                </a:solidFill>
              </a:rPr>
              <a:t>Increase clock rate (decrease clock cycle time) OR</a:t>
            </a:r>
          </a:p>
          <a:p>
            <a:pPr lvl="1"/>
            <a:r>
              <a:rPr lang="en-US" altLang="zh-CN" b="1" smtClean="0">
                <a:solidFill>
                  <a:srgbClr val="0332B7"/>
                </a:solidFill>
              </a:rPr>
              <a:t>Decrease CPI OR</a:t>
            </a:r>
          </a:p>
          <a:p>
            <a:pPr lvl="1"/>
            <a:r>
              <a:rPr lang="en-US" altLang="zh-CN" b="1" smtClean="0">
                <a:solidFill>
                  <a:srgbClr val="0332B7"/>
                </a:solidFill>
              </a:rPr>
              <a:t>Reduce the number of instructions</a:t>
            </a:r>
          </a:p>
          <a:p>
            <a:r>
              <a:rPr lang="en-US" altLang="zh-CN" sz="2000" smtClean="0"/>
              <a:t>Designers balance cycle time against the number of cycles required</a:t>
            </a:r>
          </a:p>
          <a:p>
            <a:pPr lvl="1"/>
            <a:r>
              <a:rPr lang="en-US" altLang="zh-CN" b="1" smtClean="0">
                <a:solidFill>
                  <a:srgbClr val="0332B7"/>
                </a:solidFill>
              </a:rPr>
              <a:t>Improving one factor may make the other one worse</a:t>
            </a:r>
          </a:p>
        </p:txBody>
      </p:sp>
      <p:graphicFrame>
        <p:nvGraphicFramePr>
          <p:cNvPr id="23556" name="Object 4"/>
          <p:cNvGraphicFramePr>
            <a:graphicFrameLocks noGrp="1" noChangeAspect="1"/>
          </p:cNvGraphicFramePr>
          <p:nvPr>
            <p:ph sz="quarter" idx="4294967295"/>
          </p:nvPr>
        </p:nvGraphicFramePr>
        <p:xfrm>
          <a:off x="1677988" y="1676400"/>
          <a:ext cx="5703887" cy="385763"/>
        </p:xfrm>
        <a:graphic>
          <a:graphicData uri="http://schemas.openxmlformats.org/presentationml/2006/ole">
            <mc:AlternateContent xmlns:mc="http://schemas.openxmlformats.org/markup-compatibility/2006">
              <mc:Choice xmlns:v="urn:schemas-microsoft-com:vml" Requires="v">
                <p:oleObj spid="_x0000_s23578" name="Equation" r:id="rId3" imgW="2819400" imgH="190500" progId="Equation.DSMT4">
                  <p:embed/>
                </p:oleObj>
              </mc:Choice>
              <mc:Fallback>
                <p:oleObj name="Equation" r:id="rId3" imgW="2819400" imgH="1905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988" y="1676400"/>
                        <a:ext cx="5703887"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7" name="Object 5"/>
          <p:cNvGraphicFramePr>
            <a:graphicFrameLocks noGrp="1" noChangeAspect="1"/>
          </p:cNvGraphicFramePr>
          <p:nvPr>
            <p:ph sz="quarter" idx="4294967295"/>
          </p:nvPr>
        </p:nvGraphicFramePr>
        <p:xfrm>
          <a:off x="1758950" y="2162175"/>
          <a:ext cx="3794125" cy="709613"/>
        </p:xfrm>
        <a:graphic>
          <a:graphicData uri="http://schemas.openxmlformats.org/presentationml/2006/ole">
            <mc:AlternateContent xmlns:mc="http://schemas.openxmlformats.org/markup-compatibility/2006">
              <mc:Choice xmlns:v="urn:schemas-microsoft-com:vml" Requires="v">
                <p:oleObj spid="_x0000_s23579" name="Equation" r:id="rId5" imgW="1904174" imgH="355446" progId="Equation.DSMT4">
                  <p:embed/>
                </p:oleObj>
              </mc:Choice>
              <mc:Fallback>
                <p:oleObj name="Equation" r:id="rId5" imgW="1904174" imgH="355446"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950" y="2162175"/>
                        <a:ext cx="3794125"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split orient="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p:txBody>
          <a:bodyPr/>
          <a:lstStyle/>
          <a:p>
            <a:pPr algn="ctr"/>
            <a:r>
              <a:rPr lang="en-US" altLang="zh-CN" sz="3600" smtClean="0"/>
              <a:t>Speedup</a:t>
            </a:r>
          </a:p>
        </p:txBody>
      </p:sp>
      <p:sp>
        <p:nvSpPr>
          <p:cNvPr id="24579" name="Rectangle 3"/>
          <p:cNvSpPr>
            <a:spLocks noGrp="1" noChangeArrowheads="1"/>
          </p:cNvSpPr>
          <p:nvPr>
            <p:ph type="body" sz="half" idx="4294967295"/>
          </p:nvPr>
        </p:nvSpPr>
        <p:spPr>
          <a:xfrm>
            <a:off x="698500" y="1193800"/>
            <a:ext cx="7742238" cy="4927600"/>
          </a:xfrm>
        </p:spPr>
        <p:txBody>
          <a:bodyPr/>
          <a:lstStyle/>
          <a:p>
            <a:r>
              <a:rPr lang="en-US" altLang="zh-CN" sz="2000" smtClean="0"/>
              <a:t>Speedup allows us to compare different CPUs or optimizations</a:t>
            </a:r>
          </a:p>
          <a:p>
            <a:endParaRPr lang="en-US" altLang="zh-CN" sz="2000" smtClean="0"/>
          </a:p>
          <a:p>
            <a:endParaRPr lang="en-US" altLang="zh-CN" sz="2000" smtClean="0"/>
          </a:p>
          <a:p>
            <a:endParaRPr lang="en-US" altLang="zh-CN" sz="2000" smtClean="0"/>
          </a:p>
          <a:p>
            <a:endParaRPr lang="en-US" altLang="zh-CN" sz="2000" smtClean="0"/>
          </a:p>
          <a:p>
            <a:endParaRPr lang="en-US" altLang="zh-CN" sz="2000" smtClean="0"/>
          </a:p>
          <a:p>
            <a:endParaRPr lang="en-US" altLang="zh-CN" sz="2000" smtClean="0"/>
          </a:p>
          <a:p>
            <a:r>
              <a:rPr lang="en-US" altLang="zh-CN" sz="2000" smtClean="0"/>
              <a:t>Example</a:t>
            </a:r>
          </a:p>
          <a:p>
            <a:pPr lvl="1"/>
            <a:r>
              <a:rPr lang="en-US" altLang="zh-CN" b="1" smtClean="0">
                <a:solidFill>
                  <a:srgbClr val="0332B7"/>
                </a:solidFill>
              </a:rPr>
              <a:t>Original CPU takes 2 seconds to run a program</a:t>
            </a:r>
          </a:p>
          <a:p>
            <a:pPr lvl="1"/>
            <a:r>
              <a:rPr lang="en-US" altLang="zh-CN" b="1" smtClean="0">
                <a:solidFill>
                  <a:srgbClr val="0332B7"/>
                </a:solidFill>
              </a:rPr>
              <a:t>New CPU takes 1.5 seconds to run a program</a:t>
            </a:r>
          </a:p>
          <a:p>
            <a:pPr lvl="1"/>
            <a:r>
              <a:rPr lang="en-US" altLang="zh-CN" b="1" smtClean="0">
                <a:solidFill>
                  <a:srgbClr val="0332B7"/>
                </a:solidFill>
              </a:rPr>
              <a:t>Speedup = 1.333 or speedup or 33%</a:t>
            </a:r>
          </a:p>
          <a:p>
            <a:endParaRPr lang="en-US" altLang="zh-CN" sz="2000" smtClean="0"/>
          </a:p>
        </p:txBody>
      </p:sp>
      <p:graphicFrame>
        <p:nvGraphicFramePr>
          <p:cNvPr id="24580" name="Object 4"/>
          <p:cNvGraphicFramePr>
            <a:graphicFrameLocks noGrp="1" noChangeAspect="1"/>
          </p:cNvGraphicFramePr>
          <p:nvPr>
            <p:ph sz="half" idx="4294967295"/>
          </p:nvPr>
        </p:nvGraphicFramePr>
        <p:xfrm>
          <a:off x="1590675" y="1885950"/>
          <a:ext cx="5194300" cy="1387475"/>
        </p:xfrm>
        <a:graphic>
          <a:graphicData uri="http://schemas.openxmlformats.org/presentationml/2006/ole">
            <mc:AlternateContent xmlns:mc="http://schemas.openxmlformats.org/markup-compatibility/2006">
              <mc:Choice xmlns:v="urn:schemas-microsoft-com:vml" Requires="v">
                <p:oleObj spid="_x0000_s24591" name="Equation" r:id="rId3" imgW="1333500" imgH="355600" progId="Equation.DSMT4">
                  <p:embed/>
                </p:oleObj>
              </mc:Choice>
              <mc:Fallback>
                <p:oleObj name="Equation" r:id="rId3" imgW="1333500" imgH="355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675" y="1885950"/>
                        <a:ext cx="5194300" cy="1387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split orient="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pPr algn="ctr"/>
            <a:r>
              <a:rPr lang="en-US" altLang="zh-CN" smtClean="0"/>
              <a:t>Amdahl’s Law</a:t>
            </a:r>
          </a:p>
        </p:txBody>
      </p:sp>
      <p:sp>
        <p:nvSpPr>
          <p:cNvPr id="25603" name="Rectangle 3"/>
          <p:cNvSpPr>
            <a:spLocks noGrp="1" noChangeArrowheads="1"/>
          </p:cNvSpPr>
          <p:nvPr>
            <p:ph type="body" sz="half" idx="4294967295"/>
          </p:nvPr>
        </p:nvSpPr>
        <p:spPr>
          <a:xfrm>
            <a:off x="698500" y="1193800"/>
            <a:ext cx="7953375" cy="4927600"/>
          </a:xfrm>
        </p:spPr>
        <p:txBody>
          <a:bodyPr/>
          <a:lstStyle/>
          <a:p>
            <a:r>
              <a:rPr lang="en-US" altLang="zh-CN" sz="2000" smtClean="0"/>
              <a:t>If an optimization improves a fraction </a:t>
            </a:r>
            <a:r>
              <a:rPr lang="en-US" altLang="zh-CN" sz="2000" i="1" smtClean="0"/>
              <a:t>f</a:t>
            </a:r>
            <a:r>
              <a:rPr lang="en-US" altLang="zh-CN" sz="2000" smtClean="0"/>
              <a:t> of execution time by a factor of </a:t>
            </a:r>
            <a:r>
              <a:rPr lang="en-US" altLang="zh-CN" sz="2000" i="1" smtClean="0"/>
              <a:t>a</a:t>
            </a:r>
          </a:p>
          <a:p>
            <a:endParaRPr lang="en-US" altLang="zh-CN" sz="2000" smtClean="0"/>
          </a:p>
          <a:p>
            <a:endParaRPr lang="en-US" altLang="zh-CN" sz="2000" smtClean="0"/>
          </a:p>
          <a:p>
            <a:endParaRPr lang="en-US" altLang="zh-CN" sz="2000" smtClean="0"/>
          </a:p>
          <a:p>
            <a:endParaRPr lang="en-US" altLang="zh-CN" sz="2000" smtClean="0"/>
          </a:p>
          <a:p>
            <a:r>
              <a:rPr lang="en-US" altLang="zh-CN" sz="2000" smtClean="0"/>
              <a:t>This formula is known as Amdahl’s Law</a:t>
            </a:r>
          </a:p>
          <a:p>
            <a:r>
              <a:rPr lang="en-US" altLang="zh-CN" sz="2000" smtClean="0"/>
              <a:t>Lessons from</a:t>
            </a:r>
          </a:p>
          <a:p>
            <a:pPr lvl="1"/>
            <a:r>
              <a:rPr lang="en-US" altLang="zh-CN" b="1" smtClean="0">
                <a:solidFill>
                  <a:srgbClr val="0332B7"/>
                </a:solidFill>
              </a:rPr>
              <a:t>If f-&gt;100%, then speedup = a</a:t>
            </a:r>
          </a:p>
          <a:p>
            <a:pPr lvl="1"/>
            <a:r>
              <a:rPr lang="en-US" altLang="zh-CN" b="1" smtClean="0">
                <a:solidFill>
                  <a:srgbClr val="0332B7"/>
                </a:solidFill>
              </a:rPr>
              <a:t>If a-&gt;</a:t>
            </a:r>
            <a:r>
              <a:rPr lang="en-US" altLang="zh-CN" b="1" smtClean="0">
                <a:solidFill>
                  <a:srgbClr val="0332B7"/>
                </a:solidFill>
                <a:ea typeface="宋体" pitchFamily="2" charset="-122"/>
                <a:cs typeface="Arial" pitchFamily="34" charset="0"/>
              </a:rPr>
              <a:t>∞, the speedup = 1/(1-f)</a:t>
            </a:r>
          </a:p>
          <a:p>
            <a:r>
              <a:rPr lang="en-US" altLang="zh-CN" sz="2000" smtClean="0"/>
              <a:t>Summary</a:t>
            </a:r>
          </a:p>
          <a:p>
            <a:pPr lvl="1"/>
            <a:r>
              <a:rPr lang="en-US" altLang="zh-CN" b="1" smtClean="0">
                <a:solidFill>
                  <a:srgbClr val="0332B7"/>
                </a:solidFill>
              </a:rPr>
              <a:t>Make the common case fast</a:t>
            </a:r>
          </a:p>
          <a:p>
            <a:pPr lvl="1"/>
            <a:r>
              <a:rPr lang="en-US" altLang="zh-CN" b="1" smtClean="0">
                <a:solidFill>
                  <a:srgbClr val="0332B7"/>
                </a:solidFill>
              </a:rPr>
              <a:t>Watch out for the non-optimized component</a:t>
            </a:r>
          </a:p>
        </p:txBody>
      </p:sp>
      <p:graphicFrame>
        <p:nvGraphicFramePr>
          <p:cNvPr id="25604" name="Object 4"/>
          <p:cNvGraphicFramePr>
            <a:graphicFrameLocks noGrp="1" noChangeAspect="1"/>
          </p:cNvGraphicFramePr>
          <p:nvPr>
            <p:ph sz="half" idx="4294967295"/>
          </p:nvPr>
        </p:nvGraphicFramePr>
        <p:xfrm>
          <a:off x="1560513" y="1868488"/>
          <a:ext cx="6316662" cy="949325"/>
        </p:xfrm>
        <a:graphic>
          <a:graphicData uri="http://schemas.openxmlformats.org/presentationml/2006/ole">
            <mc:AlternateContent xmlns:mc="http://schemas.openxmlformats.org/markup-compatibility/2006">
              <mc:Choice xmlns:v="urn:schemas-microsoft-com:vml" Requires="v">
                <p:oleObj spid="_x0000_s25615" name="Equation" r:id="rId3" imgW="2540000" imgH="381000" progId="Equation.DSMT4">
                  <p:embed/>
                </p:oleObj>
              </mc:Choice>
              <mc:Fallback>
                <p:oleObj name="Equation" r:id="rId3" imgW="2540000" imgH="381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513" y="1868488"/>
                        <a:ext cx="6316662"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split orient="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p:nvPr>
        </p:nvSpPr>
        <p:spPr/>
        <p:txBody>
          <a:bodyPr/>
          <a:lstStyle/>
          <a:p>
            <a:r>
              <a:rPr lang="en-US" altLang="zh-CN" smtClean="0"/>
              <a:t>Procedure Call and Return</a:t>
            </a:r>
            <a:endParaRPr lang="zh-CN" altLang="en-US" smtClean="0"/>
          </a:p>
        </p:txBody>
      </p:sp>
      <p:sp>
        <p:nvSpPr>
          <p:cNvPr id="172035" name="内容占位符 2"/>
          <p:cNvSpPr>
            <a:spLocks noGrp="1"/>
          </p:cNvSpPr>
          <p:nvPr>
            <p:ph idx="1"/>
          </p:nvPr>
        </p:nvSpPr>
        <p:spPr>
          <a:xfrm>
            <a:off x="457200" y="1193800"/>
            <a:ext cx="8534400" cy="4927600"/>
          </a:xfrm>
        </p:spPr>
        <p:txBody>
          <a:bodyPr/>
          <a:lstStyle/>
          <a:p>
            <a:r>
              <a:rPr lang="en-US" altLang="zh-CN" smtClean="0">
                <a:solidFill>
                  <a:srgbClr val="000000"/>
                </a:solidFill>
                <a:latin typeface="Calibri" pitchFamily="34" charset="0"/>
              </a:rPr>
              <a:t>Procedures are required for structured programming</a:t>
            </a:r>
          </a:p>
          <a:p>
            <a:pPr lvl="1"/>
            <a:r>
              <a:rPr lang="en-US" altLang="zh-CN" sz="2000" smtClean="0">
                <a:solidFill>
                  <a:srgbClr val="00009A"/>
                </a:solidFill>
                <a:latin typeface="Calibri" pitchFamily="34" charset="0"/>
              </a:rPr>
              <a:t>Aka: functions, methods, subroutines, …</a:t>
            </a:r>
          </a:p>
          <a:p>
            <a:r>
              <a:rPr lang="en-US" altLang="zh-CN" smtClean="0">
                <a:solidFill>
                  <a:srgbClr val="000000"/>
                </a:solidFill>
                <a:latin typeface="Calibri" pitchFamily="34" charset="0"/>
              </a:rPr>
              <a:t>Implementing procedures in assembly requires several things to be done</a:t>
            </a:r>
          </a:p>
          <a:p>
            <a:pPr lvl="1"/>
            <a:r>
              <a:rPr lang="en-US" altLang="zh-CN" b="1" smtClean="0">
                <a:solidFill>
                  <a:srgbClr val="00009A"/>
                </a:solidFill>
                <a:latin typeface="Calibri" pitchFamily="34" charset="0"/>
              </a:rPr>
              <a:t>Memory space must be set aside for local variables</a:t>
            </a:r>
          </a:p>
          <a:p>
            <a:pPr lvl="1"/>
            <a:r>
              <a:rPr lang="en-US" altLang="zh-CN" b="1" smtClean="0">
                <a:solidFill>
                  <a:srgbClr val="00009A"/>
                </a:solidFill>
                <a:latin typeface="Calibri" pitchFamily="34" charset="0"/>
              </a:rPr>
              <a:t>Arguments must be passed in and return values passed out</a:t>
            </a:r>
          </a:p>
          <a:p>
            <a:pPr lvl="1"/>
            <a:r>
              <a:rPr lang="en-US" altLang="zh-CN" b="1" smtClean="0">
                <a:solidFill>
                  <a:srgbClr val="00009A"/>
                </a:solidFill>
                <a:latin typeface="Calibri" pitchFamily="34" charset="0"/>
              </a:rPr>
              <a:t>Execution must continue after the call</a:t>
            </a:r>
          </a:p>
          <a:p>
            <a:r>
              <a:rPr lang="en-US" altLang="zh-CN" smtClean="0">
                <a:solidFill>
                  <a:srgbClr val="000000"/>
                </a:solidFill>
                <a:latin typeface="Calibri" pitchFamily="34" charset="0"/>
              </a:rPr>
              <a:t>Procedure Call Steps</a:t>
            </a:r>
          </a:p>
          <a:p>
            <a:pPr lvl="1"/>
            <a:r>
              <a:rPr lang="en-US" altLang="zh-CN" sz="2000" smtClean="0">
                <a:solidFill>
                  <a:srgbClr val="00009A"/>
                </a:solidFill>
                <a:latin typeface="Calibri" pitchFamily="34" charset="0"/>
              </a:rPr>
              <a:t>1. Place </a:t>
            </a:r>
            <a:r>
              <a:rPr lang="en-US" altLang="zh-CN" sz="2000" b="1" smtClean="0">
                <a:solidFill>
                  <a:srgbClr val="00009A"/>
                </a:solidFill>
                <a:latin typeface="Calibri" pitchFamily="34" charset="0"/>
              </a:rPr>
              <a:t>parameters</a:t>
            </a:r>
            <a:r>
              <a:rPr lang="en-US" altLang="zh-CN" sz="2000" smtClean="0">
                <a:solidFill>
                  <a:srgbClr val="00009A"/>
                </a:solidFill>
                <a:latin typeface="Calibri" pitchFamily="34" charset="0"/>
              </a:rPr>
              <a:t> in a place where the procedure can access them</a:t>
            </a:r>
          </a:p>
          <a:p>
            <a:pPr lvl="1"/>
            <a:r>
              <a:rPr lang="en-US" altLang="zh-CN" sz="2000" smtClean="0">
                <a:solidFill>
                  <a:srgbClr val="00009A"/>
                </a:solidFill>
                <a:latin typeface="Calibri" pitchFamily="34" charset="0"/>
              </a:rPr>
              <a:t>2. Transfer </a:t>
            </a:r>
            <a:r>
              <a:rPr lang="en-US" altLang="zh-CN" sz="2000" b="1" smtClean="0">
                <a:solidFill>
                  <a:srgbClr val="00009A"/>
                </a:solidFill>
                <a:latin typeface="Calibri" pitchFamily="34" charset="0"/>
              </a:rPr>
              <a:t>control</a:t>
            </a:r>
            <a:r>
              <a:rPr lang="en-US" altLang="zh-CN" sz="2000" smtClean="0">
                <a:solidFill>
                  <a:srgbClr val="00009A"/>
                </a:solidFill>
                <a:latin typeface="Calibri" pitchFamily="34" charset="0"/>
              </a:rPr>
              <a:t> to the procedure</a:t>
            </a:r>
          </a:p>
          <a:p>
            <a:pPr lvl="1"/>
            <a:r>
              <a:rPr lang="en-US" altLang="zh-CN" sz="2000" smtClean="0">
                <a:solidFill>
                  <a:srgbClr val="00009A"/>
                </a:solidFill>
                <a:latin typeface="Calibri" pitchFamily="34" charset="0"/>
              </a:rPr>
              <a:t>3. Acquire the </a:t>
            </a:r>
            <a:r>
              <a:rPr lang="en-US" altLang="zh-CN" sz="2000" b="1" smtClean="0">
                <a:solidFill>
                  <a:srgbClr val="00009A"/>
                </a:solidFill>
                <a:latin typeface="Calibri" pitchFamily="34" charset="0"/>
              </a:rPr>
              <a:t>storage resources </a:t>
            </a:r>
            <a:r>
              <a:rPr lang="en-US" altLang="zh-CN" sz="2000" smtClean="0">
                <a:solidFill>
                  <a:srgbClr val="00009A"/>
                </a:solidFill>
                <a:latin typeface="Calibri" pitchFamily="34" charset="0"/>
              </a:rPr>
              <a:t>needed for the procedure</a:t>
            </a:r>
          </a:p>
          <a:p>
            <a:pPr lvl="1"/>
            <a:r>
              <a:rPr lang="en-US" altLang="zh-CN" sz="2000" smtClean="0">
                <a:solidFill>
                  <a:srgbClr val="00009A"/>
                </a:solidFill>
                <a:latin typeface="Calibri" pitchFamily="34" charset="0"/>
              </a:rPr>
              <a:t>4. Perform the </a:t>
            </a:r>
            <a:r>
              <a:rPr lang="en-US" altLang="zh-CN" sz="2000" b="1" smtClean="0">
                <a:solidFill>
                  <a:srgbClr val="00009A"/>
                </a:solidFill>
                <a:latin typeface="Calibri" pitchFamily="34" charset="0"/>
              </a:rPr>
              <a:t>desired task</a:t>
            </a:r>
          </a:p>
          <a:p>
            <a:pPr lvl="1"/>
            <a:r>
              <a:rPr lang="en-US" altLang="zh-CN" sz="2000" smtClean="0">
                <a:solidFill>
                  <a:srgbClr val="00009A"/>
                </a:solidFill>
                <a:latin typeface="Calibri" pitchFamily="34" charset="0"/>
              </a:rPr>
              <a:t>5. Place the </a:t>
            </a:r>
            <a:r>
              <a:rPr lang="en-US" altLang="zh-CN" sz="2000" b="1" smtClean="0">
                <a:solidFill>
                  <a:srgbClr val="00009A"/>
                </a:solidFill>
                <a:latin typeface="Calibri" pitchFamily="34" charset="0"/>
              </a:rPr>
              <a:t>result value </a:t>
            </a:r>
            <a:r>
              <a:rPr lang="en-US" altLang="zh-CN" sz="2000" smtClean="0">
                <a:solidFill>
                  <a:srgbClr val="00009A"/>
                </a:solidFill>
                <a:latin typeface="Calibri" pitchFamily="34" charset="0"/>
              </a:rPr>
              <a:t>in a place where the calling program can access it</a:t>
            </a:r>
          </a:p>
          <a:p>
            <a:pPr lvl="1"/>
            <a:r>
              <a:rPr lang="en-US" altLang="zh-CN" sz="2000" smtClean="0">
                <a:solidFill>
                  <a:srgbClr val="00009A"/>
                </a:solidFill>
                <a:latin typeface="Calibri" pitchFamily="34" charset="0"/>
              </a:rPr>
              <a:t>6. Return </a:t>
            </a:r>
            <a:r>
              <a:rPr lang="en-US" altLang="zh-CN" sz="2000" b="1" smtClean="0">
                <a:solidFill>
                  <a:srgbClr val="00009A"/>
                </a:solidFill>
                <a:latin typeface="Calibri" pitchFamily="34" charset="0"/>
              </a:rPr>
              <a:t>control</a:t>
            </a:r>
            <a:r>
              <a:rPr lang="en-US" altLang="zh-CN" sz="2000" smtClean="0">
                <a:solidFill>
                  <a:srgbClr val="00009A"/>
                </a:solidFill>
                <a:latin typeface="Calibri" pitchFamily="34" charset="0"/>
              </a:rPr>
              <a:t> to the point of origin</a:t>
            </a:r>
            <a:endParaRPr lang="zh-CN" altLang="en-US" sz="2000" smtClean="0"/>
          </a:p>
        </p:txBody>
      </p:sp>
      <p:sp>
        <p:nvSpPr>
          <p:cNvPr id="17203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fld id="{B056DC82-3753-4EA9-92DC-C07E80B66530}" type="slidenum">
              <a:rPr lang="en-US" altLang="zh-CN" sz="1400" smtClean="0">
                <a:solidFill>
                  <a:schemeClr val="accent2"/>
                </a:solidFill>
                <a:latin typeface="Times New Roman" pitchFamily="18" charset="0"/>
              </a:rPr>
              <a:pPr/>
              <a:t>48</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1660273792"/>
      </p:ext>
    </p:extLst>
  </p:cSld>
  <p:clrMapOvr>
    <a:masterClrMapping/>
  </p:clrMapOvr>
  <p:transition spd="slow">
    <p:split orient="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p:nvPr>
        </p:nvSpPr>
        <p:spPr/>
        <p:txBody>
          <a:bodyPr/>
          <a:lstStyle/>
          <a:p>
            <a:r>
              <a:rPr lang="en-US" altLang="zh-CN" smtClean="0"/>
              <a:t>Call and Return</a:t>
            </a:r>
            <a:endParaRPr lang="zh-CN" altLang="en-US" smtClean="0"/>
          </a:p>
        </p:txBody>
      </p:sp>
      <p:sp>
        <p:nvSpPr>
          <p:cNvPr id="3" name="内容占位符 2"/>
          <p:cNvSpPr>
            <a:spLocks noGrp="1"/>
          </p:cNvSpPr>
          <p:nvPr>
            <p:ph idx="1"/>
          </p:nvPr>
        </p:nvSpPr>
        <p:spPr/>
        <p:txBody>
          <a:bodyPr/>
          <a:lstStyle/>
          <a:p>
            <a:pPr>
              <a:defRPr/>
            </a:pPr>
            <a:r>
              <a:rPr lang="en-US" altLang="zh-CN" dirty="0" smtClean="0">
                <a:solidFill>
                  <a:srgbClr val="000000"/>
                </a:solidFill>
                <a:latin typeface="Calibri"/>
              </a:rPr>
              <a:t>To </a:t>
            </a:r>
            <a:r>
              <a:rPr lang="en-US" altLang="zh-CN" dirty="0">
                <a:solidFill>
                  <a:srgbClr val="000000"/>
                </a:solidFill>
                <a:latin typeface="Calibri"/>
              </a:rPr>
              <a:t>jump to a procedure, use the </a:t>
            </a:r>
            <a:r>
              <a:rPr lang="en-US" altLang="zh-CN" dirty="0" err="1">
                <a:solidFill>
                  <a:srgbClr val="000000"/>
                </a:solidFill>
                <a:latin typeface="CourierNew"/>
              </a:rPr>
              <a:t>jal</a:t>
            </a:r>
            <a:r>
              <a:rPr lang="en-US" altLang="zh-CN" dirty="0">
                <a:solidFill>
                  <a:srgbClr val="000000"/>
                </a:solidFill>
                <a:latin typeface="CourierNew"/>
              </a:rPr>
              <a:t> </a:t>
            </a:r>
            <a:r>
              <a:rPr lang="en-US" altLang="zh-CN" dirty="0">
                <a:solidFill>
                  <a:srgbClr val="000000"/>
                </a:solidFill>
                <a:latin typeface="Calibri"/>
              </a:rPr>
              <a:t>or </a:t>
            </a:r>
            <a:r>
              <a:rPr lang="en-US" altLang="zh-CN" dirty="0" err="1">
                <a:solidFill>
                  <a:srgbClr val="000000"/>
                </a:solidFill>
                <a:latin typeface="CourierNew"/>
              </a:rPr>
              <a:t>jalr</a:t>
            </a:r>
            <a:r>
              <a:rPr lang="en-US" altLang="zh-CN" dirty="0">
                <a:solidFill>
                  <a:srgbClr val="000000"/>
                </a:solidFill>
                <a:latin typeface="CourierNew"/>
              </a:rPr>
              <a:t> </a:t>
            </a:r>
            <a:r>
              <a:rPr lang="en-US" altLang="zh-CN" dirty="0">
                <a:solidFill>
                  <a:srgbClr val="000000"/>
                </a:solidFill>
                <a:latin typeface="Calibri"/>
              </a:rPr>
              <a:t>instructions</a:t>
            </a:r>
          </a:p>
          <a:p>
            <a:pPr marL="0" indent="0">
              <a:buFontTx/>
              <a:buNone/>
              <a:defRPr/>
            </a:pPr>
            <a:r>
              <a:rPr lang="en-US" altLang="zh-CN" sz="2000" dirty="0" smtClean="0">
                <a:solidFill>
                  <a:srgbClr val="000000"/>
                </a:solidFill>
                <a:latin typeface="CourierNew"/>
              </a:rPr>
              <a:t>	</a:t>
            </a:r>
            <a:r>
              <a:rPr lang="en-US" altLang="zh-CN" sz="2000" b="1" dirty="0" err="1" smtClean="0">
                <a:solidFill>
                  <a:srgbClr val="000000"/>
                </a:solidFill>
                <a:latin typeface="CourierNew"/>
              </a:rPr>
              <a:t>jal</a:t>
            </a:r>
            <a:r>
              <a:rPr lang="en-US" altLang="zh-CN" sz="2000" b="1" dirty="0" smtClean="0">
                <a:solidFill>
                  <a:srgbClr val="000000"/>
                </a:solidFill>
                <a:latin typeface="CourierNew"/>
              </a:rPr>
              <a:t> </a:t>
            </a:r>
            <a:r>
              <a:rPr lang="en-US" altLang="zh-CN" sz="2000" b="1" dirty="0">
                <a:solidFill>
                  <a:srgbClr val="000000"/>
                </a:solidFill>
                <a:latin typeface="CourierNew"/>
              </a:rPr>
              <a:t>target </a:t>
            </a:r>
            <a:r>
              <a:rPr lang="en-US" altLang="zh-CN" sz="2000" b="1" dirty="0" smtClean="0">
                <a:solidFill>
                  <a:srgbClr val="000000"/>
                </a:solidFill>
                <a:latin typeface="CourierNew"/>
              </a:rPr>
              <a:t>	# </a:t>
            </a:r>
            <a:r>
              <a:rPr lang="en-US" altLang="zh-CN" sz="2000" b="1" dirty="0">
                <a:solidFill>
                  <a:srgbClr val="000000"/>
                </a:solidFill>
                <a:latin typeface="CourierNew"/>
              </a:rPr>
              <a:t>Jump and link to </a:t>
            </a:r>
            <a:r>
              <a:rPr lang="en-US" altLang="zh-CN" sz="2000" b="1" dirty="0" smtClean="0">
                <a:solidFill>
                  <a:srgbClr val="000000"/>
                </a:solidFill>
                <a:latin typeface="CourierNew"/>
              </a:rPr>
              <a:t>label</a:t>
            </a:r>
          </a:p>
          <a:p>
            <a:pPr marL="0" indent="0">
              <a:buFontTx/>
              <a:buNone/>
              <a:defRPr/>
            </a:pPr>
            <a:r>
              <a:rPr lang="en-US" altLang="zh-CN" sz="2000" b="1" dirty="0">
                <a:solidFill>
                  <a:srgbClr val="000000"/>
                </a:solidFill>
                <a:latin typeface="CourierNew"/>
              </a:rPr>
              <a:t>	</a:t>
            </a:r>
            <a:r>
              <a:rPr lang="en-US" altLang="zh-CN" sz="2000" b="1" dirty="0" err="1" smtClean="0">
                <a:solidFill>
                  <a:srgbClr val="000000"/>
                </a:solidFill>
                <a:latin typeface="CourierNew"/>
              </a:rPr>
              <a:t>jalr</a:t>
            </a:r>
            <a:r>
              <a:rPr lang="en-US" altLang="zh-CN" sz="2000" b="1" dirty="0" smtClean="0">
                <a:solidFill>
                  <a:srgbClr val="000000"/>
                </a:solidFill>
                <a:latin typeface="CourierNew"/>
              </a:rPr>
              <a:t> </a:t>
            </a:r>
            <a:r>
              <a:rPr lang="en-US" altLang="zh-CN" sz="2000" b="1" dirty="0">
                <a:solidFill>
                  <a:srgbClr val="000000"/>
                </a:solidFill>
                <a:latin typeface="CourierNew"/>
              </a:rPr>
              <a:t>$</a:t>
            </a:r>
            <a:r>
              <a:rPr lang="en-US" altLang="zh-CN" sz="2000" b="1" dirty="0" err="1">
                <a:solidFill>
                  <a:srgbClr val="000000"/>
                </a:solidFill>
                <a:latin typeface="CourierNew"/>
              </a:rPr>
              <a:t>dest</a:t>
            </a:r>
            <a:r>
              <a:rPr lang="en-US" altLang="zh-CN" sz="2000" b="1" dirty="0">
                <a:solidFill>
                  <a:srgbClr val="000000"/>
                </a:solidFill>
                <a:latin typeface="CourierNew"/>
              </a:rPr>
              <a:t> </a:t>
            </a:r>
            <a:r>
              <a:rPr lang="en-US" altLang="zh-CN" sz="2000" b="1" dirty="0" smtClean="0">
                <a:solidFill>
                  <a:srgbClr val="000000"/>
                </a:solidFill>
                <a:latin typeface="CourierNew"/>
              </a:rPr>
              <a:t>	# </a:t>
            </a:r>
            <a:r>
              <a:rPr lang="en-US" altLang="zh-CN" sz="2000" b="1" dirty="0">
                <a:solidFill>
                  <a:srgbClr val="000000"/>
                </a:solidFill>
                <a:latin typeface="CourierNew"/>
              </a:rPr>
              <a:t>Jump and link to $</a:t>
            </a:r>
            <a:r>
              <a:rPr lang="en-US" altLang="zh-CN" sz="2000" b="1" dirty="0" err="1">
                <a:solidFill>
                  <a:srgbClr val="000000"/>
                </a:solidFill>
                <a:latin typeface="CourierNew"/>
              </a:rPr>
              <a:t>dest</a:t>
            </a:r>
            <a:endParaRPr lang="en-US" altLang="zh-CN" sz="2000" b="1" dirty="0">
              <a:solidFill>
                <a:srgbClr val="000000"/>
              </a:solidFill>
              <a:latin typeface="CourierNew"/>
            </a:endParaRPr>
          </a:p>
          <a:p>
            <a:pPr>
              <a:defRPr/>
            </a:pPr>
            <a:r>
              <a:rPr lang="en-US" altLang="zh-CN" dirty="0" smtClean="0">
                <a:solidFill>
                  <a:srgbClr val="000000"/>
                </a:solidFill>
                <a:latin typeface="Calibri"/>
              </a:rPr>
              <a:t>Jump </a:t>
            </a:r>
            <a:r>
              <a:rPr lang="en-US" altLang="zh-CN" dirty="0">
                <a:solidFill>
                  <a:srgbClr val="000000"/>
                </a:solidFill>
                <a:latin typeface="Calibri"/>
              </a:rPr>
              <a:t>and link</a:t>
            </a:r>
          </a:p>
          <a:p>
            <a:pPr lvl="1">
              <a:defRPr/>
            </a:pPr>
            <a:r>
              <a:rPr lang="en-US" altLang="zh-CN" sz="2000" dirty="0" smtClean="0">
                <a:solidFill>
                  <a:srgbClr val="00009A"/>
                </a:solidFill>
                <a:latin typeface="Calibri"/>
              </a:rPr>
              <a:t>The program counter (PC) stores the address of the currently executing instruction</a:t>
            </a:r>
          </a:p>
          <a:p>
            <a:pPr lvl="1">
              <a:defRPr/>
            </a:pPr>
            <a:r>
              <a:rPr lang="en-US" altLang="zh-CN" sz="2000" dirty="0" smtClean="0">
                <a:solidFill>
                  <a:srgbClr val="00009A"/>
                </a:solidFill>
                <a:latin typeface="Calibri"/>
              </a:rPr>
              <a:t>The “jump and link” instructions stores the next instruction address in </a:t>
            </a:r>
            <a:r>
              <a:rPr lang="en-US" altLang="zh-CN" sz="2000" dirty="0" smtClean="0">
                <a:solidFill>
                  <a:srgbClr val="00009A"/>
                </a:solidFill>
                <a:latin typeface="CourierNew"/>
              </a:rPr>
              <a:t>$</a:t>
            </a:r>
            <a:r>
              <a:rPr lang="en-US" altLang="zh-CN" sz="2000" dirty="0" err="1" smtClean="0">
                <a:solidFill>
                  <a:srgbClr val="00009A"/>
                </a:solidFill>
                <a:latin typeface="CourierNew"/>
              </a:rPr>
              <a:t>ra</a:t>
            </a:r>
            <a:r>
              <a:rPr lang="en-US" altLang="zh-CN" sz="2000" dirty="0" smtClean="0">
                <a:solidFill>
                  <a:srgbClr val="00009A"/>
                </a:solidFill>
                <a:latin typeface="CourierNew"/>
              </a:rPr>
              <a:t> </a:t>
            </a:r>
            <a:r>
              <a:rPr lang="en-US" altLang="zh-CN" sz="2000" dirty="0" smtClean="0">
                <a:solidFill>
                  <a:srgbClr val="00009A"/>
                </a:solidFill>
                <a:latin typeface="Calibri"/>
              </a:rPr>
              <a:t>before transferring control to the target/destination</a:t>
            </a:r>
          </a:p>
          <a:p>
            <a:pPr lvl="1">
              <a:defRPr/>
            </a:pPr>
            <a:r>
              <a:rPr lang="en-US" altLang="zh-CN" sz="2000" dirty="0" smtClean="0">
                <a:solidFill>
                  <a:srgbClr val="00009A"/>
                </a:solidFill>
                <a:latin typeface="Calibri"/>
              </a:rPr>
              <a:t>Therefore, the address stored in </a:t>
            </a:r>
            <a:r>
              <a:rPr lang="en-US" altLang="zh-CN" sz="2000" dirty="0" smtClean="0">
                <a:solidFill>
                  <a:srgbClr val="00009A"/>
                </a:solidFill>
                <a:latin typeface="CourierNew"/>
              </a:rPr>
              <a:t>$</a:t>
            </a:r>
            <a:r>
              <a:rPr lang="en-US" altLang="zh-CN" sz="2000" dirty="0" err="1" smtClean="0">
                <a:solidFill>
                  <a:srgbClr val="00009A"/>
                </a:solidFill>
                <a:latin typeface="CourierNew"/>
              </a:rPr>
              <a:t>ra</a:t>
            </a:r>
            <a:r>
              <a:rPr lang="en-US" altLang="zh-CN" sz="2000" dirty="0" smtClean="0">
                <a:solidFill>
                  <a:srgbClr val="00009A"/>
                </a:solidFill>
                <a:latin typeface="CourierNew"/>
              </a:rPr>
              <a:t> </a:t>
            </a:r>
            <a:r>
              <a:rPr lang="en-US" altLang="zh-CN" sz="2000" dirty="0" smtClean="0">
                <a:solidFill>
                  <a:srgbClr val="00009A"/>
                </a:solidFill>
                <a:latin typeface="Calibri"/>
              </a:rPr>
              <a:t>is PC + 4</a:t>
            </a:r>
          </a:p>
          <a:p>
            <a:pPr>
              <a:defRPr/>
            </a:pPr>
            <a:r>
              <a:rPr lang="en-US" altLang="zh-CN" dirty="0" smtClean="0">
                <a:solidFill>
                  <a:srgbClr val="000000"/>
                </a:solidFill>
                <a:latin typeface="Calibri"/>
              </a:rPr>
              <a:t>To </a:t>
            </a:r>
            <a:r>
              <a:rPr lang="en-US" altLang="zh-CN" dirty="0">
                <a:solidFill>
                  <a:srgbClr val="000000"/>
                </a:solidFill>
                <a:latin typeface="Calibri"/>
              </a:rPr>
              <a:t>return, use the </a:t>
            </a:r>
            <a:r>
              <a:rPr lang="en-US" altLang="zh-CN" dirty="0" err="1">
                <a:solidFill>
                  <a:srgbClr val="000000"/>
                </a:solidFill>
                <a:latin typeface="CourierNew"/>
              </a:rPr>
              <a:t>jr</a:t>
            </a:r>
            <a:r>
              <a:rPr lang="en-US" altLang="zh-CN" dirty="0">
                <a:solidFill>
                  <a:srgbClr val="000000"/>
                </a:solidFill>
                <a:latin typeface="CourierNew"/>
              </a:rPr>
              <a:t> </a:t>
            </a:r>
            <a:r>
              <a:rPr lang="en-US" altLang="zh-CN" dirty="0">
                <a:solidFill>
                  <a:srgbClr val="000000"/>
                </a:solidFill>
                <a:latin typeface="Calibri"/>
              </a:rPr>
              <a:t>instruction</a:t>
            </a:r>
          </a:p>
          <a:p>
            <a:pPr marL="0" indent="0">
              <a:buFontTx/>
              <a:buNone/>
              <a:defRPr/>
            </a:pPr>
            <a:r>
              <a:rPr lang="en-US" altLang="zh-CN" dirty="0" smtClean="0">
                <a:solidFill>
                  <a:srgbClr val="000000"/>
                </a:solidFill>
                <a:latin typeface="CourierNew"/>
              </a:rPr>
              <a:t>	</a:t>
            </a:r>
            <a:r>
              <a:rPr lang="en-US" altLang="zh-CN" dirty="0" err="1" smtClean="0">
                <a:solidFill>
                  <a:srgbClr val="000000"/>
                </a:solidFill>
                <a:latin typeface="CourierNew"/>
              </a:rPr>
              <a:t>jr</a:t>
            </a:r>
            <a:r>
              <a:rPr lang="en-US" altLang="zh-CN" dirty="0" smtClean="0">
                <a:solidFill>
                  <a:srgbClr val="000000"/>
                </a:solidFill>
                <a:latin typeface="CourierNew"/>
              </a:rPr>
              <a:t> </a:t>
            </a:r>
            <a:r>
              <a:rPr lang="en-US" altLang="zh-CN" dirty="0">
                <a:solidFill>
                  <a:srgbClr val="000000"/>
                </a:solidFill>
                <a:latin typeface="CourierNew"/>
              </a:rPr>
              <a:t>$</a:t>
            </a:r>
            <a:r>
              <a:rPr lang="en-US" altLang="zh-CN" dirty="0" err="1">
                <a:solidFill>
                  <a:srgbClr val="000000"/>
                </a:solidFill>
                <a:latin typeface="CourierNew"/>
              </a:rPr>
              <a:t>ra</a:t>
            </a:r>
            <a:endParaRPr lang="zh-CN" altLang="en-US" dirty="0"/>
          </a:p>
        </p:txBody>
      </p:sp>
      <p:sp>
        <p:nvSpPr>
          <p:cNvPr id="17306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fld id="{73AC3AA3-23AB-4C5D-A541-026D53D3B6D1}" type="slidenum">
              <a:rPr lang="en-US" altLang="zh-CN" sz="1400" smtClean="0">
                <a:solidFill>
                  <a:schemeClr val="accent2"/>
                </a:solidFill>
                <a:latin typeface="Times New Roman" pitchFamily="18" charset="0"/>
              </a:rPr>
              <a:pPr/>
              <a:t>49</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1143406723"/>
      </p:ext>
    </p:extLst>
  </p:cSld>
  <p:clrMapOvr>
    <a:masterClrMapping/>
  </p:clrMapOvr>
  <p:transition spd="slow">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98989" y="441366"/>
            <a:ext cx="7293220" cy="736600"/>
          </a:xfrm>
        </p:spPr>
        <p:txBody>
          <a:bodyPr/>
          <a:lstStyle/>
          <a:p>
            <a:pPr algn="ctr"/>
            <a:r>
              <a:rPr lang="en-US" altLang="zh-CN" dirty="0" smtClean="0">
                <a:ea typeface="MS PGothic" charset="-128"/>
              </a:rPr>
              <a:t>Textbook </a:t>
            </a:r>
            <a:r>
              <a:rPr lang="en-US" altLang="zh-CN" dirty="0">
                <a:ea typeface="MS PGothic" charset="-128"/>
              </a:rPr>
              <a:t>Info</a:t>
            </a:r>
            <a:endParaRPr lang="en-US" altLang="zh-CN" b="0" dirty="0">
              <a:ea typeface="MS PGothic" charset="-128"/>
            </a:endParaRPr>
          </a:p>
        </p:txBody>
      </p:sp>
      <p:sp>
        <p:nvSpPr>
          <p:cNvPr id="10243" name="Rectangle 3"/>
          <p:cNvSpPr>
            <a:spLocks noGrp="1" noChangeArrowheads="1"/>
          </p:cNvSpPr>
          <p:nvPr>
            <p:ph idx="1"/>
          </p:nvPr>
        </p:nvSpPr>
        <p:spPr/>
        <p:txBody>
          <a:bodyPr/>
          <a:lstStyle/>
          <a:p>
            <a:r>
              <a:rPr lang="en-US" altLang="zh-CN" sz="2000" b="1" dirty="0">
                <a:ea typeface="MS PGothic" charset="-128"/>
              </a:rPr>
              <a:t>Textbook</a:t>
            </a:r>
          </a:p>
          <a:p>
            <a:pPr lvl="1"/>
            <a:r>
              <a:rPr lang="en-US" altLang="zh-CN" sz="2000" b="1" dirty="0" smtClean="0">
                <a:latin typeface="+mn-ea"/>
                <a:ea typeface="+mn-ea"/>
                <a:cs typeface="SimSun" charset="-122"/>
              </a:rPr>
              <a:t>Computer Organization and Design (The HW/SW </a:t>
            </a:r>
            <a:r>
              <a:rPr lang="en-US" altLang="zh-CN" sz="2000" b="1" dirty="0">
                <a:latin typeface="+mn-ea"/>
                <a:ea typeface="+mn-ea"/>
                <a:cs typeface="SimSun" charset="-122"/>
              </a:rPr>
              <a:t>Interface) RISC-V</a:t>
            </a:r>
            <a:r>
              <a:rPr lang="zh-CN" altLang="en-US" sz="2000" b="1" dirty="0">
                <a:latin typeface="+mn-ea"/>
                <a:ea typeface="+mn-ea"/>
                <a:cs typeface="SimSun" charset="-122"/>
              </a:rPr>
              <a:t> </a:t>
            </a:r>
            <a:r>
              <a:rPr lang="en-US" altLang="zh-CN" sz="2000" b="1" dirty="0">
                <a:latin typeface="+mn-ea"/>
                <a:ea typeface="+mn-ea"/>
                <a:cs typeface="SimSun" charset="-122"/>
              </a:rPr>
              <a:t>Edition</a:t>
            </a:r>
            <a:r>
              <a:rPr lang="zh-CN" altLang="en-US" sz="2000" b="1" dirty="0">
                <a:latin typeface="+mn-ea"/>
                <a:ea typeface="+mn-ea"/>
                <a:cs typeface="SimSun" charset="-122"/>
              </a:rPr>
              <a:t>， </a:t>
            </a:r>
            <a:r>
              <a:rPr lang="en-US" altLang="zh-CN" sz="2000" b="1" dirty="0">
                <a:latin typeface="+mn-ea"/>
                <a:ea typeface="+mn-ea"/>
                <a:cs typeface="SimSun" charset="-122"/>
              </a:rPr>
              <a:t>D. Patterson &amp; J. Hennessy, </a:t>
            </a:r>
            <a:r>
              <a:rPr lang="zh-CN" altLang="en-US" sz="2000" b="1" dirty="0">
                <a:latin typeface="SimSun" charset="-122"/>
                <a:ea typeface="SimSun" charset="-122"/>
                <a:cs typeface="SimSun" charset="-122"/>
              </a:rPr>
              <a:t>英文版，原书第</a:t>
            </a:r>
            <a:r>
              <a:rPr lang="en-US" altLang="zh-CN" sz="2000" b="1" dirty="0">
                <a:latin typeface="SimSun" charset="-122"/>
                <a:ea typeface="SimSun" charset="-122"/>
                <a:cs typeface="SimSun" charset="-122"/>
              </a:rPr>
              <a:t>5</a:t>
            </a:r>
            <a:r>
              <a:rPr lang="zh-CN" altLang="en-US" sz="2000" b="1" dirty="0">
                <a:latin typeface="SimSun" charset="-122"/>
                <a:ea typeface="SimSun" charset="-122"/>
                <a:cs typeface="SimSun" charset="-122"/>
              </a:rPr>
              <a:t>版，</a:t>
            </a:r>
            <a:r>
              <a:rPr lang="en-US" altLang="zh-CN" sz="2000" b="1" dirty="0">
                <a:latin typeface="SimSun" charset="-122"/>
                <a:ea typeface="SimSun" charset="-122"/>
                <a:cs typeface="SimSun" charset="-122"/>
              </a:rPr>
              <a:t>RISC-V</a:t>
            </a:r>
            <a:r>
              <a:rPr lang="zh-CN" altLang="en-US" sz="2000" b="1" dirty="0">
                <a:latin typeface="SimSun" charset="-122"/>
                <a:ea typeface="SimSun" charset="-122"/>
                <a:cs typeface="SimSun" charset="-122"/>
              </a:rPr>
              <a:t>版，机械工业出版社，</a:t>
            </a:r>
            <a:r>
              <a:rPr lang="en-US" altLang="zh-CN" sz="2000" b="1" dirty="0">
                <a:latin typeface="SimSun" charset="-122"/>
                <a:ea typeface="SimSun" charset="-122"/>
                <a:cs typeface="SimSun" charset="-122"/>
              </a:rPr>
              <a:t>2019</a:t>
            </a:r>
          </a:p>
          <a:p>
            <a:pPr lvl="1"/>
            <a:r>
              <a:rPr lang="en-US" altLang="zh-CN" sz="2000" dirty="0">
                <a:ea typeface="MS PGothic" charset="-128"/>
              </a:rPr>
              <a:t>“Green card” summarizes RISC-V ISA</a:t>
            </a:r>
          </a:p>
          <a:p>
            <a:pPr lvl="1">
              <a:buFontTx/>
              <a:buNone/>
            </a:pPr>
            <a:endParaRPr lang="en-US" altLang="zh-CN" sz="2000" dirty="0">
              <a:ea typeface="MS PGothic" charset="-128"/>
            </a:endParaRPr>
          </a:p>
          <a:p>
            <a:pPr lvl="1"/>
            <a:endParaRPr lang="en-US" altLang="zh-CN" sz="2000" dirty="0">
              <a:ea typeface="MS PGothic" charset="-128"/>
            </a:endParaRPr>
          </a:p>
          <a:p>
            <a:pPr lvl="1"/>
            <a:endParaRPr lang="en-US" altLang="zh-CN" sz="2000" dirty="0">
              <a:ea typeface="MS PGothic" charset="-128"/>
            </a:endParaRPr>
          </a:p>
          <a:p>
            <a:endParaRPr lang="zh-CN" altLang="en-US" sz="2000" b="1" dirty="0">
              <a:ea typeface="MS PGothic" charset="-128"/>
            </a:endParaRPr>
          </a:p>
        </p:txBody>
      </p:sp>
      <p:pic>
        <p:nvPicPr>
          <p:cNvPr id="6"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2895600"/>
            <a:ext cx="2154117" cy="302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5174212"/>
      </p:ext>
    </p:extLst>
  </p:cSld>
  <p:clrMapOvr>
    <a:masterClrMapping/>
  </p:clrMapOvr>
  <p:transition spd="slow">
    <p:split orient="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ctrTitle" idx="4294967295"/>
          </p:nvPr>
        </p:nvSpPr>
        <p:spPr>
          <a:xfrm>
            <a:off x="422275" y="1676400"/>
            <a:ext cx="8369300" cy="1927225"/>
          </a:xfrm>
        </p:spPr>
        <p:txBody>
          <a:bodyPr/>
          <a:lstStyle/>
          <a:p>
            <a:pPr algn="ctr"/>
            <a:r>
              <a:rPr lang="en-US" altLang="zh-CN" dirty="0" smtClean="0"/>
              <a:t>Lecture 5</a:t>
            </a:r>
            <a:br>
              <a:rPr lang="en-US" altLang="zh-CN" dirty="0" smtClean="0"/>
            </a:br>
            <a:r>
              <a:rPr lang="en-US" altLang="zh-CN" dirty="0"/>
              <a:t>RISC-V </a:t>
            </a:r>
            <a:r>
              <a:rPr lang="en-US" altLang="zh-CN" dirty="0" err="1" smtClean="0"/>
              <a:t>Datapath</a:t>
            </a:r>
            <a:endParaRPr lang="en-US" altLang="zh-CN" dirty="0" smtClean="0"/>
          </a:p>
        </p:txBody>
      </p:sp>
      <p:sp>
        <p:nvSpPr>
          <p:cNvPr id="19459" name="Rectangle 5"/>
          <p:cNvSpPr>
            <a:spLocks noGrp="1" noChangeArrowheads="1"/>
          </p:cNvSpPr>
          <p:nvPr>
            <p:ph type="subTitle" idx="4294967295"/>
          </p:nvPr>
        </p:nvSpPr>
        <p:spPr>
          <a:xfrm>
            <a:off x="1447800" y="3581400"/>
            <a:ext cx="6400800" cy="685800"/>
          </a:xfrm>
        </p:spPr>
        <p:txBody>
          <a:bodyPr/>
          <a:lstStyle/>
          <a:p>
            <a:pPr marL="0" indent="0" algn="ctr">
              <a:buFontTx/>
              <a:buNone/>
            </a:pPr>
            <a:endParaRPr lang="zh-CN" altLang="en-US" sz="3200" b="1" smtClean="0">
              <a:solidFill>
                <a:srgbClr val="0332B7"/>
              </a:solidFill>
            </a:endParaRPr>
          </a:p>
        </p:txBody>
      </p:sp>
      <p:sp>
        <p:nvSpPr>
          <p:cNvPr id="1946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algn="ctr" eaLnBrk="0" fontAlgn="base" hangingPunct="0">
              <a:spcBef>
                <a:spcPct val="0"/>
              </a:spcBef>
              <a:spcAft>
                <a:spcPct val="0"/>
              </a:spcAft>
              <a:defRPr sz="1600">
                <a:solidFill>
                  <a:schemeClr val="hlink"/>
                </a:solidFill>
                <a:latin typeface="Arial" charset="0"/>
                <a:ea typeface="宋体" pitchFamily="2" charset="-122"/>
              </a:defRPr>
            </a:lvl6pPr>
            <a:lvl7pPr marL="2971800" indent="-228600" algn="ctr" eaLnBrk="0" fontAlgn="base" hangingPunct="0">
              <a:spcBef>
                <a:spcPct val="0"/>
              </a:spcBef>
              <a:spcAft>
                <a:spcPct val="0"/>
              </a:spcAft>
              <a:defRPr sz="1600">
                <a:solidFill>
                  <a:schemeClr val="hlink"/>
                </a:solidFill>
                <a:latin typeface="Arial" charset="0"/>
                <a:ea typeface="宋体" pitchFamily="2" charset="-122"/>
              </a:defRPr>
            </a:lvl7pPr>
            <a:lvl8pPr marL="3429000" indent="-228600" algn="ctr" eaLnBrk="0" fontAlgn="base" hangingPunct="0">
              <a:spcBef>
                <a:spcPct val="0"/>
              </a:spcBef>
              <a:spcAft>
                <a:spcPct val="0"/>
              </a:spcAft>
              <a:defRPr sz="1600">
                <a:solidFill>
                  <a:schemeClr val="hlink"/>
                </a:solidFill>
                <a:latin typeface="Arial" charset="0"/>
                <a:ea typeface="宋体" pitchFamily="2" charset="-122"/>
              </a:defRPr>
            </a:lvl8pPr>
            <a:lvl9pPr marL="3886200" indent="-228600" algn="ctr" eaLnBrk="0" fontAlgn="base" hangingPunct="0">
              <a:spcBef>
                <a:spcPct val="0"/>
              </a:spcBef>
              <a:spcAft>
                <a:spcPct val="0"/>
              </a:spcAft>
              <a:defRPr sz="1600">
                <a:solidFill>
                  <a:schemeClr val="hlink"/>
                </a:solidFill>
                <a:latin typeface="Arial" charset="0"/>
                <a:ea typeface="宋体" pitchFamily="2" charset="-122"/>
              </a:defRPr>
            </a:lvl9pPr>
          </a:lstStyle>
          <a:p>
            <a:fld id="{BC95AEBA-FD89-4520-8B59-B616293CD7AA}" type="slidenum">
              <a:rPr lang="en-US" altLang="zh-CN" sz="1400" smtClean="0">
                <a:solidFill>
                  <a:schemeClr val="accent2"/>
                </a:solidFill>
                <a:latin typeface="Times New Roman" pitchFamily="18" charset="0"/>
              </a:rPr>
              <a:pPr/>
              <a:t>50</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2151029786"/>
      </p:ext>
    </p:extLst>
  </p:cSld>
  <p:clrMapOvr>
    <a:masterClrMapping/>
  </p:clrMapOvr>
  <p:transition spd="slow">
    <p:randomBar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251" y="213489"/>
            <a:ext cx="8429150" cy="1236364"/>
          </a:xfrm>
        </p:spPr>
        <p:txBody>
          <a:bodyPr>
            <a:noAutofit/>
          </a:bodyPr>
          <a:lstStyle/>
          <a:p>
            <a:r>
              <a:rPr lang="en-US" sz="3600" dirty="0"/>
              <a:t>One-Instruction-Per-Cycle RISC-V Machine</a:t>
            </a:r>
          </a:p>
        </p:txBody>
      </p:sp>
      <p:sp>
        <p:nvSpPr>
          <p:cNvPr id="113" name="Content Placeholder 112"/>
          <p:cNvSpPr>
            <a:spLocks noGrp="1"/>
          </p:cNvSpPr>
          <p:nvPr>
            <p:ph idx="1"/>
          </p:nvPr>
        </p:nvSpPr>
        <p:spPr>
          <a:xfrm>
            <a:off x="6019800" y="1520030"/>
            <a:ext cx="3124200" cy="4728369"/>
          </a:xfrm>
        </p:spPr>
        <p:txBody>
          <a:bodyPr>
            <a:noAutofit/>
          </a:bodyPr>
          <a:lstStyle/>
          <a:p>
            <a:pPr>
              <a:lnSpc>
                <a:spcPct val="100000"/>
              </a:lnSpc>
            </a:pPr>
            <a:r>
              <a:rPr lang="en-US" sz="1800" dirty="0" smtClean="0"/>
              <a:t>On every tick of the clock, the computer executes one instruction</a:t>
            </a:r>
          </a:p>
          <a:p>
            <a:pPr>
              <a:lnSpc>
                <a:spcPct val="100000"/>
              </a:lnSpc>
            </a:pPr>
            <a:r>
              <a:rPr lang="en-US" sz="1800" dirty="0"/>
              <a:t>C</a:t>
            </a:r>
            <a:r>
              <a:rPr lang="en-US" sz="1800" dirty="0" smtClean="0"/>
              <a:t>urrent state outputs drive the inputs to the combinational logic, whose outputs settles at the values of the state before the next clock edge</a:t>
            </a:r>
          </a:p>
          <a:p>
            <a:pPr>
              <a:lnSpc>
                <a:spcPct val="100000"/>
              </a:lnSpc>
            </a:pPr>
            <a:r>
              <a:rPr lang="en-US" sz="1800" dirty="0" smtClean="0"/>
              <a:t>At the rising clock edge, all the state elements are updated with the combinational logic outputs, and execution moves to the next clock cycle</a:t>
            </a:r>
          </a:p>
        </p:txBody>
      </p:sp>
      <p:grpSp>
        <p:nvGrpSpPr>
          <p:cNvPr id="90" name="Group 89"/>
          <p:cNvGrpSpPr/>
          <p:nvPr/>
        </p:nvGrpSpPr>
        <p:grpSpPr>
          <a:xfrm>
            <a:off x="2041863" y="2024037"/>
            <a:ext cx="701336" cy="3714750"/>
            <a:chOff x="2032200" y="1312961"/>
            <a:chExt cx="701336" cy="3429000"/>
          </a:xfrm>
        </p:grpSpPr>
        <p:grpSp>
          <p:nvGrpSpPr>
            <p:cNvPr id="44" name="Group 43"/>
            <p:cNvGrpSpPr/>
            <p:nvPr/>
          </p:nvGrpSpPr>
          <p:grpSpPr>
            <a:xfrm>
              <a:off x="2071159" y="3217961"/>
              <a:ext cx="662377" cy="762000"/>
              <a:chOff x="5906361" y="3409950"/>
              <a:chExt cx="662377" cy="762000"/>
            </a:xfrm>
          </p:grpSpPr>
          <p:sp>
            <p:nvSpPr>
              <p:cNvPr id="6" name="Rectangle 5"/>
              <p:cNvSpPr/>
              <p:nvPr/>
            </p:nvSpPr>
            <p:spPr>
              <a:xfrm>
                <a:off x="5906361" y="3409950"/>
                <a:ext cx="662377" cy="762000"/>
              </a:xfrm>
              <a:prstGeom prst="rect">
                <a:avLst/>
              </a:prstGeom>
              <a:solidFill>
                <a:schemeClr val="bg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896" b="1" dirty="0" err="1">
                    <a:solidFill>
                      <a:schemeClr val="tx2"/>
                    </a:solidFill>
                    <a:latin typeface="Courier New"/>
                    <a:cs typeface="Courier New"/>
                  </a:rPr>
                  <a:t>R</a:t>
                </a:r>
                <a:r>
                  <a:rPr lang="en-US" sz="1625" b="1" dirty="0" err="1">
                    <a:solidFill>
                      <a:schemeClr val="tx2"/>
                    </a:solidFill>
                    <a:latin typeface="Courier New"/>
                    <a:cs typeface="Courier New"/>
                  </a:rPr>
                  <a:t>eg</a:t>
                </a:r>
                <a:r>
                  <a:rPr lang="en-US" sz="1625" b="1" dirty="0">
                    <a:solidFill>
                      <a:schemeClr val="tx2"/>
                    </a:solidFill>
                    <a:latin typeface="Courier New"/>
                    <a:cs typeface="Courier New"/>
                  </a:rPr>
                  <a:t>[]</a:t>
                </a:r>
              </a:p>
            </p:txBody>
          </p:sp>
          <p:cxnSp>
            <p:nvCxnSpPr>
              <p:cNvPr id="18" name="Straight Connector 17"/>
              <p:cNvCxnSpPr/>
              <p:nvPr/>
            </p:nvCxnSpPr>
            <p:spPr>
              <a:xfrm flipV="1">
                <a:off x="6286713" y="4095750"/>
                <a:ext cx="76200" cy="7620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6362913" y="4095750"/>
                <a:ext cx="76200" cy="7620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2260800" y="1312961"/>
              <a:ext cx="381000" cy="914400"/>
              <a:chOff x="2057400" y="1200150"/>
              <a:chExt cx="381000" cy="914400"/>
            </a:xfrm>
          </p:grpSpPr>
          <p:sp>
            <p:nvSpPr>
              <p:cNvPr id="31" name="Rectangle 30"/>
              <p:cNvSpPr/>
              <p:nvPr/>
            </p:nvSpPr>
            <p:spPr>
              <a:xfrm>
                <a:off x="2057400" y="1200150"/>
                <a:ext cx="381000" cy="914400"/>
              </a:xfrm>
              <a:prstGeom prst="rect">
                <a:avLst/>
              </a:prstGeom>
              <a:solidFill>
                <a:schemeClr val="bg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167" b="1" dirty="0">
                    <a:solidFill>
                      <a:schemeClr val="tx2"/>
                    </a:solidFill>
                    <a:latin typeface="Courier New"/>
                    <a:cs typeface="Courier New"/>
                  </a:rPr>
                  <a:t>pc</a:t>
                </a:r>
              </a:p>
            </p:txBody>
          </p:sp>
          <p:cxnSp>
            <p:nvCxnSpPr>
              <p:cNvPr id="32" name="Straight Connector 31"/>
              <p:cNvCxnSpPr/>
              <p:nvPr/>
            </p:nvCxnSpPr>
            <p:spPr>
              <a:xfrm flipV="1">
                <a:off x="2209800" y="2038350"/>
                <a:ext cx="76200" cy="7620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flipV="1">
                <a:off x="2286000" y="2038350"/>
                <a:ext cx="76200" cy="7620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5" name="Rectangle 34"/>
            <p:cNvSpPr/>
            <p:nvPr/>
          </p:nvSpPr>
          <p:spPr>
            <a:xfrm>
              <a:off x="2032200" y="2455961"/>
              <a:ext cx="609600" cy="533400"/>
            </a:xfrm>
            <a:prstGeom prst="rect">
              <a:avLst/>
            </a:prstGeom>
            <a:solidFill>
              <a:schemeClr val="bg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896" b="1" dirty="0">
                  <a:solidFill>
                    <a:schemeClr val="tx2"/>
                  </a:solidFill>
                  <a:latin typeface="Courier New"/>
                  <a:cs typeface="Courier New"/>
                </a:rPr>
                <a:t>IMEM</a:t>
              </a:r>
              <a:endParaRPr lang="en-US" sz="5958" b="1" dirty="0">
                <a:solidFill>
                  <a:schemeClr val="tx2"/>
                </a:solidFill>
                <a:latin typeface="Courier New"/>
                <a:cs typeface="Courier New"/>
              </a:endParaRPr>
            </a:p>
          </p:txBody>
        </p:sp>
        <p:grpSp>
          <p:nvGrpSpPr>
            <p:cNvPr id="38" name="Group 37"/>
            <p:cNvGrpSpPr/>
            <p:nvPr/>
          </p:nvGrpSpPr>
          <p:grpSpPr>
            <a:xfrm>
              <a:off x="2032200" y="4208561"/>
              <a:ext cx="609600" cy="533400"/>
              <a:chOff x="1828800" y="1581150"/>
              <a:chExt cx="609600" cy="533400"/>
            </a:xfrm>
          </p:grpSpPr>
          <p:sp>
            <p:nvSpPr>
              <p:cNvPr id="39" name="Rectangle 38"/>
              <p:cNvSpPr/>
              <p:nvPr/>
            </p:nvSpPr>
            <p:spPr>
              <a:xfrm>
                <a:off x="1828800" y="1581150"/>
                <a:ext cx="609600" cy="533400"/>
              </a:xfrm>
              <a:prstGeom prst="rect">
                <a:avLst/>
              </a:prstGeom>
              <a:solidFill>
                <a:schemeClr val="bg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896" b="1" dirty="0">
                    <a:solidFill>
                      <a:schemeClr val="tx2"/>
                    </a:solidFill>
                    <a:latin typeface="Courier New"/>
                    <a:cs typeface="Courier New"/>
                  </a:rPr>
                  <a:t>DMEM</a:t>
                </a:r>
              </a:p>
            </p:txBody>
          </p:sp>
          <p:cxnSp>
            <p:nvCxnSpPr>
              <p:cNvPr id="40" name="Straight Connector 39"/>
              <p:cNvCxnSpPr/>
              <p:nvPr/>
            </p:nvCxnSpPr>
            <p:spPr>
              <a:xfrm flipV="1">
                <a:off x="2209801" y="2038350"/>
                <a:ext cx="76200" cy="7620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2286001" y="2038350"/>
                <a:ext cx="76200" cy="7620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91" name="Group 90"/>
          <p:cNvGrpSpPr/>
          <p:nvPr/>
        </p:nvGrpSpPr>
        <p:grpSpPr>
          <a:xfrm>
            <a:off x="2661128" y="2106587"/>
            <a:ext cx="2657337" cy="3632200"/>
            <a:chOff x="2651463" y="1389161"/>
            <a:chExt cx="2657337" cy="3352800"/>
          </a:xfrm>
        </p:grpSpPr>
        <p:sp>
          <p:nvSpPr>
            <p:cNvPr id="78" name="Cloud 77"/>
            <p:cNvSpPr/>
            <p:nvPr/>
          </p:nvSpPr>
          <p:spPr>
            <a:xfrm>
              <a:off x="3175200" y="1389161"/>
              <a:ext cx="2133600" cy="3352800"/>
            </a:xfrm>
            <a:prstGeom prst="cloud">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25" dirty="0">
                  <a:solidFill>
                    <a:schemeClr val="tx2"/>
                  </a:solidFill>
                </a:rPr>
                <a:t>Combinational Logic</a:t>
              </a:r>
            </a:p>
          </p:txBody>
        </p:sp>
        <p:cxnSp>
          <p:nvCxnSpPr>
            <p:cNvPr id="8" name="Straight Arrow Connector 7"/>
            <p:cNvCxnSpPr>
              <a:stCxn id="31" idx="3"/>
            </p:cNvCxnSpPr>
            <p:nvPr/>
          </p:nvCxnSpPr>
          <p:spPr>
            <a:xfrm>
              <a:off x="2651463" y="1732061"/>
              <a:ext cx="914400" cy="31501"/>
            </a:xfrm>
            <a:prstGeom prst="straightConnector1">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5" idx="3"/>
            </p:cNvCxnSpPr>
            <p:nvPr/>
          </p:nvCxnSpPr>
          <p:spPr>
            <a:xfrm>
              <a:off x="2651463" y="2684561"/>
              <a:ext cx="582005" cy="5215"/>
            </a:xfrm>
            <a:prstGeom prst="straightConnector1">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6" idx="3"/>
            </p:cNvCxnSpPr>
            <p:nvPr/>
          </p:nvCxnSpPr>
          <p:spPr>
            <a:xfrm>
              <a:off x="2733536" y="3598961"/>
              <a:ext cx="478928" cy="11014"/>
            </a:xfrm>
            <a:prstGeom prst="straightConnector1">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9" idx="3"/>
            </p:cNvCxnSpPr>
            <p:nvPr/>
          </p:nvCxnSpPr>
          <p:spPr>
            <a:xfrm flipV="1">
              <a:off x="2651463" y="4430562"/>
              <a:ext cx="990600" cy="6599"/>
            </a:xfrm>
            <a:prstGeom prst="straightConnector1">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1366299" y="1571626"/>
            <a:ext cx="4510765" cy="3872685"/>
            <a:chOff x="1356635" y="895350"/>
            <a:chExt cx="4510765" cy="3574786"/>
          </a:xfrm>
        </p:grpSpPr>
        <p:sp>
          <p:nvSpPr>
            <p:cNvPr id="27" name="Freeform 26"/>
            <p:cNvSpPr/>
            <p:nvPr/>
          </p:nvSpPr>
          <p:spPr>
            <a:xfrm>
              <a:off x="1792944" y="1181952"/>
              <a:ext cx="3528306" cy="597681"/>
            </a:xfrm>
            <a:custGeom>
              <a:avLst/>
              <a:gdLst>
                <a:gd name="connsiteX0" fmla="*/ 4143173 w 4556916"/>
                <a:gd name="connsiteY0" fmla="*/ 574693 h 597681"/>
                <a:gd name="connsiteX1" fmla="*/ 4556916 w 4556916"/>
                <a:gd name="connsiteY1" fmla="*/ 580440 h 597681"/>
                <a:gd name="connsiteX2" fmla="*/ 4551169 w 4556916"/>
                <a:gd name="connsiteY2" fmla="*/ 5747 h 597681"/>
                <a:gd name="connsiteX3" fmla="*/ 0 w 4556916"/>
                <a:gd name="connsiteY3" fmla="*/ 0 h 597681"/>
                <a:gd name="connsiteX4" fmla="*/ 5747 w 4556916"/>
                <a:gd name="connsiteY4" fmla="*/ 586187 h 597681"/>
                <a:gd name="connsiteX5" fmla="*/ 471207 w 4556916"/>
                <a:gd name="connsiteY5" fmla="*/ 597681 h 597681"/>
                <a:gd name="connsiteX0" fmla="*/ 3269716 w 4556916"/>
                <a:gd name="connsiteY0" fmla="*/ 580440 h 597681"/>
                <a:gd name="connsiteX1" fmla="*/ 4556916 w 4556916"/>
                <a:gd name="connsiteY1" fmla="*/ 580440 h 597681"/>
                <a:gd name="connsiteX2" fmla="*/ 4551169 w 4556916"/>
                <a:gd name="connsiteY2" fmla="*/ 5747 h 597681"/>
                <a:gd name="connsiteX3" fmla="*/ 0 w 4556916"/>
                <a:gd name="connsiteY3" fmla="*/ 0 h 597681"/>
                <a:gd name="connsiteX4" fmla="*/ 5747 w 4556916"/>
                <a:gd name="connsiteY4" fmla="*/ 586187 h 597681"/>
                <a:gd name="connsiteX5" fmla="*/ 471207 w 4556916"/>
                <a:gd name="connsiteY5" fmla="*/ 597681 h 597681"/>
                <a:gd name="connsiteX0" fmla="*/ 3269716 w 4551171"/>
                <a:gd name="connsiteY0" fmla="*/ 580440 h 597681"/>
                <a:gd name="connsiteX1" fmla="*/ 3528306 w 4551171"/>
                <a:gd name="connsiteY1" fmla="*/ 568946 h 597681"/>
                <a:gd name="connsiteX2" fmla="*/ 4551169 w 4551171"/>
                <a:gd name="connsiteY2" fmla="*/ 5747 h 597681"/>
                <a:gd name="connsiteX3" fmla="*/ 0 w 4551171"/>
                <a:gd name="connsiteY3" fmla="*/ 0 h 597681"/>
                <a:gd name="connsiteX4" fmla="*/ 5747 w 4551171"/>
                <a:gd name="connsiteY4" fmla="*/ 586187 h 597681"/>
                <a:gd name="connsiteX5" fmla="*/ 471207 w 4551171"/>
                <a:gd name="connsiteY5" fmla="*/ 597681 h 597681"/>
                <a:gd name="connsiteX0" fmla="*/ 3269716 w 3528306"/>
                <a:gd name="connsiteY0" fmla="*/ 580440 h 597681"/>
                <a:gd name="connsiteX1" fmla="*/ 3528306 w 3528306"/>
                <a:gd name="connsiteY1" fmla="*/ 568946 h 597681"/>
                <a:gd name="connsiteX2" fmla="*/ 3522559 w 3528306"/>
                <a:gd name="connsiteY2" fmla="*/ 22988 h 597681"/>
                <a:gd name="connsiteX3" fmla="*/ 0 w 3528306"/>
                <a:gd name="connsiteY3" fmla="*/ 0 h 597681"/>
                <a:gd name="connsiteX4" fmla="*/ 5747 w 3528306"/>
                <a:gd name="connsiteY4" fmla="*/ 586187 h 597681"/>
                <a:gd name="connsiteX5" fmla="*/ 471207 w 3528306"/>
                <a:gd name="connsiteY5" fmla="*/ 597681 h 59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8306" h="597681">
                  <a:moveTo>
                    <a:pt x="3269716" y="580440"/>
                  </a:moveTo>
                  <a:lnTo>
                    <a:pt x="3528306" y="568946"/>
                  </a:lnTo>
                  <a:cubicBezTo>
                    <a:pt x="3526390" y="377382"/>
                    <a:pt x="3524475" y="214552"/>
                    <a:pt x="3522559" y="22988"/>
                  </a:cubicBezTo>
                  <a:lnTo>
                    <a:pt x="0" y="0"/>
                  </a:lnTo>
                  <a:cubicBezTo>
                    <a:pt x="1916" y="195396"/>
                    <a:pt x="3831" y="390791"/>
                    <a:pt x="5747" y="586187"/>
                  </a:cubicBezTo>
                  <a:lnTo>
                    <a:pt x="471207" y="597681"/>
                  </a:lnTo>
                </a:path>
              </a:pathLst>
            </a:custGeom>
            <a:ln w="28575" cmpd="sng">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460"/>
            </a:p>
          </p:txBody>
        </p:sp>
        <p:sp>
          <p:nvSpPr>
            <p:cNvPr id="64" name="Freeform 63"/>
            <p:cNvSpPr/>
            <p:nvPr/>
          </p:nvSpPr>
          <p:spPr>
            <a:xfrm>
              <a:off x="1581465" y="1076485"/>
              <a:ext cx="3975628" cy="1678071"/>
            </a:xfrm>
            <a:custGeom>
              <a:avLst/>
              <a:gdLst>
                <a:gd name="connsiteX0" fmla="*/ 4143173 w 4556916"/>
                <a:gd name="connsiteY0" fmla="*/ 574693 h 597681"/>
                <a:gd name="connsiteX1" fmla="*/ 4556916 w 4556916"/>
                <a:gd name="connsiteY1" fmla="*/ 580440 h 597681"/>
                <a:gd name="connsiteX2" fmla="*/ 4551169 w 4556916"/>
                <a:gd name="connsiteY2" fmla="*/ 5747 h 597681"/>
                <a:gd name="connsiteX3" fmla="*/ 0 w 4556916"/>
                <a:gd name="connsiteY3" fmla="*/ 0 h 597681"/>
                <a:gd name="connsiteX4" fmla="*/ 5747 w 4556916"/>
                <a:gd name="connsiteY4" fmla="*/ 586187 h 597681"/>
                <a:gd name="connsiteX5" fmla="*/ 471207 w 4556916"/>
                <a:gd name="connsiteY5" fmla="*/ 597681 h 597681"/>
                <a:gd name="connsiteX0" fmla="*/ 4143173 w 4556916"/>
                <a:gd name="connsiteY0" fmla="*/ 568946 h 591934"/>
                <a:gd name="connsiteX1" fmla="*/ 4556916 w 4556916"/>
                <a:gd name="connsiteY1" fmla="*/ 574693 h 591934"/>
                <a:gd name="connsiteX2" fmla="*/ 4551169 w 4556916"/>
                <a:gd name="connsiteY2" fmla="*/ 0 h 591934"/>
                <a:gd name="connsiteX3" fmla="*/ 0 w 4556916"/>
                <a:gd name="connsiteY3" fmla="*/ 174559 h 591934"/>
                <a:gd name="connsiteX4" fmla="*/ 5747 w 4556916"/>
                <a:gd name="connsiteY4" fmla="*/ 580440 h 591934"/>
                <a:gd name="connsiteX5" fmla="*/ 471207 w 4556916"/>
                <a:gd name="connsiteY5" fmla="*/ 591934 h 591934"/>
                <a:gd name="connsiteX0" fmla="*/ 4143173 w 4571232"/>
                <a:gd name="connsiteY0" fmla="*/ 394387 h 417375"/>
                <a:gd name="connsiteX1" fmla="*/ 4556916 w 4571232"/>
                <a:gd name="connsiteY1" fmla="*/ 400134 h 417375"/>
                <a:gd name="connsiteX2" fmla="*/ 4571090 w 4571232"/>
                <a:gd name="connsiteY2" fmla="*/ 5747 h 417375"/>
                <a:gd name="connsiteX3" fmla="*/ 0 w 4571232"/>
                <a:gd name="connsiteY3" fmla="*/ 0 h 417375"/>
                <a:gd name="connsiteX4" fmla="*/ 5747 w 4571232"/>
                <a:gd name="connsiteY4" fmla="*/ 405881 h 417375"/>
                <a:gd name="connsiteX5" fmla="*/ 471207 w 4571232"/>
                <a:gd name="connsiteY5" fmla="*/ 417375 h 417375"/>
                <a:gd name="connsiteX0" fmla="*/ 4073448 w 4571232"/>
                <a:gd name="connsiteY0" fmla="*/ 405657 h 417375"/>
                <a:gd name="connsiteX1" fmla="*/ 4556916 w 4571232"/>
                <a:gd name="connsiteY1" fmla="*/ 400134 h 417375"/>
                <a:gd name="connsiteX2" fmla="*/ 4571090 w 4571232"/>
                <a:gd name="connsiteY2" fmla="*/ 5747 h 417375"/>
                <a:gd name="connsiteX3" fmla="*/ 0 w 4571232"/>
                <a:gd name="connsiteY3" fmla="*/ 0 h 417375"/>
                <a:gd name="connsiteX4" fmla="*/ 5747 w 4571232"/>
                <a:gd name="connsiteY4" fmla="*/ 405881 h 417375"/>
                <a:gd name="connsiteX5" fmla="*/ 471207 w 4571232"/>
                <a:gd name="connsiteY5" fmla="*/ 417375 h 417375"/>
                <a:gd name="connsiteX0" fmla="*/ 4073448 w 4556916"/>
                <a:gd name="connsiteY0" fmla="*/ 405657 h 417375"/>
                <a:gd name="connsiteX1" fmla="*/ 4556916 w 4556916"/>
                <a:gd name="connsiteY1" fmla="*/ 400134 h 417375"/>
                <a:gd name="connsiteX2" fmla="*/ 4551169 w 4556916"/>
                <a:gd name="connsiteY2" fmla="*/ 5747 h 417375"/>
                <a:gd name="connsiteX3" fmla="*/ 0 w 4556916"/>
                <a:gd name="connsiteY3" fmla="*/ 0 h 417375"/>
                <a:gd name="connsiteX4" fmla="*/ 5747 w 4556916"/>
                <a:gd name="connsiteY4" fmla="*/ 405881 h 417375"/>
                <a:gd name="connsiteX5" fmla="*/ 471207 w 4556916"/>
                <a:gd name="connsiteY5" fmla="*/ 417375 h 417375"/>
                <a:gd name="connsiteX0" fmla="*/ 4073448 w 4556916"/>
                <a:gd name="connsiteY0" fmla="*/ 405657 h 405881"/>
                <a:gd name="connsiteX1" fmla="*/ 4556916 w 4556916"/>
                <a:gd name="connsiteY1" fmla="*/ 400134 h 405881"/>
                <a:gd name="connsiteX2" fmla="*/ 4551169 w 4556916"/>
                <a:gd name="connsiteY2" fmla="*/ 5747 h 405881"/>
                <a:gd name="connsiteX3" fmla="*/ 0 w 4556916"/>
                <a:gd name="connsiteY3" fmla="*/ 0 h 405881"/>
                <a:gd name="connsiteX4" fmla="*/ 5747 w 4556916"/>
                <a:gd name="connsiteY4" fmla="*/ 405881 h 405881"/>
                <a:gd name="connsiteX5" fmla="*/ 381560 w 4556916"/>
                <a:gd name="connsiteY5" fmla="*/ 400471 h 405881"/>
                <a:gd name="connsiteX0" fmla="*/ 4073448 w 4556916"/>
                <a:gd name="connsiteY0" fmla="*/ 1622610 h 1622834"/>
                <a:gd name="connsiteX1" fmla="*/ 4556916 w 4556916"/>
                <a:gd name="connsiteY1" fmla="*/ 1617087 h 1622834"/>
                <a:gd name="connsiteX2" fmla="*/ 4556149 w 4556916"/>
                <a:gd name="connsiteY2" fmla="*/ 0 h 1622834"/>
                <a:gd name="connsiteX3" fmla="*/ 0 w 4556916"/>
                <a:gd name="connsiteY3" fmla="*/ 1216953 h 1622834"/>
                <a:gd name="connsiteX4" fmla="*/ 5747 w 4556916"/>
                <a:gd name="connsiteY4" fmla="*/ 1622834 h 1622834"/>
                <a:gd name="connsiteX5" fmla="*/ 381560 w 4556916"/>
                <a:gd name="connsiteY5" fmla="*/ 1617424 h 1622834"/>
                <a:gd name="connsiteX0" fmla="*/ 4067844 w 4551312"/>
                <a:gd name="connsiteY0" fmla="*/ 1639627 h 1639851"/>
                <a:gd name="connsiteX1" fmla="*/ 4551312 w 4551312"/>
                <a:gd name="connsiteY1" fmla="*/ 1634104 h 1639851"/>
                <a:gd name="connsiteX2" fmla="*/ 4550545 w 4551312"/>
                <a:gd name="connsiteY2" fmla="*/ 17017 h 1639851"/>
                <a:gd name="connsiteX3" fmla="*/ 14318 w 4551312"/>
                <a:gd name="connsiteY3" fmla="*/ 0 h 1639851"/>
                <a:gd name="connsiteX4" fmla="*/ 143 w 4551312"/>
                <a:gd name="connsiteY4" fmla="*/ 1639851 h 1639851"/>
                <a:gd name="connsiteX5" fmla="*/ 375956 w 4551312"/>
                <a:gd name="connsiteY5" fmla="*/ 1634441 h 1639851"/>
                <a:gd name="connsiteX0" fmla="*/ 3201254 w 4551312"/>
                <a:gd name="connsiteY0" fmla="*/ 1645262 h 1645262"/>
                <a:gd name="connsiteX1" fmla="*/ 4551312 w 4551312"/>
                <a:gd name="connsiteY1" fmla="*/ 1634104 h 1645262"/>
                <a:gd name="connsiteX2" fmla="*/ 4550545 w 4551312"/>
                <a:gd name="connsiteY2" fmla="*/ 17017 h 1645262"/>
                <a:gd name="connsiteX3" fmla="*/ 14318 w 4551312"/>
                <a:gd name="connsiteY3" fmla="*/ 0 h 1645262"/>
                <a:gd name="connsiteX4" fmla="*/ 143 w 4551312"/>
                <a:gd name="connsiteY4" fmla="*/ 1639851 h 1645262"/>
                <a:gd name="connsiteX5" fmla="*/ 375956 w 4551312"/>
                <a:gd name="connsiteY5" fmla="*/ 1634441 h 1645262"/>
                <a:gd name="connsiteX0" fmla="*/ 3201254 w 4550547"/>
                <a:gd name="connsiteY0" fmla="*/ 1645262 h 1662277"/>
                <a:gd name="connsiteX1" fmla="*/ 3520368 w 4550547"/>
                <a:gd name="connsiteY1" fmla="*/ 1662277 h 1662277"/>
                <a:gd name="connsiteX2" fmla="*/ 4550545 w 4550547"/>
                <a:gd name="connsiteY2" fmla="*/ 17017 h 1662277"/>
                <a:gd name="connsiteX3" fmla="*/ 14318 w 4550547"/>
                <a:gd name="connsiteY3" fmla="*/ 0 h 1662277"/>
                <a:gd name="connsiteX4" fmla="*/ 143 w 4550547"/>
                <a:gd name="connsiteY4" fmla="*/ 1639851 h 1662277"/>
                <a:gd name="connsiteX5" fmla="*/ 375956 w 4550547"/>
                <a:gd name="connsiteY5" fmla="*/ 1634441 h 1662277"/>
                <a:gd name="connsiteX0" fmla="*/ 3201254 w 3520368"/>
                <a:gd name="connsiteY0" fmla="*/ 1645262 h 1662277"/>
                <a:gd name="connsiteX1" fmla="*/ 3520368 w 3520368"/>
                <a:gd name="connsiteY1" fmla="*/ 1662277 h 1662277"/>
                <a:gd name="connsiteX2" fmla="*/ 3429954 w 3520368"/>
                <a:gd name="connsiteY2" fmla="*/ 11382 h 1662277"/>
                <a:gd name="connsiteX3" fmla="*/ 14318 w 3520368"/>
                <a:gd name="connsiteY3" fmla="*/ 0 h 1662277"/>
                <a:gd name="connsiteX4" fmla="*/ 143 w 3520368"/>
                <a:gd name="connsiteY4" fmla="*/ 1639851 h 1662277"/>
                <a:gd name="connsiteX5" fmla="*/ 375956 w 3520368"/>
                <a:gd name="connsiteY5" fmla="*/ 1634441 h 1662277"/>
                <a:gd name="connsiteX0" fmla="*/ 3201254 w 3470564"/>
                <a:gd name="connsiteY0" fmla="*/ 1645262 h 1645262"/>
                <a:gd name="connsiteX1" fmla="*/ 3470564 w 3470564"/>
                <a:gd name="connsiteY1" fmla="*/ 1639738 h 1645262"/>
                <a:gd name="connsiteX2" fmla="*/ 3429954 w 3470564"/>
                <a:gd name="connsiteY2" fmla="*/ 11382 h 1645262"/>
                <a:gd name="connsiteX3" fmla="*/ 14318 w 3470564"/>
                <a:gd name="connsiteY3" fmla="*/ 0 h 1645262"/>
                <a:gd name="connsiteX4" fmla="*/ 143 w 3470564"/>
                <a:gd name="connsiteY4" fmla="*/ 1639851 h 1645262"/>
                <a:gd name="connsiteX5" fmla="*/ 375956 w 3470564"/>
                <a:gd name="connsiteY5" fmla="*/ 1634441 h 1645262"/>
                <a:gd name="connsiteX0" fmla="*/ 3201254 w 3445662"/>
                <a:gd name="connsiteY0" fmla="*/ 1645262 h 1645262"/>
                <a:gd name="connsiteX1" fmla="*/ 3445662 w 3445662"/>
                <a:gd name="connsiteY1" fmla="*/ 1639738 h 1645262"/>
                <a:gd name="connsiteX2" fmla="*/ 3429954 w 3445662"/>
                <a:gd name="connsiteY2" fmla="*/ 11382 h 1645262"/>
                <a:gd name="connsiteX3" fmla="*/ 14318 w 3445662"/>
                <a:gd name="connsiteY3" fmla="*/ 0 h 1645262"/>
                <a:gd name="connsiteX4" fmla="*/ 143 w 3445662"/>
                <a:gd name="connsiteY4" fmla="*/ 1639851 h 1645262"/>
                <a:gd name="connsiteX5" fmla="*/ 375956 w 3445662"/>
                <a:gd name="connsiteY5" fmla="*/ 1634441 h 164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5662" h="1645262">
                  <a:moveTo>
                    <a:pt x="3201254" y="1645262"/>
                  </a:moveTo>
                  <a:lnTo>
                    <a:pt x="3445662" y="1639738"/>
                  </a:lnTo>
                  <a:cubicBezTo>
                    <a:pt x="3443746" y="1448174"/>
                    <a:pt x="3431870" y="202946"/>
                    <a:pt x="3429954" y="11382"/>
                  </a:cubicBezTo>
                  <a:lnTo>
                    <a:pt x="14318" y="0"/>
                  </a:lnTo>
                  <a:cubicBezTo>
                    <a:pt x="16234" y="195396"/>
                    <a:pt x="-1773" y="1444455"/>
                    <a:pt x="143" y="1639851"/>
                  </a:cubicBezTo>
                  <a:lnTo>
                    <a:pt x="375956" y="1634441"/>
                  </a:lnTo>
                </a:path>
              </a:pathLst>
            </a:custGeom>
            <a:ln w="28575" cmpd="sng">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460"/>
            </a:p>
          </p:txBody>
        </p:sp>
        <p:sp>
          <p:nvSpPr>
            <p:cNvPr id="65" name="Freeform 64"/>
            <p:cNvSpPr/>
            <p:nvPr/>
          </p:nvSpPr>
          <p:spPr>
            <a:xfrm>
              <a:off x="1485095" y="973680"/>
              <a:ext cx="4251632" cy="2500338"/>
            </a:xfrm>
            <a:custGeom>
              <a:avLst/>
              <a:gdLst>
                <a:gd name="connsiteX0" fmla="*/ 4143173 w 4556916"/>
                <a:gd name="connsiteY0" fmla="*/ 574693 h 597681"/>
                <a:gd name="connsiteX1" fmla="*/ 4556916 w 4556916"/>
                <a:gd name="connsiteY1" fmla="*/ 580440 h 597681"/>
                <a:gd name="connsiteX2" fmla="*/ 4551169 w 4556916"/>
                <a:gd name="connsiteY2" fmla="*/ 5747 h 597681"/>
                <a:gd name="connsiteX3" fmla="*/ 0 w 4556916"/>
                <a:gd name="connsiteY3" fmla="*/ 0 h 597681"/>
                <a:gd name="connsiteX4" fmla="*/ 5747 w 4556916"/>
                <a:gd name="connsiteY4" fmla="*/ 586187 h 597681"/>
                <a:gd name="connsiteX5" fmla="*/ 471207 w 4556916"/>
                <a:gd name="connsiteY5" fmla="*/ 597681 h 597681"/>
                <a:gd name="connsiteX0" fmla="*/ 4143173 w 4556916"/>
                <a:gd name="connsiteY0" fmla="*/ 568946 h 591934"/>
                <a:gd name="connsiteX1" fmla="*/ 4556916 w 4556916"/>
                <a:gd name="connsiteY1" fmla="*/ 574693 h 591934"/>
                <a:gd name="connsiteX2" fmla="*/ 4551169 w 4556916"/>
                <a:gd name="connsiteY2" fmla="*/ 0 h 591934"/>
                <a:gd name="connsiteX3" fmla="*/ 0 w 4556916"/>
                <a:gd name="connsiteY3" fmla="*/ 174559 h 591934"/>
                <a:gd name="connsiteX4" fmla="*/ 5747 w 4556916"/>
                <a:gd name="connsiteY4" fmla="*/ 580440 h 591934"/>
                <a:gd name="connsiteX5" fmla="*/ 471207 w 4556916"/>
                <a:gd name="connsiteY5" fmla="*/ 591934 h 591934"/>
                <a:gd name="connsiteX0" fmla="*/ 4143173 w 4571232"/>
                <a:gd name="connsiteY0" fmla="*/ 394387 h 417375"/>
                <a:gd name="connsiteX1" fmla="*/ 4556916 w 4571232"/>
                <a:gd name="connsiteY1" fmla="*/ 400134 h 417375"/>
                <a:gd name="connsiteX2" fmla="*/ 4571090 w 4571232"/>
                <a:gd name="connsiteY2" fmla="*/ 5747 h 417375"/>
                <a:gd name="connsiteX3" fmla="*/ 0 w 4571232"/>
                <a:gd name="connsiteY3" fmla="*/ 0 h 417375"/>
                <a:gd name="connsiteX4" fmla="*/ 5747 w 4571232"/>
                <a:gd name="connsiteY4" fmla="*/ 405881 h 417375"/>
                <a:gd name="connsiteX5" fmla="*/ 471207 w 4571232"/>
                <a:gd name="connsiteY5" fmla="*/ 417375 h 417375"/>
                <a:gd name="connsiteX0" fmla="*/ 4073448 w 4571232"/>
                <a:gd name="connsiteY0" fmla="*/ 405657 h 417375"/>
                <a:gd name="connsiteX1" fmla="*/ 4556916 w 4571232"/>
                <a:gd name="connsiteY1" fmla="*/ 400134 h 417375"/>
                <a:gd name="connsiteX2" fmla="*/ 4571090 w 4571232"/>
                <a:gd name="connsiteY2" fmla="*/ 5747 h 417375"/>
                <a:gd name="connsiteX3" fmla="*/ 0 w 4571232"/>
                <a:gd name="connsiteY3" fmla="*/ 0 h 417375"/>
                <a:gd name="connsiteX4" fmla="*/ 5747 w 4571232"/>
                <a:gd name="connsiteY4" fmla="*/ 405881 h 417375"/>
                <a:gd name="connsiteX5" fmla="*/ 471207 w 4571232"/>
                <a:gd name="connsiteY5" fmla="*/ 417375 h 417375"/>
                <a:gd name="connsiteX0" fmla="*/ 4073448 w 4556916"/>
                <a:gd name="connsiteY0" fmla="*/ 405657 h 417375"/>
                <a:gd name="connsiteX1" fmla="*/ 4556916 w 4556916"/>
                <a:gd name="connsiteY1" fmla="*/ 400134 h 417375"/>
                <a:gd name="connsiteX2" fmla="*/ 4551169 w 4556916"/>
                <a:gd name="connsiteY2" fmla="*/ 5747 h 417375"/>
                <a:gd name="connsiteX3" fmla="*/ 0 w 4556916"/>
                <a:gd name="connsiteY3" fmla="*/ 0 h 417375"/>
                <a:gd name="connsiteX4" fmla="*/ 5747 w 4556916"/>
                <a:gd name="connsiteY4" fmla="*/ 405881 h 417375"/>
                <a:gd name="connsiteX5" fmla="*/ 471207 w 4556916"/>
                <a:gd name="connsiteY5" fmla="*/ 417375 h 417375"/>
                <a:gd name="connsiteX0" fmla="*/ 4073448 w 4556916"/>
                <a:gd name="connsiteY0" fmla="*/ 405657 h 405881"/>
                <a:gd name="connsiteX1" fmla="*/ 4556916 w 4556916"/>
                <a:gd name="connsiteY1" fmla="*/ 400134 h 405881"/>
                <a:gd name="connsiteX2" fmla="*/ 4551169 w 4556916"/>
                <a:gd name="connsiteY2" fmla="*/ 5747 h 405881"/>
                <a:gd name="connsiteX3" fmla="*/ 0 w 4556916"/>
                <a:gd name="connsiteY3" fmla="*/ 0 h 405881"/>
                <a:gd name="connsiteX4" fmla="*/ 5747 w 4556916"/>
                <a:gd name="connsiteY4" fmla="*/ 405881 h 405881"/>
                <a:gd name="connsiteX5" fmla="*/ 381560 w 4556916"/>
                <a:gd name="connsiteY5" fmla="*/ 400471 h 405881"/>
                <a:gd name="connsiteX0" fmla="*/ 3943958 w 4556916"/>
                <a:gd name="connsiteY0" fmla="*/ 411291 h 411291"/>
                <a:gd name="connsiteX1" fmla="*/ 4556916 w 4556916"/>
                <a:gd name="connsiteY1" fmla="*/ 400134 h 411291"/>
                <a:gd name="connsiteX2" fmla="*/ 4551169 w 4556916"/>
                <a:gd name="connsiteY2" fmla="*/ 5747 h 411291"/>
                <a:gd name="connsiteX3" fmla="*/ 0 w 4556916"/>
                <a:gd name="connsiteY3" fmla="*/ 0 h 411291"/>
                <a:gd name="connsiteX4" fmla="*/ 5747 w 4556916"/>
                <a:gd name="connsiteY4" fmla="*/ 405881 h 411291"/>
                <a:gd name="connsiteX5" fmla="*/ 381560 w 4556916"/>
                <a:gd name="connsiteY5" fmla="*/ 400471 h 411291"/>
                <a:gd name="connsiteX0" fmla="*/ 3943958 w 4561427"/>
                <a:gd name="connsiteY0" fmla="*/ 2422717 h 2422717"/>
                <a:gd name="connsiteX1" fmla="*/ 4556916 w 4561427"/>
                <a:gd name="connsiteY1" fmla="*/ 2411560 h 2422717"/>
                <a:gd name="connsiteX2" fmla="*/ 4561130 w 4561427"/>
                <a:gd name="connsiteY2" fmla="*/ 0 h 2422717"/>
                <a:gd name="connsiteX3" fmla="*/ 0 w 4561427"/>
                <a:gd name="connsiteY3" fmla="*/ 2011426 h 2422717"/>
                <a:gd name="connsiteX4" fmla="*/ 5747 w 4561427"/>
                <a:gd name="connsiteY4" fmla="*/ 2417307 h 2422717"/>
                <a:gd name="connsiteX5" fmla="*/ 381560 w 4561427"/>
                <a:gd name="connsiteY5" fmla="*/ 2411897 h 2422717"/>
                <a:gd name="connsiteX0" fmla="*/ 3943958 w 4576837"/>
                <a:gd name="connsiteY0" fmla="*/ 2422717 h 2422717"/>
                <a:gd name="connsiteX1" fmla="*/ 4576837 w 4576837"/>
                <a:gd name="connsiteY1" fmla="*/ 2405926 h 2422717"/>
                <a:gd name="connsiteX2" fmla="*/ 4561130 w 4576837"/>
                <a:gd name="connsiteY2" fmla="*/ 0 h 2422717"/>
                <a:gd name="connsiteX3" fmla="*/ 0 w 4576837"/>
                <a:gd name="connsiteY3" fmla="*/ 2011426 h 2422717"/>
                <a:gd name="connsiteX4" fmla="*/ 5747 w 4576837"/>
                <a:gd name="connsiteY4" fmla="*/ 2417307 h 2422717"/>
                <a:gd name="connsiteX5" fmla="*/ 381560 w 4576837"/>
                <a:gd name="connsiteY5" fmla="*/ 2411897 h 2422717"/>
                <a:gd name="connsiteX0" fmla="*/ 4083409 w 4716288"/>
                <a:gd name="connsiteY0" fmla="*/ 2462271 h 2462271"/>
                <a:gd name="connsiteX1" fmla="*/ 4716288 w 4716288"/>
                <a:gd name="connsiteY1" fmla="*/ 2445480 h 2462271"/>
                <a:gd name="connsiteX2" fmla="*/ 4700581 w 4716288"/>
                <a:gd name="connsiteY2" fmla="*/ 39554 h 2462271"/>
                <a:gd name="connsiteX3" fmla="*/ 0 w 4716288"/>
                <a:gd name="connsiteY3" fmla="*/ 0 h 2462271"/>
                <a:gd name="connsiteX4" fmla="*/ 145198 w 4716288"/>
                <a:gd name="connsiteY4" fmla="*/ 2456861 h 2462271"/>
                <a:gd name="connsiteX5" fmla="*/ 521011 w 4716288"/>
                <a:gd name="connsiteY5" fmla="*/ 2451451 h 2462271"/>
                <a:gd name="connsiteX0" fmla="*/ 4083409 w 4716288"/>
                <a:gd name="connsiteY0" fmla="*/ 2462271 h 2473765"/>
                <a:gd name="connsiteX1" fmla="*/ 4716288 w 4716288"/>
                <a:gd name="connsiteY1" fmla="*/ 2445480 h 2473765"/>
                <a:gd name="connsiteX2" fmla="*/ 4700581 w 4716288"/>
                <a:gd name="connsiteY2" fmla="*/ 39554 h 2473765"/>
                <a:gd name="connsiteX3" fmla="*/ 0 w 4716288"/>
                <a:gd name="connsiteY3" fmla="*/ 0 h 2473765"/>
                <a:gd name="connsiteX4" fmla="*/ 25668 w 4716288"/>
                <a:gd name="connsiteY4" fmla="*/ 2473765 h 2473765"/>
                <a:gd name="connsiteX5" fmla="*/ 521011 w 4716288"/>
                <a:gd name="connsiteY5" fmla="*/ 2451451 h 2473765"/>
                <a:gd name="connsiteX0" fmla="*/ 4083409 w 4716288"/>
                <a:gd name="connsiteY0" fmla="*/ 2462271 h 2462271"/>
                <a:gd name="connsiteX1" fmla="*/ 4716288 w 4716288"/>
                <a:gd name="connsiteY1" fmla="*/ 2445480 h 2462271"/>
                <a:gd name="connsiteX2" fmla="*/ 4700581 w 4716288"/>
                <a:gd name="connsiteY2" fmla="*/ 39554 h 2462271"/>
                <a:gd name="connsiteX3" fmla="*/ 0 w 4716288"/>
                <a:gd name="connsiteY3" fmla="*/ 0 h 2462271"/>
                <a:gd name="connsiteX4" fmla="*/ 20688 w 4716288"/>
                <a:gd name="connsiteY4" fmla="*/ 2451226 h 2462271"/>
                <a:gd name="connsiteX5" fmla="*/ 521011 w 4716288"/>
                <a:gd name="connsiteY5" fmla="*/ 2451451 h 2462271"/>
                <a:gd name="connsiteX0" fmla="*/ 4087920 w 4720799"/>
                <a:gd name="connsiteY0" fmla="*/ 2462271 h 2462271"/>
                <a:gd name="connsiteX1" fmla="*/ 4720799 w 4720799"/>
                <a:gd name="connsiteY1" fmla="*/ 2445480 h 2462271"/>
                <a:gd name="connsiteX2" fmla="*/ 4705092 w 4720799"/>
                <a:gd name="connsiteY2" fmla="*/ 39554 h 2462271"/>
                <a:gd name="connsiteX3" fmla="*/ 4511 w 4720799"/>
                <a:gd name="connsiteY3" fmla="*/ 0 h 2462271"/>
                <a:gd name="connsiteX4" fmla="*/ 297 w 4720799"/>
                <a:gd name="connsiteY4" fmla="*/ 2451226 h 2462271"/>
                <a:gd name="connsiteX5" fmla="*/ 525522 w 4720799"/>
                <a:gd name="connsiteY5" fmla="*/ 2451451 h 2462271"/>
                <a:gd name="connsiteX0" fmla="*/ 4087920 w 4720799"/>
                <a:gd name="connsiteY0" fmla="*/ 2462271 h 2462271"/>
                <a:gd name="connsiteX1" fmla="*/ 4720799 w 4720799"/>
                <a:gd name="connsiteY1" fmla="*/ 2445480 h 2462271"/>
                <a:gd name="connsiteX2" fmla="*/ 3659206 w 4720799"/>
                <a:gd name="connsiteY2" fmla="*/ 45189 h 2462271"/>
                <a:gd name="connsiteX3" fmla="*/ 4511 w 4720799"/>
                <a:gd name="connsiteY3" fmla="*/ 0 h 2462271"/>
                <a:gd name="connsiteX4" fmla="*/ 297 w 4720799"/>
                <a:gd name="connsiteY4" fmla="*/ 2451226 h 2462271"/>
                <a:gd name="connsiteX5" fmla="*/ 525522 w 4720799"/>
                <a:gd name="connsiteY5" fmla="*/ 2451451 h 2462271"/>
                <a:gd name="connsiteX0" fmla="*/ 3271133 w 4720799"/>
                <a:gd name="connsiteY0" fmla="*/ 2451002 h 2451451"/>
                <a:gd name="connsiteX1" fmla="*/ 4720799 w 4720799"/>
                <a:gd name="connsiteY1" fmla="*/ 2445480 h 2451451"/>
                <a:gd name="connsiteX2" fmla="*/ 3659206 w 4720799"/>
                <a:gd name="connsiteY2" fmla="*/ 45189 h 2451451"/>
                <a:gd name="connsiteX3" fmla="*/ 4511 w 4720799"/>
                <a:gd name="connsiteY3" fmla="*/ 0 h 2451451"/>
                <a:gd name="connsiteX4" fmla="*/ 297 w 4720799"/>
                <a:gd name="connsiteY4" fmla="*/ 2451226 h 2451451"/>
                <a:gd name="connsiteX5" fmla="*/ 525522 w 4720799"/>
                <a:gd name="connsiteY5" fmla="*/ 2451451 h 2451451"/>
                <a:gd name="connsiteX0" fmla="*/ 3271133 w 3684874"/>
                <a:gd name="connsiteY0" fmla="*/ 2451002 h 2451451"/>
                <a:gd name="connsiteX1" fmla="*/ 3684874 w 3684874"/>
                <a:gd name="connsiteY1" fmla="*/ 2445480 h 2451451"/>
                <a:gd name="connsiteX2" fmla="*/ 3659206 w 3684874"/>
                <a:gd name="connsiteY2" fmla="*/ 45189 h 2451451"/>
                <a:gd name="connsiteX3" fmla="*/ 4511 w 3684874"/>
                <a:gd name="connsiteY3" fmla="*/ 0 h 2451451"/>
                <a:gd name="connsiteX4" fmla="*/ 297 w 3684874"/>
                <a:gd name="connsiteY4" fmla="*/ 2451226 h 2451451"/>
                <a:gd name="connsiteX5" fmla="*/ 525522 w 3684874"/>
                <a:gd name="connsiteY5" fmla="*/ 2451451 h 245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4874" h="2451451">
                  <a:moveTo>
                    <a:pt x="3271133" y="2451002"/>
                  </a:moveTo>
                  <a:lnTo>
                    <a:pt x="3684874" y="2445480"/>
                  </a:lnTo>
                  <a:cubicBezTo>
                    <a:pt x="3682958" y="2253916"/>
                    <a:pt x="3661122" y="236753"/>
                    <a:pt x="3659206" y="45189"/>
                  </a:cubicBezTo>
                  <a:lnTo>
                    <a:pt x="4511" y="0"/>
                  </a:lnTo>
                  <a:cubicBezTo>
                    <a:pt x="6427" y="195396"/>
                    <a:pt x="-1619" y="2255830"/>
                    <a:pt x="297" y="2451226"/>
                  </a:cubicBezTo>
                  <a:lnTo>
                    <a:pt x="525522" y="2451451"/>
                  </a:lnTo>
                </a:path>
              </a:pathLst>
            </a:custGeom>
            <a:ln w="28575" cmpd="sng">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460"/>
            </a:p>
          </p:txBody>
        </p:sp>
        <p:sp>
          <p:nvSpPr>
            <p:cNvPr id="66" name="Freeform 65"/>
            <p:cNvSpPr/>
            <p:nvPr/>
          </p:nvSpPr>
          <p:spPr>
            <a:xfrm>
              <a:off x="1356635" y="895350"/>
              <a:ext cx="4510765" cy="3574786"/>
            </a:xfrm>
            <a:custGeom>
              <a:avLst/>
              <a:gdLst>
                <a:gd name="connsiteX0" fmla="*/ 4143173 w 4556916"/>
                <a:gd name="connsiteY0" fmla="*/ 574693 h 597681"/>
                <a:gd name="connsiteX1" fmla="*/ 4556916 w 4556916"/>
                <a:gd name="connsiteY1" fmla="*/ 580440 h 597681"/>
                <a:gd name="connsiteX2" fmla="*/ 4551169 w 4556916"/>
                <a:gd name="connsiteY2" fmla="*/ 5747 h 597681"/>
                <a:gd name="connsiteX3" fmla="*/ 0 w 4556916"/>
                <a:gd name="connsiteY3" fmla="*/ 0 h 597681"/>
                <a:gd name="connsiteX4" fmla="*/ 5747 w 4556916"/>
                <a:gd name="connsiteY4" fmla="*/ 586187 h 597681"/>
                <a:gd name="connsiteX5" fmla="*/ 471207 w 4556916"/>
                <a:gd name="connsiteY5" fmla="*/ 597681 h 597681"/>
                <a:gd name="connsiteX0" fmla="*/ 4143173 w 4556916"/>
                <a:gd name="connsiteY0" fmla="*/ 568946 h 591934"/>
                <a:gd name="connsiteX1" fmla="*/ 4556916 w 4556916"/>
                <a:gd name="connsiteY1" fmla="*/ 574693 h 591934"/>
                <a:gd name="connsiteX2" fmla="*/ 4551169 w 4556916"/>
                <a:gd name="connsiteY2" fmla="*/ 0 h 591934"/>
                <a:gd name="connsiteX3" fmla="*/ 0 w 4556916"/>
                <a:gd name="connsiteY3" fmla="*/ 174559 h 591934"/>
                <a:gd name="connsiteX4" fmla="*/ 5747 w 4556916"/>
                <a:gd name="connsiteY4" fmla="*/ 580440 h 591934"/>
                <a:gd name="connsiteX5" fmla="*/ 471207 w 4556916"/>
                <a:gd name="connsiteY5" fmla="*/ 591934 h 591934"/>
                <a:gd name="connsiteX0" fmla="*/ 4143173 w 4571232"/>
                <a:gd name="connsiteY0" fmla="*/ 394387 h 417375"/>
                <a:gd name="connsiteX1" fmla="*/ 4556916 w 4571232"/>
                <a:gd name="connsiteY1" fmla="*/ 400134 h 417375"/>
                <a:gd name="connsiteX2" fmla="*/ 4571090 w 4571232"/>
                <a:gd name="connsiteY2" fmla="*/ 5747 h 417375"/>
                <a:gd name="connsiteX3" fmla="*/ 0 w 4571232"/>
                <a:gd name="connsiteY3" fmla="*/ 0 h 417375"/>
                <a:gd name="connsiteX4" fmla="*/ 5747 w 4571232"/>
                <a:gd name="connsiteY4" fmla="*/ 405881 h 417375"/>
                <a:gd name="connsiteX5" fmla="*/ 471207 w 4571232"/>
                <a:gd name="connsiteY5" fmla="*/ 417375 h 417375"/>
                <a:gd name="connsiteX0" fmla="*/ 4073448 w 4571232"/>
                <a:gd name="connsiteY0" fmla="*/ 405657 h 417375"/>
                <a:gd name="connsiteX1" fmla="*/ 4556916 w 4571232"/>
                <a:gd name="connsiteY1" fmla="*/ 400134 h 417375"/>
                <a:gd name="connsiteX2" fmla="*/ 4571090 w 4571232"/>
                <a:gd name="connsiteY2" fmla="*/ 5747 h 417375"/>
                <a:gd name="connsiteX3" fmla="*/ 0 w 4571232"/>
                <a:gd name="connsiteY3" fmla="*/ 0 h 417375"/>
                <a:gd name="connsiteX4" fmla="*/ 5747 w 4571232"/>
                <a:gd name="connsiteY4" fmla="*/ 405881 h 417375"/>
                <a:gd name="connsiteX5" fmla="*/ 471207 w 4571232"/>
                <a:gd name="connsiteY5" fmla="*/ 417375 h 417375"/>
                <a:gd name="connsiteX0" fmla="*/ 4073448 w 4556916"/>
                <a:gd name="connsiteY0" fmla="*/ 405657 h 417375"/>
                <a:gd name="connsiteX1" fmla="*/ 4556916 w 4556916"/>
                <a:gd name="connsiteY1" fmla="*/ 400134 h 417375"/>
                <a:gd name="connsiteX2" fmla="*/ 4551169 w 4556916"/>
                <a:gd name="connsiteY2" fmla="*/ 5747 h 417375"/>
                <a:gd name="connsiteX3" fmla="*/ 0 w 4556916"/>
                <a:gd name="connsiteY3" fmla="*/ 0 h 417375"/>
                <a:gd name="connsiteX4" fmla="*/ 5747 w 4556916"/>
                <a:gd name="connsiteY4" fmla="*/ 405881 h 417375"/>
                <a:gd name="connsiteX5" fmla="*/ 471207 w 4556916"/>
                <a:gd name="connsiteY5" fmla="*/ 417375 h 417375"/>
                <a:gd name="connsiteX0" fmla="*/ 4073448 w 4556916"/>
                <a:gd name="connsiteY0" fmla="*/ 405657 h 405881"/>
                <a:gd name="connsiteX1" fmla="*/ 4556916 w 4556916"/>
                <a:gd name="connsiteY1" fmla="*/ 400134 h 405881"/>
                <a:gd name="connsiteX2" fmla="*/ 4551169 w 4556916"/>
                <a:gd name="connsiteY2" fmla="*/ 5747 h 405881"/>
                <a:gd name="connsiteX3" fmla="*/ 0 w 4556916"/>
                <a:gd name="connsiteY3" fmla="*/ 0 h 405881"/>
                <a:gd name="connsiteX4" fmla="*/ 5747 w 4556916"/>
                <a:gd name="connsiteY4" fmla="*/ 405881 h 405881"/>
                <a:gd name="connsiteX5" fmla="*/ 381560 w 4556916"/>
                <a:gd name="connsiteY5" fmla="*/ 400471 h 405881"/>
                <a:gd name="connsiteX0" fmla="*/ 3943958 w 4556916"/>
                <a:gd name="connsiteY0" fmla="*/ 411291 h 411291"/>
                <a:gd name="connsiteX1" fmla="*/ 4556916 w 4556916"/>
                <a:gd name="connsiteY1" fmla="*/ 400134 h 411291"/>
                <a:gd name="connsiteX2" fmla="*/ 4551169 w 4556916"/>
                <a:gd name="connsiteY2" fmla="*/ 5747 h 411291"/>
                <a:gd name="connsiteX3" fmla="*/ 0 w 4556916"/>
                <a:gd name="connsiteY3" fmla="*/ 0 h 411291"/>
                <a:gd name="connsiteX4" fmla="*/ 5747 w 4556916"/>
                <a:gd name="connsiteY4" fmla="*/ 405881 h 411291"/>
                <a:gd name="connsiteX5" fmla="*/ 381560 w 4556916"/>
                <a:gd name="connsiteY5" fmla="*/ 400471 h 411291"/>
                <a:gd name="connsiteX0" fmla="*/ 3943958 w 4556916"/>
                <a:gd name="connsiteY0" fmla="*/ 411291 h 411291"/>
                <a:gd name="connsiteX1" fmla="*/ 4556916 w 4556916"/>
                <a:gd name="connsiteY1" fmla="*/ 400134 h 411291"/>
                <a:gd name="connsiteX2" fmla="*/ 4551169 w 4556916"/>
                <a:gd name="connsiteY2" fmla="*/ 5747 h 411291"/>
                <a:gd name="connsiteX3" fmla="*/ 0 w 4556916"/>
                <a:gd name="connsiteY3" fmla="*/ 0 h 411291"/>
                <a:gd name="connsiteX4" fmla="*/ 5747 w 4556916"/>
                <a:gd name="connsiteY4" fmla="*/ 405881 h 411291"/>
                <a:gd name="connsiteX5" fmla="*/ 396501 w 4556916"/>
                <a:gd name="connsiteY5" fmla="*/ 400471 h 411291"/>
                <a:gd name="connsiteX0" fmla="*/ 3097289 w 4556916"/>
                <a:gd name="connsiteY0" fmla="*/ 411291 h 411291"/>
                <a:gd name="connsiteX1" fmla="*/ 4556916 w 4556916"/>
                <a:gd name="connsiteY1" fmla="*/ 400134 h 411291"/>
                <a:gd name="connsiteX2" fmla="*/ 4551169 w 4556916"/>
                <a:gd name="connsiteY2" fmla="*/ 5747 h 411291"/>
                <a:gd name="connsiteX3" fmla="*/ 0 w 4556916"/>
                <a:gd name="connsiteY3" fmla="*/ 0 h 411291"/>
                <a:gd name="connsiteX4" fmla="*/ 5747 w 4556916"/>
                <a:gd name="connsiteY4" fmla="*/ 405881 h 411291"/>
                <a:gd name="connsiteX5" fmla="*/ 396501 w 4556916"/>
                <a:gd name="connsiteY5" fmla="*/ 400471 h 411291"/>
                <a:gd name="connsiteX0" fmla="*/ 3097289 w 4815897"/>
                <a:gd name="connsiteY0" fmla="*/ 411291 h 411291"/>
                <a:gd name="connsiteX1" fmla="*/ 4815897 w 4815897"/>
                <a:gd name="connsiteY1" fmla="*/ 400134 h 411291"/>
                <a:gd name="connsiteX2" fmla="*/ 4551169 w 4815897"/>
                <a:gd name="connsiteY2" fmla="*/ 5747 h 411291"/>
                <a:gd name="connsiteX3" fmla="*/ 0 w 4815897"/>
                <a:gd name="connsiteY3" fmla="*/ 0 h 411291"/>
                <a:gd name="connsiteX4" fmla="*/ 5747 w 4815897"/>
                <a:gd name="connsiteY4" fmla="*/ 405881 h 411291"/>
                <a:gd name="connsiteX5" fmla="*/ 396501 w 4815897"/>
                <a:gd name="connsiteY5" fmla="*/ 400471 h 411291"/>
                <a:gd name="connsiteX0" fmla="*/ 3097289 w 4815897"/>
                <a:gd name="connsiteY0" fmla="*/ 3476380 h 3476380"/>
                <a:gd name="connsiteX1" fmla="*/ 4815897 w 4815897"/>
                <a:gd name="connsiteY1" fmla="*/ 3465223 h 3476380"/>
                <a:gd name="connsiteX2" fmla="*/ 4775287 w 4815897"/>
                <a:gd name="connsiteY2" fmla="*/ 0 h 3476380"/>
                <a:gd name="connsiteX3" fmla="*/ 0 w 4815897"/>
                <a:gd name="connsiteY3" fmla="*/ 3065089 h 3476380"/>
                <a:gd name="connsiteX4" fmla="*/ 5747 w 4815897"/>
                <a:gd name="connsiteY4" fmla="*/ 3470970 h 3476380"/>
                <a:gd name="connsiteX5" fmla="*/ 396501 w 4815897"/>
                <a:gd name="connsiteY5" fmla="*/ 3465560 h 3476380"/>
                <a:gd name="connsiteX0" fmla="*/ 3286544 w 5005152"/>
                <a:gd name="connsiteY0" fmla="*/ 3510302 h 3510302"/>
                <a:gd name="connsiteX1" fmla="*/ 5005152 w 5005152"/>
                <a:gd name="connsiteY1" fmla="*/ 3499145 h 3510302"/>
                <a:gd name="connsiteX2" fmla="*/ 4964542 w 5005152"/>
                <a:gd name="connsiteY2" fmla="*/ 33922 h 3510302"/>
                <a:gd name="connsiteX3" fmla="*/ 0 w 5005152"/>
                <a:gd name="connsiteY3" fmla="*/ 0 h 3510302"/>
                <a:gd name="connsiteX4" fmla="*/ 195002 w 5005152"/>
                <a:gd name="connsiteY4" fmla="*/ 3504892 h 3510302"/>
                <a:gd name="connsiteX5" fmla="*/ 585756 w 5005152"/>
                <a:gd name="connsiteY5" fmla="*/ 3499482 h 3510302"/>
                <a:gd name="connsiteX0" fmla="*/ 3286544 w 5005152"/>
                <a:gd name="connsiteY0" fmla="*/ 3510302 h 3510302"/>
                <a:gd name="connsiteX1" fmla="*/ 5005152 w 5005152"/>
                <a:gd name="connsiteY1" fmla="*/ 3499145 h 3510302"/>
                <a:gd name="connsiteX2" fmla="*/ 4964542 w 5005152"/>
                <a:gd name="connsiteY2" fmla="*/ 33922 h 3510302"/>
                <a:gd name="connsiteX3" fmla="*/ 0 w 5005152"/>
                <a:gd name="connsiteY3" fmla="*/ 0 h 3510302"/>
                <a:gd name="connsiteX4" fmla="*/ 20689 w 5005152"/>
                <a:gd name="connsiteY4" fmla="*/ 3504892 h 3510302"/>
                <a:gd name="connsiteX5" fmla="*/ 585756 w 5005152"/>
                <a:gd name="connsiteY5" fmla="*/ 3499482 h 3510302"/>
                <a:gd name="connsiteX0" fmla="*/ 3286544 w 5005152"/>
                <a:gd name="connsiteY0" fmla="*/ 3510302 h 3510302"/>
                <a:gd name="connsiteX1" fmla="*/ 5005152 w 5005152"/>
                <a:gd name="connsiteY1" fmla="*/ 3499145 h 3510302"/>
                <a:gd name="connsiteX2" fmla="*/ 3848931 w 5005152"/>
                <a:gd name="connsiteY2" fmla="*/ 28287 h 3510302"/>
                <a:gd name="connsiteX3" fmla="*/ 0 w 5005152"/>
                <a:gd name="connsiteY3" fmla="*/ 0 h 3510302"/>
                <a:gd name="connsiteX4" fmla="*/ 20689 w 5005152"/>
                <a:gd name="connsiteY4" fmla="*/ 3504892 h 3510302"/>
                <a:gd name="connsiteX5" fmla="*/ 585756 w 5005152"/>
                <a:gd name="connsiteY5" fmla="*/ 3499482 h 3510302"/>
                <a:gd name="connsiteX0" fmla="*/ 3286544 w 3934365"/>
                <a:gd name="connsiteY0" fmla="*/ 3510302 h 3510302"/>
                <a:gd name="connsiteX1" fmla="*/ 3934365 w 3934365"/>
                <a:gd name="connsiteY1" fmla="*/ 3454069 h 3510302"/>
                <a:gd name="connsiteX2" fmla="*/ 3848931 w 3934365"/>
                <a:gd name="connsiteY2" fmla="*/ 28287 h 3510302"/>
                <a:gd name="connsiteX3" fmla="*/ 0 w 3934365"/>
                <a:gd name="connsiteY3" fmla="*/ 0 h 3510302"/>
                <a:gd name="connsiteX4" fmla="*/ 20689 w 3934365"/>
                <a:gd name="connsiteY4" fmla="*/ 3504892 h 3510302"/>
                <a:gd name="connsiteX5" fmla="*/ 585756 w 3934365"/>
                <a:gd name="connsiteY5" fmla="*/ 3499482 h 3510302"/>
                <a:gd name="connsiteX0" fmla="*/ 3286544 w 3934365"/>
                <a:gd name="connsiteY0" fmla="*/ 3510302 h 3510302"/>
                <a:gd name="connsiteX1" fmla="*/ 3934365 w 3934365"/>
                <a:gd name="connsiteY1" fmla="*/ 3454069 h 3510302"/>
                <a:gd name="connsiteX2" fmla="*/ 3873833 w 3934365"/>
                <a:gd name="connsiteY2" fmla="*/ 22652 h 3510302"/>
                <a:gd name="connsiteX3" fmla="*/ 0 w 3934365"/>
                <a:gd name="connsiteY3" fmla="*/ 0 h 3510302"/>
                <a:gd name="connsiteX4" fmla="*/ 20689 w 3934365"/>
                <a:gd name="connsiteY4" fmla="*/ 3504892 h 3510302"/>
                <a:gd name="connsiteX5" fmla="*/ 585756 w 3934365"/>
                <a:gd name="connsiteY5" fmla="*/ 3499482 h 3510302"/>
                <a:gd name="connsiteX0" fmla="*/ 2783523 w 3934365"/>
                <a:gd name="connsiteY0" fmla="*/ 3470861 h 3504892"/>
                <a:gd name="connsiteX1" fmla="*/ 3934365 w 3934365"/>
                <a:gd name="connsiteY1" fmla="*/ 3454069 h 3504892"/>
                <a:gd name="connsiteX2" fmla="*/ 3873833 w 3934365"/>
                <a:gd name="connsiteY2" fmla="*/ 22652 h 3504892"/>
                <a:gd name="connsiteX3" fmla="*/ 0 w 3934365"/>
                <a:gd name="connsiteY3" fmla="*/ 0 h 3504892"/>
                <a:gd name="connsiteX4" fmla="*/ 20689 w 3934365"/>
                <a:gd name="connsiteY4" fmla="*/ 3504892 h 3504892"/>
                <a:gd name="connsiteX5" fmla="*/ 585756 w 3934365"/>
                <a:gd name="connsiteY5" fmla="*/ 3499482 h 3504892"/>
                <a:gd name="connsiteX0" fmla="*/ 2783523 w 3909463"/>
                <a:gd name="connsiteY0" fmla="*/ 3470861 h 3504892"/>
                <a:gd name="connsiteX1" fmla="*/ 3909463 w 3909463"/>
                <a:gd name="connsiteY1" fmla="*/ 3454069 h 3504892"/>
                <a:gd name="connsiteX2" fmla="*/ 3873833 w 3909463"/>
                <a:gd name="connsiteY2" fmla="*/ 22652 h 3504892"/>
                <a:gd name="connsiteX3" fmla="*/ 0 w 3909463"/>
                <a:gd name="connsiteY3" fmla="*/ 0 h 3504892"/>
                <a:gd name="connsiteX4" fmla="*/ 20689 w 3909463"/>
                <a:gd name="connsiteY4" fmla="*/ 3504892 h 3504892"/>
                <a:gd name="connsiteX5" fmla="*/ 585756 w 3909463"/>
                <a:gd name="connsiteY5" fmla="*/ 3499482 h 350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463" h="3504892">
                  <a:moveTo>
                    <a:pt x="2783523" y="3470861"/>
                  </a:moveTo>
                  <a:lnTo>
                    <a:pt x="3909463" y="3454069"/>
                  </a:lnTo>
                  <a:cubicBezTo>
                    <a:pt x="3907547" y="3262505"/>
                    <a:pt x="3875749" y="214216"/>
                    <a:pt x="3873833" y="22652"/>
                  </a:cubicBezTo>
                  <a:lnTo>
                    <a:pt x="0" y="0"/>
                  </a:lnTo>
                  <a:cubicBezTo>
                    <a:pt x="1916" y="195396"/>
                    <a:pt x="18773" y="3309496"/>
                    <a:pt x="20689" y="3504892"/>
                  </a:cubicBezTo>
                  <a:lnTo>
                    <a:pt x="585756" y="3499482"/>
                  </a:lnTo>
                </a:path>
              </a:pathLst>
            </a:custGeom>
            <a:ln w="28575" cmpd="sng">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460"/>
            </a:p>
          </p:txBody>
        </p:sp>
      </p:grpSp>
      <p:grpSp>
        <p:nvGrpSpPr>
          <p:cNvPr id="94" name="Group 93"/>
          <p:cNvGrpSpPr/>
          <p:nvPr/>
        </p:nvGrpSpPr>
        <p:grpSpPr>
          <a:xfrm>
            <a:off x="257651" y="2932087"/>
            <a:ext cx="2279724" cy="2942792"/>
            <a:chOff x="247987" y="2151161"/>
            <a:chExt cx="2279724" cy="2716424"/>
          </a:xfrm>
        </p:grpSpPr>
        <p:cxnSp>
          <p:nvCxnSpPr>
            <p:cNvPr id="55" name="Straight Connector 54"/>
            <p:cNvCxnSpPr/>
            <p:nvPr/>
          </p:nvCxnSpPr>
          <p:spPr>
            <a:xfrm flipV="1">
              <a:off x="1724467" y="2366564"/>
              <a:ext cx="2933" cy="2501021"/>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247987" y="2151161"/>
              <a:ext cx="762000" cy="457200"/>
              <a:chOff x="1524000" y="3638550"/>
              <a:chExt cx="762000" cy="457200"/>
            </a:xfrm>
          </p:grpSpPr>
          <p:grpSp>
            <p:nvGrpSpPr>
              <p:cNvPr id="70" name="Group 69"/>
              <p:cNvGrpSpPr/>
              <p:nvPr/>
            </p:nvGrpSpPr>
            <p:grpSpPr>
              <a:xfrm>
                <a:off x="1752600" y="3692590"/>
                <a:ext cx="327026" cy="174560"/>
                <a:chOff x="1752600" y="3768790"/>
                <a:chExt cx="327026" cy="174560"/>
              </a:xfrm>
            </p:grpSpPr>
            <p:sp>
              <p:nvSpPr>
                <p:cNvPr id="57" name="Freeform 56"/>
                <p:cNvSpPr/>
                <p:nvPr/>
              </p:nvSpPr>
              <p:spPr>
                <a:xfrm>
                  <a:off x="1752600" y="3768790"/>
                  <a:ext cx="327026" cy="174560"/>
                </a:xfrm>
                <a:custGeom>
                  <a:avLst/>
                  <a:gdLst>
                    <a:gd name="connsiteX0" fmla="*/ 0 w 281575"/>
                    <a:gd name="connsiteY0" fmla="*/ 109191 h 149420"/>
                    <a:gd name="connsiteX1" fmla="*/ 28732 w 281575"/>
                    <a:gd name="connsiteY1" fmla="*/ 149420 h 149420"/>
                    <a:gd name="connsiteX2" fmla="*/ 109182 w 281575"/>
                    <a:gd name="connsiteY2" fmla="*/ 149420 h 149420"/>
                    <a:gd name="connsiteX3" fmla="*/ 155153 w 281575"/>
                    <a:gd name="connsiteY3" fmla="*/ 0 h 149420"/>
                    <a:gd name="connsiteX4" fmla="*/ 264335 w 281575"/>
                    <a:gd name="connsiteY4" fmla="*/ 5747 h 149420"/>
                    <a:gd name="connsiteX5" fmla="*/ 281575 w 281575"/>
                    <a:gd name="connsiteY5" fmla="*/ 57469 h 149420"/>
                    <a:gd name="connsiteX0" fmla="*/ 0 w 281575"/>
                    <a:gd name="connsiteY0" fmla="*/ 112243 h 152472"/>
                    <a:gd name="connsiteX1" fmla="*/ 28732 w 281575"/>
                    <a:gd name="connsiteY1" fmla="*/ 152472 h 152472"/>
                    <a:gd name="connsiteX2" fmla="*/ 109182 w 281575"/>
                    <a:gd name="connsiteY2" fmla="*/ 152472 h 152472"/>
                    <a:gd name="connsiteX3" fmla="*/ 155153 w 281575"/>
                    <a:gd name="connsiteY3" fmla="*/ 3052 h 152472"/>
                    <a:gd name="connsiteX4" fmla="*/ 270201 w 281575"/>
                    <a:gd name="connsiteY4" fmla="*/ 0 h 152472"/>
                    <a:gd name="connsiteX5" fmla="*/ 281575 w 281575"/>
                    <a:gd name="connsiteY5" fmla="*/ 60521 h 152472"/>
                    <a:gd name="connsiteX0" fmla="*/ 0 w 281575"/>
                    <a:gd name="connsiteY0" fmla="*/ 114832 h 155061"/>
                    <a:gd name="connsiteX1" fmla="*/ 28732 w 281575"/>
                    <a:gd name="connsiteY1" fmla="*/ 155061 h 155061"/>
                    <a:gd name="connsiteX2" fmla="*/ 109182 w 281575"/>
                    <a:gd name="connsiteY2" fmla="*/ 155061 h 155061"/>
                    <a:gd name="connsiteX3" fmla="*/ 178617 w 281575"/>
                    <a:gd name="connsiteY3" fmla="*/ 0 h 155061"/>
                    <a:gd name="connsiteX4" fmla="*/ 270201 w 281575"/>
                    <a:gd name="connsiteY4" fmla="*/ 2589 h 155061"/>
                    <a:gd name="connsiteX5" fmla="*/ 281575 w 281575"/>
                    <a:gd name="connsiteY5" fmla="*/ 63110 h 155061"/>
                    <a:gd name="connsiteX0" fmla="*/ 0 w 281575"/>
                    <a:gd name="connsiteY0" fmla="*/ 120704 h 160933"/>
                    <a:gd name="connsiteX1" fmla="*/ 28732 w 281575"/>
                    <a:gd name="connsiteY1" fmla="*/ 160933 h 160933"/>
                    <a:gd name="connsiteX2" fmla="*/ 109182 w 281575"/>
                    <a:gd name="connsiteY2" fmla="*/ 160933 h 160933"/>
                    <a:gd name="connsiteX3" fmla="*/ 178617 w 281575"/>
                    <a:gd name="connsiteY3" fmla="*/ 5872 h 160933"/>
                    <a:gd name="connsiteX4" fmla="*/ 276067 w 281575"/>
                    <a:gd name="connsiteY4" fmla="*/ 0 h 160933"/>
                    <a:gd name="connsiteX5" fmla="*/ 281575 w 281575"/>
                    <a:gd name="connsiteY5" fmla="*/ 68982 h 160933"/>
                    <a:gd name="connsiteX0" fmla="*/ 0 w 281575"/>
                    <a:gd name="connsiteY0" fmla="*/ 114832 h 155061"/>
                    <a:gd name="connsiteX1" fmla="*/ 28732 w 281575"/>
                    <a:gd name="connsiteY1" fmla="*/ 155061 h 155061"/>
                    <a:gd name="connsiteX2" fmla="*/ 109182 w 281575"/>
                    <a:gd name="connsiteY2" fmla="*/ 155061 h 155061"/>
                    <a:gd name="connsiteX3" fmla="*/ 178617 w 281575"/>
                    <a:gd name="connsiteY3" fmla="*/ 0 h 155061"/>
                    <a:gd name="connsiteX4" fmla="*/ 273134 w 281575"/>
                    <a:gd name="connsiteY4" fmla="*/ 2589 h 155061"/>
                    <a:gd name="connsiteX5" fmla="*/ 281575 w 281575"/>
                    <a:gd name="connsiteY5" fmla="*/ 63110 h 155061"/>
                    <a:gd name="connsiteX0" fmla="*/ 0 w 281575"/>
                    <a:gd name="connsiteY0" fmla="*/ 114832 h 155061"/>
                    <a:gd name="connsiteX1" fmla="*/ 28732 w 281575"/>
                    <a:gd name="connsiteY1" fmla="*/ 155061 h 155061"/>
                    <a:gd name="connsiteX2" fmla="*/ 123848 w 281575"/>
                    <a:gd name="connsiteY2" fmla="*/ 152241 h 155061"/>
                    <a:gd name="connsiteX3" fmla="*/ 178617 w 281575"/>
                    <a:gd name="connsiteY3" fmla="*/ 0 h 155061"/>
                    <a:gd name="connsiteX4" fmla="*/ 273134 w 281575"/>
                    <a:gd name="connsiteY4" fmla="*/ 2589 h 155061"/>
                    <a:gd name="connsiteX5" fmla="*/ 281575 w 281575"/>
                    <a:gd name="connsiteY5" fmla="*/ 63110 h 155061"/>
                    <a:gd name="connsiteX0" fmla="*/ 0 w 281575"/>
                    <a:gd name="connsiteY0" fmla="*/ 106371 h 155061"/>
                    <a:gd name="connsiteX1" fmla="*/ 28732 w 281575"/>
                    <a:gd name="connsiteY1" fmla="*/ 155061 h 155061"/>
                    <a:gd name="connsiteX2" fmla="*/ 123848 w 281575"/>
                    <a:gd name="connsiteY2" fmla="*/ 152241 h 155061"/>
                    <a:gd name="connsiteX3" fmla="*/ 178617 w 281575"/>
                    <a:gd name="connsiteY3" fmla="*/ 0 h 155061"/>
                    <a:gd name="connsiteX4" fmla="*/ 273134 w 281575"/>
                    <a:gd name="connsiteY4" fmla="*/ 2589 h 155061"/>
                    <a:gd name="connsiteX5" fmla="*/ 281575 w 281575"/>
                    <a:gd name="connsiteY5" fmla="*/ 63110 h 155061"/>
                    <a:gd name="connsiteX0" fmla="*/ 0 w 281575"/>
                    <a:gd name="connsiteY0" fmla="*/ 106371 h 152241"/>
                    <a:gd name="connsiteX1" fmla="*/ 28732 w 281575"/>
                    <a:gd name="connsiteY1" fmla="*/ 140959 h 152241"/>
                    <a:gd name="connsiteX2" fmla="*/ 123848 w 281575"/>
                    <a:gd name="connsiteY2" fmla="*/ 152241 h 152241"/>
                    <a:gd name="connsiteX3" fmla="*/ 178617 w 281575"/>
                    <a:gd name="connsiteY3" fmla="*/ 0 h 152241"/>
                    <a:gd name="connsiteX4" fmla="*/ 273134 w 281575"/>
                    <a:gd name="connsiteY4" fmla="*/ 2589 h 152241"/>
                    <a:gd name="connsiteX5" fmla="*/ 281575 w 281575"/>
                    <a:gd name="connsiteY5" fmla="*/ 63110 h 152241"/>
                    <a:gd name="connsiteX0" fmla="*/ 0 w 281575"/>
                    <a:gd name="connsiteY0" fmla="*/ 106371 h 155060"/>
                    <a:gd name="connsiteX1" fmla="*/ 25799 w 281575"/>
                    <a:gd name="connsiteY1" fmla="*/ 155060 h 155060"/>
                    <a:gd name="connsiteX2" fmla="*/ 123848 w 281575"/>
                    <a:gd name="connsiteY2" fmla="*/ 152241 h 155060"/>
                    <a:gd name="connsiteX3" fmla="*/ 178617 w 281575"/>
                    <a:gd name="connsiteY3" fmla="*/ 0 h 155060"/>
                    <a:gd name="connsiteX4" fmla="*/ 273134 w 281575"/>
                    <a:gd name="connsiteY4" fmla="*/ 2589 h 155060"/>
                    <a:gd name="connsiteX5" fmla="*/ 281575 w 281575"/>
                    <a:gd name="connsiteY5" fmla="*/ 63110 h 155060"/>
                    <a:gd name="connsiteX0" fmla="*/ 0 w 281575"/>
                    <a:gd name="connsiteY0" fmla="*/ 106371 h 155062"/>
                    <a:gd name="connsiteX1" fmla="*/ 25799 w 281575"/>
                    <a:gd name="connsiteY1" fmla="*/ 155060 h 155062"/>
                    <a:gd name="connsiteX2" fmla="*/ 141446 w 281575"/>
                    <a:gd name="connsiteY2" fmla="*/ 155062 h 155062"/>
                    <a:gd name="connsiteX3" fmla="*/ 178617 w 281575"/>
                    <a:gd name="connsiteY3" fmla="*/ 0 h 155062"/>
                    <a:gd name="connsiteX4" fmla="*/ 273134 w 281575"/>
                    <a:gd name="connsiteY4" fmla="*/ 2589 h 155062"/>
                    <a:gd name="connsiteX5" fmla="*/ 281575 w 281575"/>
                    <a:gd name="connsiteY5" fmla="*/ 63110 h 155062"/>
                    <a:gd name="connsiteX0" fmla="*/ 0 w 290733"/>
                    <a:gd name="connsiteY0" fmla="*/ 109422 h 158113"/>
                    <a:gd name="connsiteX1" fmla="*/ 25799 w 290733"/>
                    <a:gd name="connsiteY1" fmla="*/ 158111 h 158113"/>
                    <a:gd name="connsiteX2" fmla="*/ 141446 w 290733"/>
                    <a:gd name="connsiteY2" fmla="*/ 158113 h 158113"/>
                    <a:gd name="connsiteX3" fmla="*/ 178617 w 290733"/>
                    <a:gd name="connsiteY3" fmla="*/ 3051 h 158113"/>
                    <a:gd name="connsiteX4" fmla="*/ 290733 w 290733"/>
                    <a:gd name="connsiteY4" fmla="*/ 0 h 158113"/>
                    <a:gd name="connsiteX5" fmla="*/ 281575 w 290733"/>
                    <a:gd name="connsiteY5" fmla="*/ 66161 h 158113"/>
                    <a:gd name="connsiteX0" fmla="*/ 0 w 281575"/>
                    <a:gd name="connsiteY0" fmla="*/ 106371 h 155062"/>
                    <a:gd name="connsiteX1" fmla="*/ 25799 w 281575"/>
                    <a:gd name="connsiteY1" fmla="*/ 155060 h 155062"/>
                    <a:gd name="connsiteX2" fmla="*/ 141446 w 281575"/>
                    <a:gd name="connsiteY2" fmla="*/ 155062 h 155062"/>
                    <a:gd name="connsiteX3" fmla="*/ 178617 w 281575"/>
                    <a:gd name="connsiteY3" fmla="*/ 0 h 155062"/>
                    <a:gd name="connsiteX4" fmla="*/ 279001 w 281575"/>
                    <a:gd name="connsiteY4" fmla="*/ 2590 h 155062"/>
                    <a:gd name="connsiteX5" fmla="*/ 281575 w 281575"/>
                    <a:gd name="connsiteY5" fmla="*/ 63110 h 155062"/>
                    <a:gd name="connsiteX0" fmla="*/ 0 w 302107"/>
                    <a:gd name="connsiteY0" fmla="*/ 106371 h 155062"/>
                    <a:gd name="connsiteX1" fmla="*/ 25799 w 302107"/>
                    <a:gd name="connsiteY1" fmla="*/ 155060 h 155062"/>
                    <a:gd name="connsiteX2" fmla="*/ 141446 w 302107"/>
                    <a:gd name="connsiteY2" fmla="*/ 155062 h 155062"/>
                    <a:gd name="connsiteX3" fmla="*/ 178617 w 302107"/>
                    <a:gd name="connsiteY3" fmla="*/ 0 h 155062"/>
                    <a:gd name="connsiteX4" fmla="*/ 279001 w 302107"/>
                    <a:gd name="connsiteY4" fmla="*/ 2590 h 155062"/>
                    <a:gd name="connsiteX5" fmla="*/ 302107 w 302107"/>
                    <a:gd name="connsiteY5" fmla="*/ 60290 h 15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07" h="155062">
                      <a:moveTo>
                        <a:pt x="0" y="106371"/>
                      </a:moveTo>
                      <a:lnTo>
                        <a:pt x="25799" y="155060"/>
                      </a:lnTo>
                      <a:lnTo>
                        <a:pt x="141446" y="155062"/>
                      </a:lnTo>
                      <a:lnTo>
                        <a:pt x="178617" y="0"/>
                      </a:lnTo>
                      <a:lnTo>
                        <a:pt x="279001" y="2590"/>
                      </a:lnTo>
                      <a:lnTo>
                        <a:pt x="302107" y="60290"/>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469"/>
                </a:p>
              </p:txBody>
            </p:sp>
            <p:sp>
              <p:nvSpPr>
                <p:cNvPr id="68" name="Freeform 67"/>
                <p:cNvSpPr/>
                <p:nvPr/>
              </p:nvSpPr>
              <p:spPr>
                <a:xfrm>
                  <a:off x="1870075" y="3816350"/>
                  <a:ext cx="104775" cy="63500"/>
                </a:xfrm>
                <a:custGeom>
                  <a:avLst/>
                  <a:gdLst>
                    <a:gd name="connsiteX0" fmla="*/ 0 w 104775"/>
                    <a:gd name="connsiteY0" fmla="*/ 41275 h 63500"/>
                    <a:gd name="connsiteX1" fmla="*/ 66675 w 104775"/>
                    <a:gd name="connsiteY1" fmla="*/ 0 h 63500"/>
                    <a:gd name="connsiteX2" fmla="*/ 104775 w 104775"/>
                    <a:gd name="connsiteY2" fmla="*/ 63500 h 63500"/>
                  </a:gdLst>
                  <a:ahLst/>
                  <a:cxnLst>
                    <a:cxn ang="0">
                      <a:pos x="connsiteX0" y="connsiteY0"/>
                    </a:cxn>
                    <a:cxn ang="0">
                      <a:pos x="connsiteX1" y="connsiteY1"/>
                    </a:cxn>
                    <a:cxn ang="0">
                      <a:pos x="connsiteX2" y="connsiteY2"/>
                    </a:cxn>
                  </a:cxnLst>
                  <a:rect l="l" t="t" r="r" b="b"/>
                  <a:pathLst>
                    <a:path w="104775" h="63500">
                      <a:moveTo>
                        <a:pt x="0" y="41275"/>
                      </a:moveTo>
                      <a:lnTo>
                        <a:pt x="66675" y="0"/>
                      </a:lnTo>
                      <a:lnTo>
                        <a:pt x="104775" y="63500"/>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469"/>
                </a:p>
              </p:txBody>
            </p:sp>
          </p:grpSp>
          <p:sp>
            <p:nvSpPr>
              <p:cNvPr id="69" name="Rectangle 68"/>
              <p:cNvSpPr/>
              <p:nvPr/>
            </p:nvSpPr>
            <p:spPr>
              <a:xfrm>
                <a:off x="1524000" y="3638550"/>
                <a:ext cx="762000" cy="457200"/>
              </a:xfrm>
              <a:prstGeom prst="rect">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r>
                  <a:rPr lang="en-US" sz="1896" dirty="0">
                    <a:solidFill>
                      <a:schemeClr val="tx2"/>
                    </a:solidFill>
                  </a:rPr>
                  <a:t>clock</a:t>
                </a:r>
              </a:p>
            </p:txBody>
          </p:sp>
        </p:grpSp>
        <p:cxnSp>
          <p:nvCxnSpPr>
            <p:cNvPr id="49" name="Elbow Connector 48"/>
            <p:cNvCxnSpPr>
              <a:stCxn id="69" idx="3"/>
              <a:endCxn id="31" idx="2"/>
            </p:cNvCxnSpPr>
            <p:nvPr/>
          </p:nvCxnSpPr>
          <p:spPr>
            <a:xfrm flipV="1">
              <a:off x="1009987" y="2227361"/>
              <a:ext cx="1441313" cy="152400"/>
            </a:xfrm>
            <a:prstGeom prst="bentConnector2">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7" name="Elbow Connector 86"/>
            <p:cNvCxnSpPr/>
            <p:nvPr/>
          </p:nvCxnSpPr>
          <p:spPr>
            <a:xfrm flipV="1">
              <a:off x="1724467" y="3971289"/>
              <a:ext cx="803244" cy="137446"/>
            </a:xfrm>
            <a:prstGeom prst="bentConnector3">
              <a:avLst>
                <a:gd name="adj1" fmla="val 97932"/>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9" name="Elbow Connector 88"/>
            <p:cNvCxnSpPr/>
            <p:nvPr/>
          </p:nvCxnSpPr>
          <p:spPr>
            <a:xfrm flipV="1">
              <a:off x="1733417" y="4730138"/>
              <a:ext cx="764484" cy="137447"/>
            </a:xfrm>
            <a:prstGeom prst="bentConnector3">
              <a:avLst>
                <a:gd name="adj1" fmla="val 99610"/>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792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46832" y="584033"/>
            <a:ext cx="8068567" cy="1103679"/>
          </a:xfrm>
        </p:spPr>
        <p:txBody>
          <a:bodyPr/>
          <a:lstStyle/>
          <a:p>
            <a:r>
              <a:rPr lang="en-US" dirty="0" smtClean="0"/>
              <a:t>Basic Phases of Instruction Execution</a:t>
            </a:r>
          </a:p>
        </p:txBody>
      </p:sp>
      <p:sp>
        <p:nvSpPr>
          <p:cNvPr id="31747" name="Rectangle 4"/>
          <p:cNvSpPr>
            <a:spLocks noChangeArrowheads="1"/>
          </p:cNvSpPr>
          <p:nvPr/>
        </p:nvSpPr>
        <p:spPr bwMode="auto">
          <a:xfrm>
            <a:off x="2057401" y="2355852"/>
            <a:ext cx="285750" cy="1083469"/>
          </a:xfrm>
          <a:prstGeom prst="rect">
            <a:avLst/>
          </a:prstGeom>
          <a:noFill/>
          <a:ln w="28575">
            <a:solidFill>
              <a:schemeClr val="tx2"/>
            </a:solidFill>
            <a:miter lim="800000"/>
            <a:headEnd/>
            <a:tailEnd/>
          </a:ln>
        </p:spPr>
        <p:txBody>
          <a:bodyPr wrap="none" lIns="74295" tIns="37148" rIns="74295" bIns="37148" anchor="ctr">
            <a:prstTxWarp prst="textNoShape">
              <a:avLst/>
            </a:prstTxWarp>
          </a:bodyPr>
          <a:lstStyle/>
          <a:p>
            <a:endParaRPr lang="en-US" sz="5460"/>
          </a:p>
        </p:txBody>
      </p:sp>
      <p:sp>
        <p:nvSpPr>
          <p:cNvPr id="31748" name="Rectangle 5"/>
          <p:cNvSpPr>
            <a:spLocks noChangeArrowheads="1"/>
          </p:cNvSpPr>
          <p:nvPr/>
        </p:nvSpPr>
        <p:spPr bwMode="auto">
          <a:xfrm rot="-5400000">
            <a:off x="2509838" y="2636839"/>
            <a:ext cx="1609725" cy="800100"/>
          </a:xfrm>
          <a:prstGeom prst="rect">
            <a:avLst/>
          </a:prstGeom>
          <a:solidFill>
            <a:srgbClr val="FFFFFF"/>
          </a:solidFill>
          <a:ln w="28575">
            <a:solidFill>
              <a:schemeClr val="tx2"/>
            </a:solidFill>
            <a:miter lim="800000"/>
            <a:headEnd/>
            <a:tailEnd/>
          </a:ln>
        </p:spPr>
        <p:txBody>
          <a:bodyPr wrap="none" lIns="74295" tIns="37148" rIns="74295" bIns="37148" anchor="ctr">
            <a:prstTxWarp prst="textNoShape">
              <a:avLst/>
            </a:prstTxWarp>
          </a:bodyPr>
          <a:lstStyle/>
          <a:p>
            <a:pPr algn="ctr"/>
            <a:r>
              <a:rPr lang="en-US" sz="1625" dirty="0">
                <a:solidFill>
                  <a:schemeClr val="tx1"/>
                </a:solidFill>
              </a:rPr>
              <a:t>IMEM</a:t>
            </a:r>
          </a:p>
        </p:txBody>
      </p:sp>
      <p:sp>
        <p:nvSpPr>
          <p:cNvPr id="31749" name="AutoShape 6"/>
          <p:cNvSpPr>
            <a:spLocks noChangeArrowheads="1"/>
          </p:cNvSpPr>
          <p:nvPr/>
        </p:nvSpPr>
        <p:spPr bwMode="auto">
          <a:xfrm>
            <a:off x="2514602" y="3519291"/>
            <a:ext cx="275035" cy="446286"/>
          </a:xfrm>
          <a:prstGeom prst="roundRect">
            <a:avLst>
              <a:gd name="adj" fmla="val 16667"/>
            </a:avLst>
          </a:prstGeom>
          <a:solidFill>
            <a:srgbClr val="FFFFFF"/>
          </a:solidFill>
          <a:ln w="28575">
            <a:solidFill>
              <a:schemeClr val="tx2"/>
            </a:solidFill>
            <a:round/>
            <a:headEnd/>
            <a:tailEnd/>
          </a:ln>
        </p:spPr>
        <p:txBody>
          <a:bodyPr wrap="none" lIns="74295" tIns="37148" rIns="74295" bIns="37148" anchor="ctr">
            <a:prstTxWarp prst="textNoShape">
              <a:avLst/>
            </a:prstTxWarp>
          </a:bodyPr>
          <a:lstStyle/>
          <a:p>
            <a:pPr algn="ctr"/>
            <a:r>
              <a:rPr lang="en-US" sz="1625" dirty="0">
                <a:solidFill>
                  <a:schemeClr val="tx1"/>
                </a:solidFill>
              </a:rPr>
              <a:t>+4</a:t>
            </a:r>
          </a:p>
        </p:txBody>
      </p:sp>
      <p:sp>
        <p:nvSpPr>
          <p:cNvPr id="31750" name="Line 7"/>
          <p:cNvSpPr>
            <a:spLocks noChangeShapeType="1"/>
          </p:cNvSpPr>
          <p:nvPr/>
        </p:nvSpPr>
        <p:spPr bwMode="auto">
          <a:xfrm>
            <a:off x="2343151" y="2851151"/>
            <a:ext cx="571500" cy="0"/>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51" name="Rectangle 8"/>
          <p:cNvSpPr>
            <a:spLocks noChangeArrowheads="1"/>
          </p:cNvSpPr>
          <p:nvPr/>
        </p:nvSpPr>
        <p:spPr bwMode="auto">
          <a:xfrm>
            <a:off x="4114801" y="2355852"/>
            <a:ext cx="742950" cy="1083469"/>
          </a:xfrm>
          <a:prstGeom prst="rect">
            <a:avLst/>
          </a:prstGeom>
          <a:solidFill>
            <a:srgbClr val="FFFFFF"/>
          </a:solidFill>
          <a:ln w="28575">
            <a:solidFill>
              <a:schemeClr val="tx2"/>
            </a:solidFill>
            <a:miter lim="800000"/>
            <a:headEnd/>
            <a:tailEnd/>
          </a:ln>
        </p:spPr>
        <p:txBody>
          <a:bodyPr wrap="none" lIns="74295" tIns="37148" rIns="74295" bIns="37148" anchor="ctr">
            <a:prstTxWarp prst="textNoShape">
              <a:avLst/>
            </a:prstTxWarp>
          </a:bodyPr>
          <a:lstStyle/>
          <a:p>
            <a:endParaRPr lang="en-US" sz="5460"/>
          </a:p>
        </p:txBody>
      </p:sp>
      <p:sp>
        <p:nvSpPr>
          <p:cNvPr id="31752" name="Line 9"/>
          <p:cNvSpPr>
            <a:spLocks noChangeShapeType="1"/>
          </p:cNvSpPr>
          <p:nvPr/>
        </p:nvSpPr>
        <p:spPr bwMode="auto">
          <a:xfrm>
            <a:off x="3714750" y="2727326"/>
            <a:ext cx="400050" cy="0"/>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53" name="Line 10"/>
          <p:cNvSpPr>
            <a:spLocks noChangeShapeType="1"/>
          </p:cNvSpPr>
          <p:nvPr/>
        </p:nvSpPr>
        <p:spPr bwMode="auto">
          <a:xfrm>
            <a:off x="3714750" y="3030440"/>
            <a:ext cx="400050" cy="0"/>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54" name="Line 11"/>
          <p:cNvSpPr>
            <a:spLocks noChangeShapeType="1"/>
          </p:cNvSpPr>
          <p:nvPr/>
        </p:nvSpPr>
        <p:spPr bwMode="auto">
          <a:xfrm>
            <a:off x="3714750" y="3284539"/>
            <a:ext cx="400050" cy="0"/>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55" name="Text Box 12"/>
          <p:cNvSpPr txBox="1">
            <a:spLocks noChangeArrowheads="1"/>
          </p:cNvSpPr>
          <p:nvPr/>
        </p:nvSpPr>
        <p:spPr bwMode="auto">
          <a:xfrm>
            <a:off x="3660266" y="2973798"/>
            <a:ext cx="438583" cy="325090"/>
          </a:xfrm>
          <a:prstGeom prst="rect">
            <a:avLst/>
          </a:prstGeom>
          <a:noFill/>
          <a:ln w="28575">
            <a:noFill/>
            <a:miter lim="800000"/>
            <a:headEnd/>
            <a:tailEnd/>
          </a:ln>
        </p:spPr>
        <p:txBody>
          <a:bodyPr wrap="none" lIns="74295" tIns="37148" rIns="74295" bIns="37148" anchor="ctr">
            <a:prstTxWarp prst="textNoShape">
              <a:avLst/>
            </a:prstTxWarp>
            <a:spAutoFit/>
          </a:bodyPr>
          <a:lstStyle/>
          <a:p>
            <a:pPr algn="ctr"/>
            <a:r>
              <a:rPr lang="en-US" sz="1625" dirty="0">
                <a:solidFill>
                  <a:schemeClr val="tx1"/>
                </a:solidFill>
              </a:rPr>
              <a:t>rs2</a:t>
            </a:r>
          </a:p>
        </p:txBody>
      </p:sp>
      <p:sp>
        <p:nvSpPr>
          <p:cNvPr id="31756" name="Text Box 13"/>
          <p:cNvSpPr txBox="1">
            <a:spLocks noChangeArrowheads="1"/>
          </p:cNvSpPr>
          <p:nvPr/>
        </p:nvSpPr>
        <p:spPr bwMode="auto">
          <a:xfrm>
            <a:off x="3659798" y="2713114"/>
            <a:ext cx="438583" cy="325090"/>
          </a:xfrm>
          <a:prstGeom prst="rect">
            <a:avLst/>
          </a:prstGeom>
          <a:noFill/>
          <a:ln w="28575">
            <a:noFill/>
            <a:miter lim="800000"/>
            <a:headEnd/>
            <a:tailEnd/>
          </a:ln>
        </p:spPr>
        <p:txBody>
          <a:bodyPr wrap="none" lIns="74295" tIns="37148" rIns="74295" bIns="37148" anchor="ctr">
            <a:prstTxWarp prst="textNoShape">
              <a:avLst/>
            </a:prstTxWarp>
            <a:spAutoFit/>
          </a:bodyPr>
          <a:lstStyle/>
          <a:p>
            <a:pPr algn="ctr"/>
            <a:r>
              <a:rPr lang="en-US" sz="1625" dirty="0">
                <a:solidFill>
                  <a:schemeClr val="tx1"/>
                </a:solidFill>
              </a:rPr>
              <a:t>rs1</a:t>
            </a:r>
          </a:p>
        </p:txBody>
      </p:sp>
      <p:sp>
        <p:nvSpPr>
          <p:cNvPr id="31757" name="Text Box 14"/>
          <p:cNvSpPr txBox="1">
            <a:spLocks noChangeArrowheads="1"/>
          </p:cNvSpPr>
          <p:nvPr/>
        </p:nvSpPr>
        <p:spPr bwMode="auto">
          <a:xfrm>
            <a:off x="3667813" y="2403552"/>
            <a:ext cx="334387" cy="325090"/>
          </a:xfrm>
          <a:prstGeom prst="rect">
            <a:avLst/>
          </a:prstGeom>
          <a:noFill/>
          <a:ln w="28575">
            <a:noFill/>
            <a:miter lim="800000"/>
            <a:headEnd/>
            <a:tailEnd/>
          </a:ln>
        </p:spPr>
        <p:txBody>
          <a:bodyPr wrap="none" lIns="74295" tIns="37148" rIns="74295" bIns="37148" anchor="ctr">
            <a:prstTxWarp prst="textNoShape">
              <a:avLst/>
            </a:prstTxWarp>
            <a:spAutoFit/>
          </a:bodyPr>
          <a:lstStyle/>
          <a:p>
            <a:pPr algn="ctr"/>
            <a:r>
              <a:rPr lang="en-US" sz="1625" dirty="0" err="1">
                <a:solidFill>
                  <a:schemeClr val="tx1"/>
                </a:solidFill>
              </a:rPr>
              <a:t>rd</a:t>
            </a:r>
            <a:endParaRPr lang="en-US" sz="1625" dirty="0">
              <a:solidFill>
                <a:schemeClr val="tx1"/>
              </a:solidFill>
            </a:endParaRPr>
          </a:p>
        </p:txBody>
      </p:sp>
      <p:sp>
        <p:nvSpPr>
          <p:cNvPr id="31758" name="Text Box 15"/>
          <p:cNvSpPr txBox="1">
            <a:spLocks noChangeArrowheads="1"/>
          </p:cNvSpPr>
          <p:nvPr/>
        </p:nvSpPr>
        <p:spPr bwMode="auto">
          <a:xfrm rot="-5400000">
            <a:off x="4141102" y="2750191"/>
            <a:ext cx="704680" cy="325090"/>
          </a:xfrm>
          <a:prstGeom prst="rect">
            <a:avLst/>
          </a:prstGeom>
          <a:noFill/>
          <a:ln w="28575">
            <a:noFill/>
            <a:miter lim="800000"/>
            <a:headEnd/>
            <a:tailEnd/>
          </a:ln>
        </p:spPr>
        <p:txBody>
          <a:bodyPr wrap="none" lIns="74295" tIns="37148" rIns="74295" bIns="37148" anchor="ctr">
            <a:prstTxWarp prst="textNoShape">
              <a:avLst/>
            </a:prstTxWarp>
            <a:spAutoFit/>
          </a:bodyPr>
          <a:lstStyle/>
          <a:p>
            <a:pPr algn="ctr"/>
            <a:r>
              <a:rPr lang="en-US" sz="1625" dirty="0" err="1">
                <a:solidFill>
                  <a:schemeClr val="tx1"/>
                </a:solidFill>
              </a:rPr>
              <a:t>Reg</a:t>
            </a:r>
            <a:r>
              <a:rPr lang="en-US" sz="1625" dirty="0">
                <a:solidFill>
                  <a:schemeClr val="tx1"/>
                </a:solidFill>
              </a:rPr>
              <a:t>[ ]</a:t>
            </a:r>
          </a:p>
        </p:txBody>
      </p:sp>
      <p:grpSp>
        <p:nvGrpSpPr>
          <p:cNvPr id="2" name="Group 16"/>
          <p:cNvGrpSpPr>
            <a:grpSpLocks/>
          </p:cNvGrpSpPr>
          <p:nvPr/>
        </p:nvGrpSpPr>
        <p:grpSpPr bwMode="auto">
          <a:xfrm>
            <a:off x="5372102" y="2404865"/>
            <a:ext cx="914401" cy="1238250"/>
            <a:chOff x="3648" y="1348"/>
            <a:chExt cx="768" cy="960"/>
          </a:xfrm>
        </p:grpSpPr>
        <p:sp>
          <p:nvSpPr>
            <p:cNvPr id="31799" name="Freeform 18"/>
            <p:cNvSpPr>
              <a:spLocks/>
            </p:cNvSpPr>
            <p:nvPr/>
          </p:nvSpPr>
          <p:spPr bwMode="auto">
            <a:xfrm>
              <a:off x="3648" y="1348"/>
              <a:ext cx="528" cy="960"/>
            </a:xfrm>
            <a:custGeom>
              <a:avLst/>
              <a:gdLst>
                <a:gd name="T0" fmla="*/ 0 w 528"/>
                <a:gd name="T1" fmla="*/ 0 h 960"/>
                <a:gd name="T2" fmla="*/ 528 w 528"/>
                <a:gd name="T3" fmla="*/ 192 h 960"/>
                <a:gd name="T4" fmla="*/ 528 w 528"/>
                <a:gd name="T5" fmla="*/ 672 h 960"/>
                <a:gd name="T6" fmla="*/ 0 w 528"/>
                <a:gd name="T7" fmla="*/ 960 h 960"/>
                <a:gd name="T8" fmla="*/ 0 w 528"/>
                <a:gd name="T9" fmla="*/ 528 h 960"/>
                <a:gd name="T10" fmla="*/ 48 w 528"/>
                <a:gd name="T11" fmla="*/ 480 h 960"/>
                <a:gd name="T12" fmla="*/ 0 w 528"/>
                <a:gd name="T13" fmla="*/ 432 h 960"/>
                <a:gd name="T14" fmla="*/ 0 w 528"/>
                <a:gd name="T15" fmla="*/ 0 h 960"/>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60"/>
                <a:gd name="T26" fmla="*/ 528 w 528"/>
                <a:gd name="T27" fmla="*/ 960 h 9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60">
                  <a:moveTo>
                    <a:pt x="0" y="0"/>
                  </a:moveTo>
                  <a:lnTo>
                    <a:pt x="528" y="192"/>
                  </a:lnTo>
                  <a:lnTo>
                    <a:pt x="528" y="672"/>
                  </a:lnTo>
                  <a:lnTo>
                    <a:pt x="0" y="960"/>
                  </a:lnTo>
                  <a:lnTo>
                    <a:pt x="0" y="528"/>
                  </a:lnTo>
                  <a:lnTo>
                    <a:pt x="48" y="480"/>
                  </a:lnTo>
                  <a:lnTo>
                    <a:pt x="0" y="432"/>
                  </a:lnTo>
                  <a:lnTo>
                    <a:pt x="0" y="0"/>
                  </a:lnTo>
                  <a:close/>
                </a:path>
              </a:pathLst>
            </a:custGeom>
            <a:noFill/>
            <a:ln w="38100">
              <a:solidFill>
                <a:schemeClr val="tx2"/>
              </a:solidFill>
              <a:round/>
              <a:headEnd/>
              <a:tailEnd/>
            </a:ln>
          </p:spPr>
          <p:txBody>
            <a:bodyPr wrap="none" anchor="ctr">
              <a:prstTxWarp prst="textNoShape">
                <a:avLst/>
              </a:prstTxWarp>
            </a:bodyPr>
            <a:lstStyle/>
            <a:p>
              <a:endParaRPr lang="en-US" sz="5460"/>
            </a:p>
          </p:txBody>
        </p:sp>
        <p:sp>
          <p:nvSpPr>
            <p:cNvPr id="31800" name="Line 19"/>
            <p:cNvSpPr>
              <a:spLocks noChangeShapeType="1"/>
            </p:cNvSpPr>
            <p:nvPr/>
          </p:nvSpPr>
          <p:spPr bwMode="auto">
            <a:xfrm>
              <a:off x="4176" y="1780"/>
              <a:ext cx="240" cy="0"/>
            </a:xfrm>
            <a:prstGeom prst="line">
              <a:avLst/>
            </a:prstGeom>
            <a:noFill/>
            <a:ln w="38100">
              <a:solidFill>
                <a:schemeClr val="tx2"/>
              </a:solidFill>
              <a:round/>
              <a:headEnd/>
              <a:tailEnd type="triangle" w="med" len="med"/>
            </a:ln>
          </p:spPr>
          <p:txBody>
            <a:bodyPr wrap="none" anchor="ctr">
              <a:prstTxWarp prst="textNoShape">
                <a:avLst/>
              </a:prstTxWarp>
            </a:bodyPr>
            <a:lstStyle/>
            <a:p>
              <a:endParaRPr lang="en-US" sz="5460"/>
            </a:p>
          </p:txBody>
        </p:sp>
        <p:sp>
          <p:nvSpPr>
            <p:cNvPr id="31801" name="Text Box 17"/>
            <p:cNvSpPr txBox="1">
              <a:spLocks noChangeArrowheads="1"/>
            </p:cNvSpPr>
            <p:nvPr/>
          </p:nvSpPr>
          <p:spPr bwMode="auto">
            <a:xfrm>
              <a:off x="3689" y="1699"/>
              <a:ext cx="496" cy="265"/>
            </a:xfrm>
            <a:prstGeom prst="rect">
              <a:avLst/>
            </a:prstGeom>
            <a:noFill/>
            <a:ln w="12700">
              <a:noFill/>
              <a:miter lim="800000"/>
              <a:headEnd/>
              <a:tailEnd/>
            </a:ln>
          </p:spPr>
          <p:txBody>
            <a:bodyPr wrap="none">
              <a:prstTxWarp prst="textNoShape">
                <a:avLst/>
              </a:prstTxWarp>
              <a:spAutoFit/>
            </a:bodyPr>
            <a:lstStyle/>
            <a:p>
              <a:pPr algn="ctr"/>
              <a:r>
                <a:rPr lang="en-US" sz="1625" dirty="0">
                  <a:solidFill>
                    <a:schemeClr val="tx1"/>
                  </a:solidFill>
                </a:rPr>
                <a:t>ALU</a:t>
              </a:r>
              <a:endParaRPr lang="en-US" sz="5460" dirty="0">
                <a:solidFill>
                  <a:schemeClr val="tx1"/>
                </a:solidFill>
                <a:latin typeface="Times" charset="0"/>
              </a:endParaRPr>
            </a:p>
          </p:txBody>
        </p:sp>
      </p:grpSp>
      <p:sp>
        <p:nvSpPr>
          <p:cNvPr id="31760" name="Line 20"/>
          <p:cNvSpPr>
            <a:spLocks noChangeShapeType="1"/>
          </p:cNvSpPr>
          <p:nvPr/>
        </p:nvSpPr>
        <p:spPr bwMode="auto">
          <a:xfrm>
            <a:off x="4857750" y="3284539"/>
            <a:ext cx="514350" cy="0"/>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61" name="Line 21"/>
          <p:cNvSpPr>
            <a:spLocks noChangeShapeType="1"/>
          </p:cNvSpPr>
          <p:nvPr/>
        </p:nvSpPr>
        <p:spPr bwMode="auto">
          <a:xfrm>
            <a:off x="3692129" y="3569595"/>
            <a:ext cx="1657350" cy="0"/>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62" name="Line 22"/>
          <p:cNvSpPr>
            <a:spLocks noChangeShapeType="1"/>
          </p:cNvSpPr>
          <p:nvPr/>
        </p:nvSpPr>
        <p:spPr bwMode="auto">
          <a:xfrm>
            <a:off x="4857750" y="2622850"/>
            <a:ext cx="491729" cy="0"/>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63" name="Rectangle 23"/>
          <p:cNvSpPr>
            <a:spLocks noChangeArrowheads="1"/>
          </p:cNvSpPr>
          <p:nvPr/>
        </p:nvSpPr>
        <p:spPr bwMode="auto">
          <a:xfrm rot="-5400000">
            <a:off x="5897166" y="2745186"/>
            <a:ext cx="1578769" cy="800100"/>
          </a:xfrm>
          <a:prstGeom prst="rect">
            <a:avLst/>
          </a:prstGeom>
          <a:solidFill>
            <a:srgbClr val="FFFFFF"/>
          </a:solidFill>
          <a:ln w="28575">
            <a:solidFill>
              <a:schemeClr val="tx2"/>
            </a:solidFill>
            <a:miter lim="800000"/>
            <a:headEnd/>
            <a:tailEnd/>
          </a:ln>
        </p:spPr>
        <p:txBody>
          <a:bodyPr wrap="none" lIns="74295" tIns="37148" rIns="74295" bIns="37148" anchor="ctr">
            <a:prstTxWarp prst="textNoShape">
              <a:avLst/>
            </a:prstTxWarp>
          </a:bodyPr>
          <a:lstStyle/>
          <a:p>
            <a:pPr algn="ctr"/>
            <a:r>
              <a:rPr lang="en-US" sz="1625" dirty="0">
                <a:solidFill>
                  <a:schemeClr val="tx1"/>
                </a:solidFill>
              </a:rPr>
              <a:t>DMEM</a:t>
            </a:r>
          </a:p>
        </p:txBody>
      </p:sp>
      <p:sp>
        <p:nvSpPr>
          <p:cNvPr id="31764" name="Line 24"/>
          <p:cNvSpPr>
            <a:spLocks noChangeShapeType="1"/>
          </p:cNvSpPr>
          <p:nvPr/>
        </p:nvSpPr>
        <p:spPr bwMode="auto">
          <a:xfrm>
            <a:off x="5029200" y="3284539"/>
            <a:ext cx="0" cy="247650"/>
          </a:xfrm>
          <a:prstGeom prst="line">
            <a:avLst/>
          </a:prstGeom>
          <a:noFill/>
          <a:ln w="28575">
            <a:solidFill>
              <a:schemeClr val="tx2"/>
            </a:solidFill>
            <a:round/>
            <a:headEnd/>
            <a:tailEnd/>
          </a:ln>
        </p:spPr>
        <p:txBody>
          <a:bodyPr wrap="none" lIns="74295" tIns="37148" rIns="74295" bIns="37148" anchor="ctr">
            <a:prstTxWarp prst="textNoShape">
              <a:avLst/>
            </a:prstTxWarp>
          </a:bodyPr>
          <a:lstStyle/>
          <a:p>
            <a:endParaRPr lang="en-US" sz="5460"/>
          </a:p>
        </p:txBody>
      </p:sp>
      <p:sp>
        <p:nvSpPr>
          <p:cNvPr id="31765" name="Line 25"/>
          <p:cNvSpPr>
            <a:spLocks noChangeShapeType="1"/>
          </p:cNvSpPr>
          <p:nvPr/>
        </p:nvSpPr>
        <p:spPr bwMode="auto">
          <a:xfrm>
            <a:off x="5029200" y="3594101"/>
            <a:ext cx="0" cy="247650"/>
          </a:xfrm>
          <a:prstGeom prst="line">
            <a:avLst/>
          </a:prstGeom>
          <a:noFill/>
          <a:ln w="28575">
            <a:solidFill>
              <a:schemeClr val="tx2"/>
            </a:solidFill>
            <a:round/>
            <a:headEnd/>
            <a:tailEnd/>
          </a:ln>
        </p:spPr>
        <p:txBody>
          <a:bodyPr wrap="none" lIns="74295" tIns="37148" rIns="74295" bIns="37148" anchor="ctr">
            <a:prstTxWarp prst="textNoShape">
              <a:avLst/>
            </a:prstTxWarp>
          </a:bodyPr>
          <a:lstStyle/>
          <a:p>
            <a:endParaRPr lang="en-US" sz="5460"/>
          </a:p>
        </p:txBody>
      </p:sp>
      <p:sp>
        <p:nvSpPr>
          <p:cNvPr id="31766" name="Line 26"/>
          <p:cNvSpPr>
            <a:spLocks noChangeShapeType="1"/>
          </p:cNvSpPr>
          <p:nvPr/>
        </p:nvSpPr>
        <p:spPr bwMode="auto">
          <a:xfrm>
            <a:off x="5029200" y="3841751"/>
            <a:ext cx="1257300" cy="0"/>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67" name="Line 27"/>
          <p:cNvSpPr>
            <a:spLocks noChangeShapeType="1"/>
          </p:cNvSpPr>
          <p:nvPr/>
        </p:nvSpPr>
        <p:spPr bwMode="auto">
          <a:xfrm>
            <a:off x="7086600" y="2962078"/>
            <a:ext cx="228600" cy="0"/>
          </a:xfrm>
          <a:prstGeom prst="line">
            <a:avLst/>
          </a:prstGeom>
          <a:noFill/>
          <a:ln w="28575">
            <a:solidFill>
              <a:schemeClr val="tx2"/>
            </a:solidFill>
            <a:round/>
            <a:headEnd/>
            <a:tailEnd/>
          </a:ln>
        </p:spPr>
        <p:txBody>
          <a:bodyPr wrap="none" lIns="74295" tIns="37148" rIns="74295" bIns="37148" anchor="ctr">
            <a:prstTxWarp prst="textNoShape">
              <a:avLst/>
            </a:prstTxWarp>
          </a:bodyPr>
          <a:lstStyle/>
          <a:p>
            <a:endParaRPr lang="en-US" sz="5460"/>
          </a:p>
        </p:txBody>
      </p:sp>
      <p:sp>
        <p:nvSpPr>
          <p:cNvPr id="31768" name="Line 28"/>
          <p:cNvSpPr>
            <a:spLocks noChangeShapeType="1"/>
          </p:cNvSpPr>
          <p:nvPr/>
        </p:nvSpPr>
        <p:spPr bwMode="auto">
          <a:xfrm flipV="1">
            <a:off x="7315200" y="1922465"/>
            <a:ext cx="0" cy="1039614"/>
          </a:xfrm>
          <a:prstGeom prst="line">
            <a:avLst/>
          </a:prstGeom>
          <a:noFill/>
          <a:ln w="28575">
            <a:solidFill>
              <a:schemeClr val="tx2"/>
            </a:solidFill>
            <a:round/>
            <a:headEnd/>
            <a:tailEnd/>
          </a:ln>
        </p:spPr>
        <p:txBody>
          <a:bodyPr wrap="none" lIns="74295" tIns="37148" rIns="74295" bIns="37148" anchor="ctr">
            <a:prstTxWarp prst="textNoShape">
              <a:avLst/>
            </a:prstTxWarp>
          </a:bodyPr>
          <a:lstStyle/>
          <a:p>
            <a:endParaRPr lang="en-US" sz="5460"/>
          </a:p>
        </p:txBody>
      </p:sp>
      <p:sp>
        <p:nvSpPr>
          <p:cNvPr id="31769" name="Line 29"/>
          <p:cNvSpPr>
            <a:spLocks noChangeShapeType="1"/>
          </p:cNvSpPr>
          <p:nvPr/>
        </p:nvSpPr>
        <p:spPr bwMode="auto">
          <a:xfrm flipH="1">
            <a:off x="4312445" y="1922464"/>
            <a:ext cx="3002756" cy="0"/>
          </a:xfrm>
          <a:prstGeom prst="line">
            <a:avLst/>
          </a:prstGeom>
          <a:noFill/>
          <a:ln w="28575">
            <a:solidFill>
              <a:schemeClr val="tx2"/>
            </a:solidFill>
            <a:round/>
            <a:headEnd/>
            <a:tailEnd/>
          </a:ln>
        </p:spPr>
        <p:txBody>
          <a:bodyPr wrap="none" lIns="74295" tIns="37148" rIns="74295" bIns="37148" anchor="ctr">
            <a:prstTxWarp prst="textNoShape">
              <a:avLst/>
            </a:prstTxWarp>
          </a:bodyPr>
          <a:lstStyle/>
          <a:p>
            <a:endParaRPr lang="en-US" sz="5460"/>
          </a:p>
        </p:txBody>
      </p:sp>
      <p:sp>
        <p:nvSpPr>
          <p:cNvPr id="31770" name="Line 30"/>
          <p:cNvSpPr>
            <a:spLocks noChangeShapeType="1"/>
          </p:cNvSpPr>
          <p:nvPr/>
        </p:nvSpPr>
        <p:spPr bwMode="auto">
          <a:xfrm>
            <a:off x="4312444" y="1922464"/>
            <a:ext cx="0" cy="433388"/>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71" name="Text Box 31"/>
          <p:cNvSpPr txBox="1">
            <a:spLocks noChangeArrowheads="1"/>
          </p:cNvSpPr>
          <p:nvPr/>
        </p:nvSpPr>
        <p:spPr bwMode="auto">
          <a:xfrm>
            <a:off x="3658867" y="3530875"/>
            <a:ext cx="542777" cy="325090"/>
          </a:xfrm>
          <a:prstGeom prst="rect">
            <a:avLst/>
          </a:prstGeom>
          <a:noFill/>
          <a:ln w="28575">
            <a:noFill/>
            <a:miter lim="800000"/>
            <a:headEnd/>
            <a:tailEnd/>
          </a:ln>
        </p:spPr>
        <p:txBody>
          <a:bodyPr wrap="none" lIns="74295" tIns="37148" rIns="74295" bIns="37148" anchor="ctr">
            <a:prstTxWarp prst="textNoShape">
              <a:avLst/>
            </a:prstTxWarp>
            <a:spAutoFit/>
          </a:bodyPr>
          <a:lstStyle/>
          <a:p>
            <a:pPr algn="ctr"/>
            <a:r>
              <a:rPr lang="en-US" sz="1625" dirty="0" err="1">
                <a:solidFill>
                  <a:schemeClr val="tx1"/>
                </a:solidFill>
              </a:rPr>
              <a:t>imm</a:t>
            </a:r>
            <a:endParaRPr lang="en-US" sz="1625" dirty="0">
              <a:solidFill>
                <a:schemeClr val="tx1"/>
              </a:solidFill>
            </a:endParaRPr>
          </a:p>
        </p:txBody>
      </p:sp>
      <p:sp>
        <p:nvSpPr>
          <p:cNvPr id="31772" name="Line 32"/>
          <p:cNvSpPr>
            <a:spLocks noChangeShapeType="1"/>
          </p:cNvSpPr>
          <p:nvPr/>
        </p:nvSpPr>
        <p:spPr bwMode="auto">
          <a:xfrm>
            <a:off x="2628900" y="2851151"/>
            <a:ext cx="0" cy="681038"/>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73" name="AutoShape 33"/>
          <p:cNvSpPr>
            <a:spLocks noChangeArrowheads="1"/>
          </p:cNvSpPr>
          <p:nvPr/>
        </p:nvSpPr>
        <p:spPr bwMode="auto">
          <a:xfrm>
            <a:off x="2057401" y="3643118"/>
            <a:ext cx="285750" cy="657820"/>
          </a:xfrm>
          <a:prstGeom prst="roundRect">
            <a:avLst>
              <a:gd name="adj" fmla="val 16667"/>
            </a:avLst>
          </a:prstGeom>
          <a:solidFill>
            <a:srgbClr val="FFFFFF"/>
          </a:solidFill>
          <a:ln w="28575">
            <a:solidFill>
              <a:schemeClr val="tx2"/>
            </a:solidFill>
            <a:round/>
            <a:headEnd/>
            <a:tailEnd/>
          </a:ln>
        </p:spPr>
        <p:txBody>
          <a:bodyPr wrap="none" lIns="74295" tIns="37148" rIns="74295" bIns="37148" anchor="ctr">
            <a:prstTxWarp prst="textNoShape">
              <a:avLst/>
            </a:prstTxWarp>
          </a:bodyPr>
          <a:lstStyle/>
          <a:p>
            <a:endParaRPr lang="en-US" sz="5460"/>
          </a:p>
        </p:txBody>
      </p:sp>
      <p:sp>
        <p:nvSpPr>
          <p:cNvPr id="31774" name="Line 34"/>
          <p:cNvSpPr>
            <a:spLocks noChangeShapeType="1"/>
          </p:cNvSpPr>
          <p:nvPr/>
        </p:nvSpPr>
        <p:spPr bwMode="auto">
          <a:xfrm flipH="1">
            <a:off x="2343150" y="3823693"/>
            <a:ext cx="171450" cy="0"/>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75" name="Line 35"/>
          <p:cNvSpPr>
            <a:spLocks noChangeShapeType="1"/>
          </p:cNvSpPr>
          <p:nvPr/>
        </p:nvSpPr>
        <p:spPr bwMode="auto">
          <a:xfrm>
            <a:off x="6096000" y="2944020"/>
            <a:ext cx="0" cy="1155700"/>
          </a:xfrm>
          <a:prstGeom prst="line">
            <a:avLst/>
          </a:prstGeom>
          <a:noFill/>
          <a:ln w="28575">
            <a:solidFill>
              <a:schemeClr val="tx2"/>
            </a:solidFill>
            <a:round/>
            <a:headEnd/>
            <a:tailEnd/>
          </a:ln>
        </p:spPr>
        <p:txBody>
          <a:bodyPr wrap="none" lIns="74295" tIns="37148" rIns="74295" bIns="37148" anchor="ctr">
            <a:prstTxWarp prst="textNoShape">
              <a:avLst/>
            </a:prstTxWarp>
          </a:bodyPr>
          <a:lstStyle/>
          <a:p>
            <a:endParaRPr lang="en-US" sz="5460"/>
          </a:p>
        </p:txBody>
      </p:sp>
      <p:sp>
        <p:nvSpPr>
          <p:cNvPr id="31776" name="Line 36"/>
          <p:cNvSpPr>
            <a:spLocks noChangeShapeType="1"/>
          </p:cNvSpPr>
          <p:nvPr/>
        </p:nvSpPr>
        <p:spPr bwMode="auto">
          <a:xfrm flipH="1">
            <a:off x="2343150" y="4099721"/>
            <a:ext cx="3752849" cy="15479"/>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sp>
        <p:nvSpPr>
          <p:cNvPr id="31777" name="Line 37"/>
          <p:cNvSpPr>
            <a:spLocks noChangeShapeType="1"/>
          </p:cNvSpPr>
          <p:nvPr/>
        </p:nvSpPr>
        <p:spPr bwMode="auto">
          <a:xfrm flipH="1">
            <a:off x="1771650" y="3965576"/>
            <a:ext cx="285750" cy="0"/>
          </a:xfrm>
          <a:prstGeom prst="line">
            <a:avLst/>
          </a:prstGeom>
          <a:noFill/>
          <a:ln w="28575">
            <a:solidFill>
              <a:schemeClr val="tx2"/>
            </a:solidFill>
            <a:round/>
            <a:headEnd/>
            <a:tailEnd/>
          </a:ln>
        </p:spPr>
        <p:txBody>
          <a:bodyPr wrap="none" lIns="74295" tIns="37148" rIns="74295" bIns="37148" anchor="ctr">
            <a:prstTxWarp prst="textNoShape">
              <a:avLst/>
            </a:prstTxWarp>
          </a:bodyPr>
          <a:lstStyle/>
          <a:p>
            <a:endParaRPr lang="en-US" sz="5460"/>
          </a:p>
        </p:txBody>
      </p:sp>
      <p:sp>
        <p:nvSpPr>
          <p:cNvPr id="31778" name="Line 38"/>
          <p:cNvSpPr>
            <a:spLocks noChangeShapeType="1"/>
          </p:cNvSpPr>
          <p:nvPr/>
        </p:nvSpPr>
        <p:spPr bwMode="auto">
          <a:xfrm flipV="1">
            <a:off x="1771650" y="2851152"/>
            <a:ext cx="0" cy="1114425"/>
          </a:xfrm>
          <a:prstGeom prst="line">
            <a:avLst/>
          </a:prstGeom>
          <a:noFill/>
          <a:ln w="28575">
            <a:solidFill>
              <a:schemeClr val="tx2"/>
            </a:solidFill>
            <a:round/>
            <a:headEnd/>
            <a:tailEnd/>
          </a:ln>
        </p:spPr>
        <p:txBody>
          <a:bodyPr wrap="none" lIns="74295" tIns="37148" rIns="74295" bIns="37148" anchor="ctr">
            <a:prstTxWarp prst="textNoShape">
              <a:avLst/>
            </a:prstTxWarp>
          </a:bodyPr>
          <a:lstStyle/>
          <a:p>
            <a:endParaRPr lang="en-US" sz="5460"/>
          </a:p>
        </p:txBody>
      </p:sp>
      <p:sp>
        <p:nvSpPr>
          <p:cNvPr id="31779" name="Line 39"/>
          <p:cNvSpPr>
            <a:spLocks noChangeShapeType="1"/>
          </p:cNvSpPr>
          <p:nvPr/>
        </p:nvSpPr>
        <p:spPr bwMode="auto">
          <a:xfrm>
            <a:off x="1771650" y="2851151"/>
            <a:ext cx="285750" cy="0"/>
          </a:xfrm>
          <a:prstGeom prst="line">
            <a:avLst/>
          </a:prstGeom>
          <a:noFill/>
          <a:ln w="28575">
            <a:solidFill>
              <a:schemeClr val="tx2"/>
            </a:solidFill>
            <a:round/>
            <a:headEnd/>
            <a:tailEnd type="triangle" w="med" len="med"/>
          </a:ln>
        </p:spPr>
        <p:txBody>
          <a:bodyPr wrap="none" lIns="74295" tIns="37148" rIns="74295" bIns="37148" anchor="ctr">
            <a:prstTxWarp prst="textNoShape">
              <a:avLst/>
            </a:prstTxWarp>
          </a:bodyPr>
          <a:lstStyle/>
          <a:p>
            <a:endParaRPr lang="en-US" sz="5460"/>
          </a:p>
        </p:txBody>
      </p:sp>
      <p:grpSp>
        <p:nvGrpSpPr>
          <p:cNvPr id="3" name="Group 40"/>
          <p:cNvGrpSpPr>
            <a:grpSpLocks/>
          </p:cNvGrpSpPr>
          <p:nvPr/>
        </p:nvGrpSpPr>
        <p:grpSpPr bwMode="auto">
          <a:xfrm>
            <a:off x="2106144" y="4791082"/>
            <a:ext cx="1374322" cy="594619"/>
            <a:chOff x="623" y="2832"/>
            <a:chExt cx="1491" cy="461"/>
          </a:xfrm>
        </p:grpSpPr>
        <p:sp>
          <p:nvSpPr>
            <p:cNvPr id="2499625" name="Text Box 41"/>
            <p:cNvSpPr txBox="1">
              <a:spLocks noChangeArrowheads="1"/>
            </p:cNvSpPr>
            <p:nvPr/>
          </p:nvSpPr>
          <p:spPr bwMode="auto">
            <a:xfrm>
              <a:off x="623" y="2834"/>
              <a:ext cx="1491" cy="459"/>
            </a:xfrm>
            <a:prstGeom prst="rect">
              <a:avLst/>
            </a:prstGeom>
            <a:noFill/>
            <a:ln w="28575">
              <a:noFill/>
              <a:miter lim="800000"/>
              <a:headEnd/>
              <a:tailEnd/>
            </a:ln>
            <a:effectLst/>
          </p:spPr>
          <p:txBody>
            <a:bodyPr wrap="none" anchor="ctr">
              <a:prstTxWarp prst="textNoShape">
                <a:avLst/>
              </a:prstTxWarp>
              <a:spAutoFit/>
            </a:bodyPr>
            <a:lstStyle/>
            <a:p>
              <a:pPr algn="ctr">
                <a:defRPr/>
              </a:pPr>
              <a:r>
                <a:rPr lang="en-US" sz="1625" dirty="0">
                  <a:solidFill>
                    <a:srgbClr val="114FFB"/>
                  </a:solidFill>
                </a:rPr>
                <a:t>1. Instruction</a:t>
              </a:r>
            </a:p>
            <a:p>
              <a:pPr algn="ctr">
                <a:defRPr/>
              </a:pPr>
              <a:r>
                <a:rPr lang="en-US" sz="1625" dirty="0">
                  <a:solidFill>
                    <a:srgbClr val="114FFB"/>
                  </a:solidFill>
                </a:rPr>
                <a:t>Fetch</a:t>
              </a:r>
            </a:p>
          </p:txBody>
        </p:sp>
        <p:sp>
          <p:nvSpPr>
            <p:cNvPr id="2499626" name="Line 42"/>
            <p:cNvSpPr>
              <a:spLocks noChangeShapeType="1"/>
            </p:cNvSpPr>
            <p:nvPr/>
          </p:nvSpPr>
          <p:spPr bwMode="auto">
            <a:xfrm>
              <a:off x="729" y="2832"/>
              <a:ext cx="1355" cy="0"/>
            </a:xfrm>
            <a:prstGeom prst="line">
              <a:avLst/>
            </a:prstGeom>
            <a:noFill/>
            <a:ln w="28575">
              <a:solidFill>
                <a:srgbClr val="114FFB"/>
              </a:solidFill>
              <a:round/>
              <a:headEnd type="diamond" w="med" len="med"/>
              <a:tailEnd type="triangle" w="med" len="med"/>
            </a:ln>
            <a:effectLst/>
          </p:spPr>
          <p:txBody>
            <a:bodyPr wrap="none" anchor="ctr">
              <a:prstTxWarp prst="textNoShape">
                <a:avLst/>
              </a:prstTxWarp>
            </a:bodyPr>
            <a:lstStyle/>
            <a:p>
              <a:pPr>
                <a:defRPr/>
              </a:pPr>
              <a:endParaRPr lang="en-US" sz="5460"/>
            </a:p>
          </p:txBody>
        </p:sp>
      </p:grpSp>
      <p:grpSp>
        <p:nvGrpSpPr>
          <p:cNvPr id="4" name="Group 43"/>
          <p:cNvGrpSpPr>
            <a:grpSpLocks/>
          </p:cNvGrpSpPr>
          <p:nvPr/>
        </p:nvGrpSpPr>
        <p:grpSpPr bwMode="auto">
          <a:xfrm>
            <a:off x="3594498" y="4527950"/>
            <a:ext cx="1322784" cy="1092497"/>
            <a:chOff x="728" y="2628"/>
            <a:chExt cx="1356" cy="847"/>
          </a:xfrm>
        </p:grpSpPr>
        <p:sp>
          <p:nvSpPr>
            <p:cNvPr id="2499628" name="Text Box 44"/>
            <p:cNvSpPr txBox="1">
              <a:spLocks noChangeArrowheads="1"/>
            </p:cNvSpPr>
            <p:nvPr/>
          </p:nvSpPr>
          <p:spPr bwMode="auto">
            <a:xfrm>
              <a:off x="750" y="2628"/>
              <a:ext cx="1220" cy="847"/>
            </a:xfrm>
            <a:prstGeom prst="rect">
              <a:avLst/>
            </a:prstGeom>
            <a:noFill/>
            <a:ln w="28575">
              <a:noFill/>
              <a:miter lim="800000"/>
              <a:headEnd/>
              <a:tailEnd/>
            </a:ln>
            <a:effectLst/>
          </p:spPr>
          <p:txBody>
            <a:bodyPr wrap="none" anchor="ctr">
              <a:prstTxWarp prst="textNoShape">
                <a:avLst/>
              </a:prstTxWarp>
              <a:spAutoFit/>
            </a:bodyPr>
            <a:lstStyle/>
            <a:p>
              <a:pPr algn="ctr">
                <a:defRPr/>
              </a:pPr>
              <a:endParaRPr lang="en-US" sz="1625" dirty="0">
                <a:solidFill>
                  <a:srgbClr val="114FFB"/>
                </a:solidFill>
              </a:endParaRPr>
            </a:p>
            <a:p>
              <a:pPr algn="ctr">
                <a:defRPr/>
              </a:pPr>
              <a:r>
                <a:rPr lang="en-US" sz="1625" dirty="0">
                  <a:solidFill>
                    <a:srgbClr val="114FFB"/>
                  </a:solidFill>
                </a:rPr>
                <a:t>2. Decode/</a:t>
              </a:r>
            </a:p>
            <a:p>
              <a:pPr algn="ctr">
                <a:defRPr/>
              </a:pPr>
              <a:r>
                <a:rPr lang="en-US" sz="1625" dirty="0">
                  <a:solidFill>
                    <a:srgbClr val="114FFB"/>
                  </a:solidFill>
                </a:rPr>
                <a:t>    Register</a:t>
              </a:r>
            </a:p>
            <a:p>
              <a:pPr algn="ctr">
                <a:defRPr/>
              </a:pPr>
              <a:r>
                <a:rPr lang="en-US" sz="1625" dirty="0">
                  <a:solidFill>
                    <a:srgbClr val="114FFB"/>
                  </a:solidFill>
                </a:rPr>
                <a:t>Read</a:t>
              </a:r>
            </a:p>
          </p:txBody>
        </p:sp>
        <p:sp>
          <p:nvSpPr>
            <p:cNvPr id="2499629" name="Line 45"/>
            <p:cNvSpPr>
              <a:spLocks noChangeShapeType="1"/>
            </p:cNvSpPr>
            <p:nvPr/>
          </p:nvSpPr>
          <p:spPr bwMode="auto">
            <a:xfrm>
              <a:off x="728" y="2832"/>
              <a:ext cx="1356" cy="0"/>
            </a:xfrm>
            <a:prstGeom prst="line">
              <a:avLst/>
            </a:prstGeom>
            <a:noFill/>
            <a:ln w="28575">
              <a:solidFill>
                <a:srgbClr val="114FFB"/>
              </a:solidFill>
              <a:round/>
              <a:headEnd type="diamond" w="med" len="med"/>
              <a:tailEnd type="triangle" w="med" len="med"/>
            </a:ln>
            <a:effectLst/>
          </p:spPr>
          <p:txBody>
            <a:bodyPr wrap="none" anchor="ctr">
              <a:prstTxWarp prst="textNoShape">
                <a:avLst/>
              </a:prstTxWarp>
            </a:bodyPr>
            <a:lstStyle/>
            <a:p>
              <a:pPr>
                <a:defRPr/>
              </a:pPr>
              <a:endParaRPr lang="en-US" sz="5460"/>
            </a:p>
          </p:txBody>
        </p:sp>
      </p:grpSp>
      <p:grpSp>
        <p:nvGrpSpPr>
          <p:cNvPr id="5" name="Group 46"/>
          <p:cNvGrpSpPr>
            <a:grpSpLocks/>
          </p:cNvGrpSpPr>
          <p:nvPr/>
        </p:nvGrpSpPr>
        <p:grpSpPr bwMode="auto">
          <a:xfrm>
            <a:off x="4942062" y="4791084"/>
            <a:ext cx="1193232" cy="455316"/>
            <a:chOff x="647" y="2832"/>
            <a:chExt cx="1437" cy="353"/>
          </a:xfrm>
        </p:grpSpPr>
        <p:sp>
          <p:nvSpPr>
            <p:cNvPr id="2499631" name="Text Box 47"/>
            <p:cNvSpPr txBox="1">
              <a:spLocks noChangeArrowheads="1"/>
            </p:cNvSpPr>
            <p:nvPr/>
          </p:nvSpPr>
          <p:spPr bwMode="auto">
            <a:xfrm>
              <a:off x="647" y="2920"/>
              <a:ext cx="1406" cy="265"/>
            </a:xfrm>
            <a:prstGeom prst="rect">
              <a:avLst/>
            </a:prstGeom>
            <a:noFill/>
            <a:ln w="28575">
              <a:noFill/>
              <a:miter lim="800000"/>
              <a:headEnd/>
              <a:tailEnd/>
            </a:ln>
            <a:effectLst/>
          </p:spPr>
          <p:txBody>
            <a:bodyPr wrap="none" anchor="ctr">
              <a:prstTxWarp prst="textNoShape">
                <a:avLst/>
              </a:prstTxWarp>
              <a:spAutoFit/>
            </a:bodyPr>
            <a:lstStyle/>
            <a:p>
              <a:pPr algn="ctr">
                <a:defRPr/>
              </a:pPr>
              <a:r>
                <a:rPr lang="en-US" sz="1625" dirty="0">
                  <a:solidFill>
                    <a:srgbClr val="114FFB"/>
                  </a:solidFill>
                </a:rPr>
                <a:t>3. Execute</a:t>
              </a:r>
            </a:p>
          </p:txBody>
        </p:sp>
        <p:sp>
          <p:nvSpPr>
            <p:cNvPr id="2499632" name="Line 48"/>
            <p:cNvSpPr>
              <a:spLocks noChangeShapeType="1"/>
            </p:cNvSpPr>
            <p:nvPr/>
          </p:nvSpPr>
          <p:spPr bwMode="auto">
            <a:xfrm>
              <a:off x="729" y="2832"/>
              <a:ext cx="1355" cy="0"/>
            </a:xfrm>
            <a:prstGeom prst="line">
              <a:avLst/>
            </a:prstGeom>
            <a:noFill/>
            <a:ln w="28575">
              <a:solidFill>
                <a:srgbClr val="114FFB"/>
              </a:solidFill>
              <a:round/>
              <a:headEnd type="diamond" w="med" len="med"/>
              <a:tailEnd type="triangle" w="med" len="med"/>
            </a:ln>
            <a:effectLst/>
          </p:spPr>
          <p:txBody>
            <a:bodyPr wrap="none" anchor="ctr">
              <a:prstTxWarp prst="textNoShape">
                <a:avLst/>
              </a:prstTxWarp>
            </a:bodyPr>
            <a:lstStyle/>
            <a:p>
              <a:pPr>
                <a:defRPr/>
              </a:pPr>
              <a:endParaRPr lang="en-US" sz="5460"/>
            </a:p>
          </p:txBody>
        </p:sp>
      </p:grpSp>
      <p:grpSp>
        <p:nvGrpSpPr>
          <p:cNvPr id="6" name="Group 49"/>
          <p:cNvGrpSpPr>
            <a:grpSpLocks/>
          </p:cNvGrpSpPr>
          <p:nvPr/>
        </p:nvGrpSpPr>
        <p:grpSpPr bwMode="auto">
          <a:xfrm>
            <a:off x="5897106" y="4800101"/>
            <a:ext cx="1165812" cy="469504"/>
            <a:chOff x="90" y="2821"/>
            <a:chExt cx="2511" cy="364"/>
          </a:xfrm>
        </p:grpSpPr>
        <p:sp>
          <p:nvSpPr>
            <p:cNvPr id="2499634" name="Text Box 50"/>
            <p:cNvSpPr txBox="1">
              <a:spLocks noChangeArrowheads="1"/>
            </p:cNvSpPr>
            <p:nvPr/>
          </p:nvSpPr>
          <p:spPr bwMode="auto">
            <a:xfrm>
              <a:off x="90" y="2920"/>
              <a:ext cx="2511" cy="265"/>
            </a:xfrm>
            <a:prstGeom prst="rect">
              <a:avLst/>
            </a:prstGeom>
            <a:noFill/>
            <a:ln w="28575">
              <a:noFill/>
              <a:miter lim="800000"/>
              <a:headEnd/>
              <a:tailEnd/>
            </a:ln>
            <a:effectLst/>
          </p:spPr>
          <p:txBody>
            <a:bodyPr wrap="none" anchor="ctr">
              <a:prstTxWarp prst="textNoShape">
                <a:avLst/>
              </a:prstTxWarp>
              <a:spAutoFit/>
            </a:bodyPr>
            <a:lstStyle/>
            <a:p>
              <a:pPr algn="ctr">
                <a:defRPr/>
              </a:pPr>
              <a:r>
                <a:rPr lang="en-US" sz="1625" dirty="0">
                  <a:solidFill>
                    <a:srgbClr val="114FFB"/>
                  </a:solidFill>
                </a:rPr>
                <a:t>4. Memory</a:t>
              </a:r>
            </a:p>
          </p:txBody>
        </p:sp>
        <p:sp>
          <p:nvSpPr>
            <p:cNvPr id="2499635" name="Line 51"/>
            <p:cNvSpPr>
              <a:spLocks noChangeShapeType="1"/>
            </p:cNvSpPr>
            <p:nvPr/>
          </p:nvSpPr>
          <p:spPr bwMode="auto">
            <a:xfrm>
              <a:off x="720" y="2821"/>
              <a:ext cx="1354" cy="0"/>
            </a:xfrm>
            <a:prstGeom prst="line">
              <a:avLst/>
            </a:prstGeom>
            <a:noFill/>
            <a:ln w="28575">
              <a:solidFill>
                <a:srgbClr val="114FFB"/>
              </a:solidFill>
              <a:round/>
              <a:headEnd type="diamond" w="med" len="med"/>
              <a:tailEnd type="triangle" w="med" len="med"/>
            </a:ln>
            <a:effectLst/>
          </p:spPr>
          <p:txBody>
            <a:bodyPr wrap="none" anchor="ctr">
              <a:prstTxWarp prst="textNoShape">
                <a:avLst/>
              </a:prstTxWarp>
            </a:bodyPr>
            <a:lstStyle/>
            <a:p>
              <a:pPr>
                <a:defRPr/>
              </a:pPr>
              <a:endParaRPr lang="en-US" sz="5460"/>
            </a:p>
          </p:txBody>
        </p:sp>
      </p:grpSp>
      <p:grpSp>
        <p:nvGrpSpPr>
          <p:cNvPr id="7" name="Group 52"/>
          <p:cNvGrpSpPr>
            <a:grpSpLocks/>
          </p:cNvGrpSpPr>
          <p:nvPr/>
        </p:nvGrpSpPr>
        <p:grpSpPr bwMode="auto">
          <a:xfrm>
            <a:off x="6813582" y="4779472"/>
            <a:ext cx="1074120" cy="592039"/>
            <a:chOff x="491" y="2823"/>
            <a:chExt cx="1848" cy="459"/>
          </a:xfrm>
        </p:grpSpPr>
        <p:sp>
          <p:nvSpPr>
            <p:cNvPr id="31789" name="Text Box 53"/>
            <p:cNvSpPr txBox="1">
              <a:spLocks noChangeArrowheads="1"/>
            </p:cNvSpPr>
            <p:nvPr/>
          </p:nvSpPr>
          <p:spPr bwMode="auto">
            <a:xfrm>
              <a:off x="491" y="2823"/>
              <a:ext cx="1848" cy="459"/>
            </a:xfrm>
            <a:prstGeom prst="rect">
              <a:avLst/>
            </a:prstGeom>
            <a:noFill/>
            <a:ln w="28575">
              <a:noFill/>
              <a:miter lim="800000"/>
              <a:headEnd/>
              <a:tailEnd/>
            </a:ln>
          </p:spPr>
          <p:txBody>
            <a:bodyPr wrap="none" anchor="ctr">
              <a:prstTxWarp prst="textNoShape">
                <a:avLst/>
              </a:prstTxWarp>
              <a:spAutoFit/>
            </a:bodyPr>
            <a:lstStyle/>
            <a:p>
              <a:pPr algn="ctr"/>
              <a:r>
                <a:rPr lang="en-US" sz="1625" dirty="0">
                  <a:solidFill>
                    <a:srgbClr val="114FFB"/>
                  </a:solidFill>
                  <a:latin typeface="Calibri" charset="0"/>
                </a:rPr>
                <a:t>5. Register</a:t>
              </a:r>
            </a:p>
            <a:p>
              <a:pPr algn="ctr"/>
              <a:r>
                <a:rPr lang="en-US" sz="1625" dirty="0">
                  <a:solidFill>
                    <a:srgbClr val="114FFB"/>
                  </a:solidFill>
                  <a:latin typeface="Calibri" charset="0"/>
                </a:rPr>
                <a:t>     Write</a:t>
              </a:r>
            </a:p>
          </p:txBody>
        </p:sp>
        <p:sp>
          <p:nvSpPr>
            <p:cNvPr id="2499638" name="Line 54"/>
            <p:cNvSpPr>
              <a:spLocks noChangeShapeType="1"/>
            </p:cNvSpPr>
            <p:nvPr/>
          </p:nvSpPr>
          <p:spPr bwMode="auto">
            <a:xfrm>
              <a:off x="729" y="2832"/>
              <a:ext cx="1354" cy="0"/>
            </a:xfrm>
            <a:prstGeom prst="line">
              <a:avLst/>
            </a:prstGeom>
            <a:noFill/>
            <a:ln w="28575">
              <a:solidFill>
                <a:srgbClr val="114FFB"/>
              </a:solidFill>
              <a:round/>
              <a:headEnd type="diamond" w="med" len="med"/>
              <a:tailEnd type="triangle" w="med" len="med"/>
            </a:ln>
            <a:effectLst/>
          </p:spPr>
          <p:txBody>
            <a:bodyPr wrap="none" anchor="ctr">
              <a:prstTxWarp prst="textNoShape">
                <a:avLst/>
              </a:prstTxWarp>
            </a:bodyPr>
            <a:lstStyle/>
            <a:p>
              <a:pPr>
                <a:defRPr/>
              </a:pPr>
              <a:endParaRPr lang="en-US" sz="5460"/>
            </a:p>
          </p:txBody>
        </p:sp>
      </p:grpSp>
      <p:sp>
        <p:nvSpPr>
          <p:cNvPr id="31785" name="Text Box 3"/>
          <p:cNvSpPr txBox="1">
            <a:spLocks noChangeArrowheads="1"/>
          </p:cNvSpPr>
          <p:nvPr/>
        </p:nvSpPr>
        <p:spPr bwMode="auto">
          <a:xfrm rot="-5400000">
            <a:off x="1985541" y="2664098"/>
            <a:ext cx="440184" cy="325090"/>
          </a:xfrm>
          <a:prstGeom prst="rect">
            <a:avLst/>
          </a:prstGeom>
          <a:noFill/>
          <a:ln w="28575">
            <a:noFill/>
            <a:miter lim="800000"/>
            <a:headEnd/>
            <a:tailEnd/>
          </a:ln>
        </p:spPr>
        <p:txBody>
          <a:bodyPr wrap="none" lIns="74295" tIns="37148" rIns="74295" bIns="37148" anchor="ctr">
            <a:prstTxWarp prst="textNoShape">
              <a:avLst/>
            </a:prstTxWarp>
            <a:spAutoFit/>
          </a:bodyPr>
          <a:lstStyle/>
          <a:p>
            <a:pPr algn="ctr"/>
            <a:r>
              <a:rPr lang="en-US" sz="1625" dirty="0">
                <a:solidFill>
                  <a:schemeClr val="tx1"/>
                </a:solidFill>
              </a:rPr>
              <a:t>PC</a:t>
            </a:r>
          </a:p>
        </p:txBody>
      </p:sp>
      <p:sp>
        <p:nvSpPr>
          <p:cNvPr id="58" name="Text Box 15"/>
          <p:cNvSpPr txBox="1">
            <a:spLocks noChangeArrowheads="1"/>
          </p:cNvSpPr>
          <p:nvPr/>
        </p:nvSpPr>
        <p:spPr bwMode="auto">
          <a:xfrm rot="-5400000">
            <a:off x="1903888" y="3799162"/>
            <a:ext cx="542776" cy="325090"/>
          </a:xfrm>
          <a:prstGeom prst="rect">
            <a:avLst/>
          </a:prstGeom>
          <a:noFill/>
          <a:ln w="28575">
            <a:noFill/>
            <a:miter lim="800000"/>
            <a:headEnd/>
            <a:tailEnd/>
          </a:ln>
        </p:spPr>
        <p:txBody>
          <a:bodyPr wrap="none" lIns="74295" tIns="37148" rIns="74295" bIns="37148" anchor="ctr">
            <a:prstTxWarp prst="textNoShape">
              <a:avLst/>
            </a:prstTxWarp>
            <a:spAutoFit/>
          </a:bodyPr>
          <a:lstStyle/>
          <a:p>
            <a:pPr algn="ctr"/>
            <a:r>
              <a:rPr lang="en-US" sz="1625" dirty="0" err="1">
                <a:solidFill>
                  <a:schemeClr val="tx1"/>
                </a:solidFill>
              </a:rPr>
              <a:t>mux</a:t>
            </a:r>
            <a:endParaRPr lang="en-US" sz="1625" dirty="0">
              <a:solidFill>
                <a:schemeClr val="tx1"/>
              </a:solidFill>
            </a:endParaRPr>
          </a:p>
        </p:txBody>
      </p:sp>
      <p:sp>
        <p:nvSpPr>
          <p:cNvPr id="59" name="Isosceles Triangle 58"/>
          <p:cNvSpPr/>
          <p:nvPr/>
        </p:nvSpPr>
        <p:spPr>
          <a:xfrm>
            <a:off x="2133600" y="3274220"/>
            <a:ext cx="152400" cy="165100"/>
          </a:xfrm>
          <a:prstGeom prst="triangle">
            <a:avLst/>
          </a:prstGeom>
          <a:ln w="28575" cmpd="sng">
            <a:solidFill>
              <a:schemeClr val="tx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5460"/>
          </a:p>
        </p:txBody>
      </p:sp>
      <p:sp>
        <p:nvSpPr>
          <p:cNvPr id="60" name="Isosceles Triangle 59"/>
          <p:cNvSpPr/>
          <p:nvPr/>
        </p:nvSpPr>
        <p:spPr>
          <a:xfrm>
            <a:off x="4648200" y="3274220"/>
            <a:ext cx="152400" cy="165100"/>
          </a:xfrm>
          <a:prstGeom prst="triangle">
            <a:avLst/>
          </a:prstGeom>
          <a:ln w="28575" cmpd="sng">
            <a:solidFill>
              <a:schemeClr val="tx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5460"/>
          </a:p>
        </p:txBody>
      </p:sp>
      <p:sp>
        <p:nvSpPr>
          <p:cNvPr id="61" name="Isosceles Triangle 60"/>
          <p:cNvSpPr/>
          <p:nvPr/>
        </p:nvSpPr>
        <p:spPr>
          <a:xfrm>
            <a:off x="6858000" y="3769520"/>
            <a:ext cx="152400" cy="165100"/>
          </a:xfrm>
          <a:prstGeom prst="triangle">
            <a:avLst/>
          </a:prstGeom>
          <a:ln w="28575" cmpd="sng">
            <a:solidFill>
              <a:schemeClr val="tx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5460"/>
          </a:p>
        </p:txBody>
      </p:sp>
      <p:grpSp>
        <p:nvGrpSpPr>
          <p:cNvPr id="2499633" name="Group 2499632"/>
          <p:cNvGrpSpPr/>
          <p:nvPr/>
        </p:nvGrpSpPr>
        <p:grpSpPr>
          <a:xfrm>
            <a:off x="1066800" y="5657846"/>
            <a:ext cx="7086600" cy="247650"/>
            <a:chOff x="1066800" y="4629150"/>
            <a:chExt cx="7086600" cy="228600"/>
          </a:xfrm>
        </p:grpSpPr>
        <p:cxnSp>
          <p:nvCxnSpPr>
            <p:cNvPr id="10" name="Straight Connector 9"/>
            <p:cNvCxnSpPr/>
            <p:nvPr/>
          </p:nvCxnSpPr>
          <p:spPr>
            <a:xfrm>
              <a:off x="1066800" y="4857750"/>
              <a:ext cx="914400" cy="0"/>
            </a:xfrm>
            <a:prstGeom prst="line">
              <a:avLst/>
            </a:prstGeom>
            <a:ln w="28575" cap="rnd"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1981200" y="4629150"/>
              <a:ext cx="152400" cy="228600"/>
            </a:xfrm>
            <a:prstGeom prst="line">
              <a:avLst/>
            </a:prstGeom>
            <a:ln w="28575" cap="rnd"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133600" y="4629150"/>
              <a:ext cx="2590800" cy="0"/>
            </a:xfrm>
            <a:prstGeom prst="line">
              <a:avLst/>
            </a:prstGeom>
            <a:ln w="28575" cap="rnd"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4724400" y="4629150"/>
              <a:ext cx="152400" cy="228600"/>
            </a:xfrm>
            <a:prstGeom prst="line">
              <a:avLst/>
            </a:prstGeom>
            <a:ln w="28575" cap="rnd"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876800" y="4857750"/>
              <a:ext cx="2590800" cy="0"/>
            </a:xfrm>
            <a:prstGeom prst="line">
              <a:avLst/>
            </a:prstGeom>
            <a:ln w="28575" cap="rnd"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7467600" y="4629150"/>
              <a:ext cx="152400" cy="228600"/>
            </a:xfrm>
            <a:prstGeom prst="line">
              <a:avLst/>
            </a:prstGeom>
            <a:ln w="28575" cap="rnd"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329984" y="4629150"/>
              <a:ext cx="416782" cy="184666"/>
            </a:xfrm>
            <a:prstGeom prst="rect">
              <a:avLst/>
            </a:prstGeom>
            <a:noFill/>
          </p:spPr>
          <p:txBody>
            <a:bodyPr wrap="none" lIns="0" tIns="0" rIns="0" bIns="0" rtlCol="0">
              <a:spAutoFit/>
            </a:bodyPr>
            <a:lstStyle/>
            <a:p>
              <a:r>
                <a:rPr lang="en-US" sz="1300" dirty="0">
                  <a:solidFill>
                    <a:schemeClr val="tx1"/>
                  </a:solidFill>
                </a:rPr>
                <a:t>Clock</a:t>
              </a:r>
            </a:p>
          </p:txBody>
        </p:sp>
        <p:cxnSp>
          <p:nvCxnSpPr>
            <p:cNvPr id="26" name="Straight Connector 25"/>
            <p:cNvCxnSpPr/>
            <p:nvPr/>
          </p:nvCxnSpPr>
          <p:spPr>
            <a:xfrm flipV="1">
              <a:off x="1962693" y="4698506"/>
              <a:ext cx="125073" cy="32071"/>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flipV="1">
              <a:off x="2084560" y="4698506"/>
              <a:ext cx="16034" cy="10904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7445151" y="4700169"/>
              <a:ext cx="125073" cy="32071"/>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flipV="1">
              <a:off x="7567018" y="4700169"/>
              <a:ext cx="16034" cy="10904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7620000" y="4629150"/>
              <a:ext cx="533400" cy="1"/>
            </a:xfrm>
            <a:prstGeom prst="line">
              <a:avLst/>
            </a:prstGeom>
            <a:ln w="28575" cap="rnd"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499630" name="Group 2499629"/>
          <p:cNvGrpSpPr/>
          <p:nvPr/>
        </p:nvGrpSpPr>
        <p:grpSpPr>
          <a:xfrm>
            <a:off x="2642581" y="5799085"/>
            <a:ext cx="1929419" cy="333489"/>
            <a:chOff x="2642581" y="4759523"/>
            <a:chExt cx="1929419" cy="307836"/>
          </a:xfrm>
        </p:grpSpPr>
        <p:cxnSp>
          <p:nvCxnSpPr>
            <p:cNvPr id="2499624" name="Straight Arrow Connector 2499623"/>
            <p:cNvCxnSpPr/>
            <p:nvPr/>
          </p:nvCxnSpPr>
          <p:spPr>
            <a:xfrm>
              <a:off x="3200400" y="4933950"/>
              <a:ext cx="1371600"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99627" name="TextBox 2499626"/>
            <p:cNvSpPr txBox="1"/>
            <p:nvPr/>
          </p:nvSpPr>
          <p:spPr>
            <a:xfrm>
              <a:off x="2642581" y="4759523"/>
              <a:ext cx="524182" cy="307836"/>
            </a:xfrm>
            <a:prstGeom prst="rect">
              <a:avLst/>
            </a:prstGeom>
            <a:noFill/>
          </p:spPr>
          <p:txBody>
            <a:bodyPr wrap="none" lIns="0" tIns="0" rIns="0" bIns="0" rtlCol="0">
              <a:spAutoFit/>
            </a:bodyPr>
            <a:lstStyle/>
            <a:p>
              <a:r>
                <a:rPr lang="en-US" sz="2167" dirty="0">
                  <a:solidFill>
                    <a:schemeClr val="tx1"/>
                  </a:solidFill>
                </a:rPr>
                <a:t>time</a:t>
              </a:r>
            </a:p>
          </p:txBody>
        </p:sp>
      </p:grpSp>
    </p:spTree>
    <p:extLst>
      <p:ext uri="{BB962C8B-B14F-4D97-AF65-F5344CB8AC3E}">
        <p14:creationId xmlns:p14="http://schemas.microsoft.com/office/powerpoint/2010/main" val="2678082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9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996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Complete RV32I ISA</a:t>
            </a:r>
            <a:endParaRPr lang="en-US" dirty="0"/>
          </a:p>
        </p:txBody>
      </p:sp>
      <p:sp>
        <p:nvSpPr>
          <p:cNvPr id="3" name="Content Placeholder 2"/>
          <p:cNvSpPr>
            <a:spLocks noGrp="1"/>
          </p:cNvSpPr>
          <p:nvPr>
            <p:ph idx="1"/>
          </p:nvPr>
        </p:nvSpPr>
        <p:spPr>
          <a:xfrm>
            <a:off x="333375" y="4976813"/>
            <a:ext cx="8572500" cy="742790"/>
          </a:xfrm>
        </p:spPr>
        <p:txBody>
          <a:bodyPr/>
          <a:lstStyle/>
          <a:p>
            <a:r>
              <a:rPr lang="en-US" sz="2438" dirty="0"/>
              <a:t>RV32I has 47 instructions</a:t>
            </a:r>
          </a:p>
          <a:p>
            <a:r>
              <a:rPr lang="en-US" sz="2438" dirty="0"/>
              <a:t>37 instructions are enough to run any C program</a:t>
            </a:r>
          </a:p>
        </p:txBody>
      </p:sp>
      <p:pic>
        <p:nvPicPr>
          <p:cNvPr id="5" name="Picture 4" descr="Untitled.jpeg"/>
          <p:cNvPicPr>
            <a:picLocks noChangeAspect="1"/>
          </p:cNvPicPr>
          <p:nvPr/>
        </p:nvPicPr>
        <p:blipFill rotWithShape="1">
          <a:blip r:embed="rId2" cstate="print">
            <a:extLst>
              <a:ext uri="{28A0092B-C50C-407E-A947-70E740481C1C}">
                <a14:useLocalDpi xmlns:a14="http://schemas.microsoft.com/office/drawing/2010/main" val="0"/>
              </a:ext>
            </a:extLst>
          </a:blip>
          <a:srcRect b="308"/>
          <a:stretch/>
        </p:blipFill>
        <p:spPr>
          <a:xfrm>
            <a:off x="190501" y="1365250"/>
            <a:ext cx="4457050" cy="3353594"/>
          </a:xfrm>
          <a:prstGeom prst="rect">
            <a:avLst/>
          </a:prstGeom>
        </p:spPr>
      </p:pic>
      <p:pic>
        <p:nvPicPr>
          <p:cNvPr id="6" name="Picture 5" descr="Untitled.jpe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876" y="1365251"/>
            <a:ext cx="4562068" cy="3198813"/>
          </a:xfrm>
          <a:prstGeom prst="rect">
            <a:avLst/>
          </a:prstGeom>
        </p:spPr>
      </p:pic>
      <p:sp>
        <p:nvSpPr>
          <p:cNvPr id="8" name="Rectangle 7"/>
          <p:cNvSpPr/>
          <p:nvPr/>
        </p:nvSpPr>
        <p:spPr>
          <a:xfrm>
            <a:off x="4762500" y="3160713"/>
            <a:ext cx="3962400" cy="1403350"/>
          </a:xfrm>
          <a:prstGeom prst="rect">
            <a:avLst/>
          </a:prstGeom>
          <a:solidFill>
            <a:schemeClr val="accent3">
              <a:lumMod val="40000"/>
              <a:lumOff val="60000"/>
              <a:alpha val="45000"/>
            </a:schemeClr>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9060" tIns="49530" rIns="99060" bIns="0" numCol="1" spcCol="0" rtlCol="0" fromWordArt="0" anchor="ctr" anchorCtr="0" forceAA="0" compatLnSpc="1">
            <a:prstTxWarp prst="textNoShape">
              <a:avLst/>
            </a:prstTxWarp>
            <a:noAutofit/>
          </a:bodyPr>
          <a:lstStyle/>
          <a:p>
            <a:pPr algn="ctr"/>
            <a:r>
              <a:rPr lang="en-US" sz="2600" dirty="0">
                <a:solidFill>
                  <a:srgbClr val="000000"/>
                </a:solidFill>
              </a:rPr>
              <a:t>Not in </a:t>
            </a:r>
            <a:r>
              <a:rPr lang="en-US" altLang="zh-CN" sz="2600" dirty="0" smtClean="0">
                <a:solidFill>
                  <a:srgbClr val="000000"/>
                </a:solidFill>
              </a:rPr>
              <a:t>2022</a:t>
            </a:r>
            <a:endParaRPr lang="en-US" sz="2600" dirty="0">
              <a:solidFill>
                <a:srgbClr val="000000"/>
              </a:solidFill>
            </a:endParaRPr>
          </a:p>
        </p:txBody>
      </p:sp>
    </p:spTree>
    <p:extLst>
      <p:ext uri="{BB962C8B-B14F-4D97-AF65-F5344CB8AC3E}">
        <p14:creationId xmlns:p14="http://schemas.microsoft.com/office/powerpoint/2010/main" val="1863729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495314" cy="849234"/>
          </a:xfrm>
        </p:spPr>
        <p:txBody>
          <a:bodyPr/>
          <a:lstStyle/>
          <a:p>
            <a:r>
              <a:rPr lang="en-US" dirty="0" smtClean="0"/>
              <a:t>Complete RV32I </a:t>
            </a:r>
            <a:r>
              <a:rPr lang="en-US" dirty="0" err="1" smtClean="0"/>
              <a:t>Datapath</a:t>
            </a:r>
            <a:r>
              <a:rPr lang="en-US" dirty="0" smtClean="0"/>
              <a:t>!</a:t>
            </a:r>
            <a:endParaRPr lang="en-US" dirty="0">
              <a:latin typeface="Courier New" panose="02070309020205020404" pitchFamily="49" charset="0"/>
              <a:cs typeface="Courier New" panose="02070309020205020404" pitchFamily="49" charset="0"/>
            </a:endParaRPr>
          </a:p>
        </p:txBody>
      </p:sp>
      <p:grpSp>
        <p:nvGrpSpPr>
          <p:cNvPr id="174" name="Group 173"/>
          <p:cNvGrpSpPr/>
          <p:nvPr/>
        </p:nvGrpSpPr>
        <p:grpSpPr>
          <a:xfrm>
            <a:off x="427266" y="1488720"/>
            <a:ext cx="8344054" cy="2400048"/>
            <a:chOff x="2570548" y="1802732"/>
            <a:chExt cx="7951597" cy="2216657"/>
          </a:xfrm>
        </p:grpSpPr>
        <p:sp>
          <p:nvSpPr>
            <p:cNvPr id="176" name="Line 26"/>
            <p:cNvSpPr>
              <a:spLocks noChangeShapeType="1"/>
            </p:cNvSpPr>
            <p:nvPr/>
          </p:nvSpPr>
          <p:spPr bwMode="auto">
            <a:xfrm>
              <a:off x="4851572" y="3427203"/>
              <a:ext cx="274198" cy="0"/>
            </a:xfrm>
            <a:prstGeom prst="line">
              <a:avLst/>
            </a:prstGeom>
            <a:noFill/>
            <a:ln w="28575">
              <a:solidFill>
                <a:schemeClr val="tx2"/>
              </a:solidFill>
              <a:round/>
              <a:headEnd/>
              <a:tailEnd/>
            </a:ln>
          </p:spPr>
          <p:txBody>
            <a:bodyPr wrap="none" anchor="ctr">
              <a:prstTxWarp prst="textNoShape">
                <a:avLst/>
              </a:prstTxWarp>
            </a:bodyPr>
            <a:lstStyle/>
            <a:p>
              <a:endParaRPr lang="en-US" sz="1625" b="1">
                <a:solidFill>
                  <a:schemeClr val="tx2"/>
                </a:solidFill>
              </a:endParaRPr>
            </a:p>
          </p:txBody>
        </p:sp>
        <p:sp>
          <p:nvSpPr>
            <p:cNvPr id="177" name="Rectangle 27"/>
            <p:cNvSpPr>
              <a:spLocks noChangeArrowheads="1"/>
            </p:cNvSpPr>
            <p:nvPr/>
          </p:nvSpPr>
          <p:spPr bwMode="auto">
            <a:xfrm>
              <a:off x="3681799" y="2185486"/>
              <a:ext cx="239668" cy="196019"/>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a:solidFill>
                    <a:schemeClr val="tx2"/>
                  </a:solidFill>
                </a:rPr>
                <a:t>+4</a:t>
              </a:r>
            </a:p>
          </p:txBody>
        </p:sp>
        <p:sp>
          <p:nvSpPr>
            <p:cNvPr id="178" name="Line 29"/>
            <p:cNvSpPr>
              <a:spLocks noChangeShapeType="1"/>
            </p:cNvSpPr>
            <p:nvPr/>
          </p:nvSpPr>
          <p:spPr bwMode="auto">
            <a:xfrm>
              <a:off x="3923082" y="2260040"/>
              <a:ext cx="97330" cy="5418"/>
            </a:xfrm>
            <a:prstGeom prst="line">
              <a:avLst/>
            </a:prstGeom>
            <a:noFill/>
            <a:ln w="28575">
              <a:solidFill>
                <a:schemeClr val="tx2"/>
              </a:solidFill>
              <a:round/>
              <a:headEnd/>
              <a:tailEnd/>
            </a:ln>
          </p:spPr>
          <p:txBody>
            <a:bodyPr wrap="none" anchor="ctr">
              <a:prstTxWarp prst="textNoShape">
                <a:avLst/>
              </a:prstTxWarp>
            </a:bodyPr>
            <a:lstStyle/>
            <a:p>
              <a:endParaRPr lang="en-US" sz="1625" b="1">
                <a:solidFill>
                  <a:schemeClr val="tx2"/>
                </a:solidFill>
              </a:endParaRPr>
            </a:p>
          </p:txBody>
        </p:sp>
        <p:sp>
          <p:nvSpPr>
            <p:cNvPr id="179" name="Rectangle 30"/>
            <p:cNvSpPr>
              <a:spLocks noChangeArrowheads="1"/>
            </p:cNvSpPr>
            <p:nvPr/>
          </p:nvSpPr>
          <p:spPr bwMode="auto">
            <a:xfrm>
              <a:off x="4095271" y="2402325"/>
              <a:ext cx="346600" cy="196019"/>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a:solidFill>
                    <a:schemeClr val="tx2"/>
                  </a:solidFill>
                </a:rPr>
                <a:t>Add</a:t>
              </a:r>
            </a:p>
          </p:txBody>
        </p:sp>
        <p:sp>
          <p:nvSpPr>
            <p:cNvPr id="180" name="Freeform 34"/>
            <p:cNvSpPr>
              <a:spLocks/>
            </p:cNvSpPr>
            <p:nvPr/>
          </p:nvSpPr>
          <p:spPr bwMode="auto">
            <a:xfrm flipV="1">
              <a:off x="3670807" y="3239112"/>
              <a:ext cx="410336" cy="28590"/>
            </a:xfrm>
            <a:custGeom>
              <a:avLst/>
              <a:gdLst>
                <a:gd name="T0" fmla="*/ 0 w 193"/>
                <a:gd name="T1" fmla="*/ 0 h 1"/>
                <a:gd name="T2" fmla="*/ 144 w 193"/>
                <a:gd name="T3" fmla="*/ 0 h 1"/>
                <a:gd name="T4" fmla="*/ 192 w 193"/>
                <a:gd name="T5" fmla="*/ 0 h 1"/>
                <a:gd name="T6" fmla="*/ 0 60000 65536"/>
                <a:gd name="T7" fmla="*/ 0 60000 65536"/>
                <a:gd name="T8" fmla="*/ 0 60000 65536"/>
                <a:gd name="T9" fmla="*/ 0 w 193"/>
                <a:gd name="T10" fmla="*/ 0 h 1"/>
                <a:gd name="T11" fmla="*/ 193 w 193"/>
                <a:gd name="T12" fmla="*/ 1 h 1"/>
              </a:gdLst>
              <a:ahLst/>
              <a:cxnLst>
                <a:cxn ang="T6">
                  <a:pos x="T0" y="T1"/>
                </a:cxn>
                <a:cxn ang="T7">
                  <a:pos x="T2" y="T3"/>
                </a:cxn>
                <a:cxn ang="T8">
                  <a:pos x="T4" y="T5"/>
                </a:cxn>
              </a:cxnLst>
              <a:rect l="T9" t="T10" r="T11" b="T12"/>
              <a:pathLst>
                <a:path w="193" h="1">
                  <a:moveTo>
                    <a:pt x="0" y="0"/>
                  </a:moveTo>
                  <a:lnTo>
                    <a:pt x="144" y="0"/>
                  </a:lnTo>
                  <a:lnTo>
                    <a:pt x="192" y="0"/>
                  </a:lnTo>
                </a:path>
              </a:pathLst>
            </a:custGeom>
            <a:noFill/>
            <a:ln w="25400" cap="rnd">
              <a:solidFill>
                <a:schemeClr val="tx2"/>
              </a:solidFill>
              <a:round/>
              <a:headEnd/>
              <a:tailEnd type="triangle" w="med" len="med"/>
            </a:ln>
          </p:spPr>
          <p:txBody>
            <a:bodyPr>
              <a:prstTxWarp prst="textNoShape">
                <a:avLst/>
              </a:prstTxWarp>
            </a:bodyPr>
            <a:lstStyle/>
            <a:p>
              <a:endParaRPr lang="en-US" sz="1625" b="1">
                <a:solidFill>
                  <a:schemeClr val="tx2"/>
                </a:solidFill>
              </a:endParaRPr>
            </a:p>
          </p:txBody>
        </p:sp>
        <p:grpSp>
          <p:nvGrpSpPr>
            <p:cNvPr id="181" name="Group 35"/>
            <p:cNvGrpSpPr>
              <a:grpSpLocks/>
            </p:cNvGrpSpPr>
            <p:nvPr/>
          </p:nvGrpSpPr>
          <p:grpSpPr bwMode="auto">
            <a:xfrm>
              <a:off x="3996419" y="3187949"/>
              <a:ext cx="819167" cy="831440"/>
              <a:chOff x="1317" y="1691"/>
              <a:chExt cx="478" cy="490"/>
            </a:xfrm>
          </p:grpSpPr>
          <p:sp>
            <p:nvSpPr>
              <p:cNvPr id="188" name="Rectangle 37"/>
              <p:cNvSpPr>
                <a:spLocks noChangeArrowheads="1"/>
              </p:cNvSpPr>
              <p:nvPr/>
            </p:nvSpPr>
            <p:spPr bwMode="auto">
              <a:xfrm>
                <a:off x="1317" y="1691"/>
                <a:ext cx="219" cy="11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addr</a:t>
                </a:r>
                <a:endParaRPr lang="en-US" sz="1083" b="1" dirty="0">
                  <a:solidFill>
                    <a:schemeClr val="tx2"/>
                  </a:solidFill>
                </a:endParaRPr>
              </a:p>
            </p:txBody>
          </p:sp>
          <p:sp>
            <p:nvSpPr>
              <p:cNvPr id="189" name="Rectangle 38"/>
              <p:cNvSpPr>
                <a:spLocks noChangeArrowheads="1"/>
              </p:cNvSpPr>
              <p:nvPr/>
            </p:nvSpPr>
            <p:spPr bwMode="auto">
              <a:xfrm>
                <a:off x="1606" y="1774"/>
                <a:ext cx="189" cy="11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inst</a:t>
                </a:r>
                <a:endParaRPr lang="en-US" sz="745" b="1" dirty="0">
                  <a:solidFill>
                    <a:schemeClr val="tx2"/>
                  </a:solidFill>
                </a:endParaRPr>
              </a:p>
            </p:txBody>
          </p:sp>
          <p:sp>
            <p:nvSpPr>
              <p:cNvPr id="190" name="Rectangle 39"/>
              <p:cNvSpPr>
                <a:spLocks noChangeArrowheads="1"/>
              </p:cNvSpPr>
              <p:nvPr/>
            </p:nvSpPr>
            <p:spPr bwMode="auto">
              <a:xfrm>
                <a:off x="1421" y="2054"/>
                <a:ext cx="278" cy="127"/>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219" b="1" dirty="0">
                    <a:solidFill>
                      <a:schemeClr val="tx2"/>
                    </a:solidFill>
                  </a:rPr>
                  <a:t>IMEM</a:t>
                </a:r>
              </a:p>
            </p:txBody>
          </p:sp>
        </p:grpSp>
        <p:sp>
          <p:nvSpPr>
            <p:cNvPr id="182" name="Line 41"/>
            <p:cNvSpPr>
              <a:spLocks noChangeShapeType="1"/>
            </p:cNvSpPr>
            <p:nvPr/>
          </p:nvSpPr>
          <p:spPr bwMode="auto">
            <a:xfrm>
              <a:off x="3684517" y="3267702"/>
              <a:ext cx="54840" cy="0"/>
            </a:xfrm>
            <a:prstGeom prst="line">
              <a:avLst/>
            </a:prstGeom>
            <a:noFill/>
            <a:ln w="25400">
              <a:solidFill>
                <a:schemeClr val="tx2"/>
              </a:solidFill>
              <a:round/>
              <a:headEnd/>
              <a:tailEnd/>
            </a:ln>
          </p:spPr>
          <p:txBody>
            <a:bodyPr wrap="none" anchor="ctr">
              <a:prstTxWarp prst="textNoShape">
                <a:avLst/>
              </a:prstTxWarp>
            </a:bodyPr>
            <a:lstStyle/>
            <a:p>
              <a:endParaRPr lang="en-US" sz="1625" b="1">
                <a:solidFill>
                  <a:schemeClr val="tx2"/>
                </a:solidFill>
              </a:endParaRPr>
            </a:p>
          </p:txBody>
        </p:sp>
        <p:sp>
          <p:nvSpPr>
            <p:cNvPr id="183" name="Freeform 43"/>
            <p:cNvSpPr>
              <a:spLocks/>
            </p:cNvSpPr>
            <p:nvPr/>
          </p:nvSpPr>
          <p:spPr bwMode="auto">
            <a:xfrm>
              <a:off x="3506289" y="3498469"/>
              <a:ext cx="83973" cy="83144"/>
            </a:xfrm>
            <a:custGeom>
              <a:avLst/>
              <a:gdLst>
                <a:gd name="T0" fmla="*/ 0 w 49"/>
                <a:gd name="T1" fmla="*/ 48 h 49"/>
                <a:gd name="T2" fmla="*/ 24 w 49"/>
                <a:gd name="T3" fmla="*/ 0 h 49"/>
                <a:gd name="T4" fmla="*/ 48 w 49"/>
                <a:gd name="T5" fmla="*/ 48 h 49"/>
                <a:gd name="T6" fmla="*/ 0 60000 65536"/>
                <a:gd name="T7" fmla="*/ 0 60000 65536"/>
                <a:gd name="T8" fmla="*/ 0 60000 65536"/>
                <a:gd name="T9" fmla="*/ 0 w 49"/>
                <a:gd name="T10" fmla="*/ 0 h 49"/>
                <a:gd name="T11" fmla="*/ 49 w 49"/>
                <a:gd name="T12" fmla="*/ 49 h 49"/>
              </a:gdLst>
              <a:ahLst/>
              <a:cxnLst>
                <a:cxn ang="T6">
                  <a:pos x="T0" y="T1"/>
                </a:cxn>
                <a:cxn ang="T7">
                  <a:pos x="T2" y="T3"/>
                </a:cxn>
                <a:cxn ang="T8">
                  <a:pos x="T4" y="T5"/>
                </a:cxn>
              </a:cxnLst>
              <a:rect l="T9" t="T10" r="T11" b="T12"/>
              <a:pathLst>
                <a:path w="49" h="49">
                  <a:moveTo>
                    <a:pt x="0" y="48"/>
                  </a:moveTo>
                  <a:lnTo>
                    <a:pt x="24" y="0"/>
                  </a:lnTo>
                  <a:lnTo>
                    <a:pt x="48" y="48"/>
                  </a:lnTo>
                </a:path>
              </a:pathLst>
            </a:custGeom>
            <a:noFill/>
            <a:ln w="25400" cap="rnd">
              <a:solidFill>
                <a:schemeClr val="tx2"/>
              </a:solidFill>
              <a:round/>
              <a:headEnd/>
              <a:tailEnd/>
            </a:ln>
          </p:spPr>
          <p:txBody>
            <a:bodyPr>
              <a:prstTxWarp prst="textNoShape">
                <a:avLst/>
              </a:prstTxWarp>
            </a:bodyPr>
            <a:lstStyle/>
            <a:p>
              <a:endParaRPr lang="en-US" sz="1625" b="1">
                <a:solidFill>
                  <a:schemeClr val="tx2"/>
                </a:solidFill>
              </a:endParaRPr>
            </a:p>
          </p:txBody>
        </p:sp>
        <p:sp>
          <p:nvSpPr>
            <p:cNvPr id="184" name="Freeform 44"/>
            <p:cNvSpPr>
              <a:spLocks/>
            </p:cNvSpPr>
            <p:nvPr/>
          </p:nvSpPr>
          <p:spPr bwMode="auto">
            <a:xfrm>
              <a:off x="2570548" y="1802732"/>
              <a:ext cx="2249907" cy="1545557"/>
            </a:xfrm>
            <a:custGeom>
              <a:avLst/>
              <a:gdLst>
                <a:gd name="T0" fmla="*/ 921 w 1106"/>
                <a:gd name="T1" fmla="*/ 410 h 845"/>
                <a:gd name="T2" fmla="*/ 1104 w 1106"/>
                <a:gd name="T3" fmla="*/ 409 h 845"/>
                <a:gd name="T4" fmla="*/ 1106 w 1106"/>
                <a:gd name="T5" fmla="*/ 1 h 845"/>
                <a:gd name="T6" fmla="*/ 775 w 1106"/>
                <a:gd name="T7" fmla="*/ 0 h 845"/>
                <a:gd name="T8" fmla="*/ 2 w 1106"/>
                <a:gd name="T9" fmla="*/ 1 h 845"/>
                <a:gd name="T10" fmla="*/ 0 w 1106"/>
                <a:gd name="T11" fmla="*/ 845 h 845"/>
                <a:gd name="T12" fmla="*/ 335 w 1106"/>
                <a:gd name="T13" fmla="*/ 845 h 845"/>
                <a:gd name="T14" fmla="*/ 0 60000 65536"/>
                <a:gd name="T15" fmla="*/ 0 60000 65536"/>
                <a:gd name="T16" fmla="*/ 0 60000 65536"/>
                <a:gd name="T17" fmla="*/ 0 60000 65536"/>
                <a:gd name="T18" fmla="*/ 0 60000 65536"/>
                <a:gd name="T19" fmla="*/ 0 60000 65536"/>
                <a:gd name="T20" fmla="*/ 0 60000 65536"/>
                <a:gd name="T21" fmla="*/ 0 w 1106"/>
                <a:gd name="T22" fmla="*/ 0 h 845"/>
                <a:gd name="T23" fmla="*/ 1106 w 1106"/>
                <a:gd name="T24" fmla="*/ 845 h 8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6" h="845">
                  <a:moveTo>
                    <a:pt x="921" y="410"/>
                  </a:moveTo>
                  <a:lnTo>
                    <a:pt x="1104" y="409"/>
                  </a:lnTo>
                  <a:lnTo>
                    <a:pt x="1106" y="1"/>
                  </a:lnTo>
                  <a:lnTo>
                    <a:pt x="775" y="0"/>
                  </a:lnTo>
                  <a:lnTo>
                    <a:pt x="2" y="1"/>
                  </a:lnTo>
                  <a:lnTo>
                    <a:pt x="0" y="845"/>
                  </a:lnTo>
                  <a:lnTo>
                    <a:pt x="335" y="845"/>
                  </a:lnTo>
                </a:path>
              </a:pathLst>
            </a:custGeom>
            <a:noFill/>
            <a:ln w="28575" cap="rnd">
              <a:solidFill>
                <a:schemeClr val="tx2"/>
              </a:solidFill>
              <a:round/>
              <a:headEnd/>
              <a:tailEnd type="triangle" w="med" len="med"/>
            </a:ln>
          </p:spPr>
          <p:txBody>
            <a:bodyPr>
              <a:prstTxWarp prst="textNoShape">
                <a:avLst/>
              </a:prstTxWarp>
            </a:bodyPr>
            <a:lstStyle/>
            <a:p>
              <a:endParaRPr lang="en-US" sz="1625" b="1">
                <a:solidFill>
                  <a:schemeClr val="tx2"/>
                </a:solidFill>
              </a:endParaRPr>
            </a:p>
          </p:txBody>
        </p:sp>
        <p:sp>
          <p:nvSpPr>
            <p:cNvPr id="185" name="Rectangle 42"/>
            <p:cNvSpPr>
              <a:spLocks noChangeArrowheads="1"/>
            </p:cNvSpPr>
            <p:nvPr/>
          </p:nvSpPr>
          <p:spPr bwMode="auto">
            <a:xfrm>
              <a:off x="2738135" y="3348468"/>
              <a:ext cx="393957" cy="196019"/>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a:solidFill>
                    <a:schemeClr val="tx2"/>
                  </a:solidFill>
                </a:rPr>
                <a:t>pc+4</a:t>
              </a:r>
            </a:p>
          </p:txBody>
        </p:sp>
        <p:sp>
          <p:nvSpPr>
            <p:cNvPr id="186" name="Rectangle 42"/>
            <p:cNvSpPr>
              <a:spLocks noChangeArrowheads="1"/>
            </p:cNvSpPr>
            <p:nvPr/>
          </p:nvSpPr>
          <p:spPr bwMode="auto">
            <a:xfrm>
              <a:off x="9412439" y="2573562"/>
              <a:ext cx="393957" cy="196019"/>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a:solidFill>
                    <a:schemeClr val="tx2"/>
                  </a:solidFill>
                </a:rPr>
                <a:t>pc+4</a:t>
              </a:r>
            </a:p>
          </p:txBody>
        </p:sp>
        <p:sp>
          <p:nvSpPr>
            <p:cNvPr id="187" name="Rectangle 42"/>
            <p:cNvSpPr>
              <a:spLocks noChangeArrowheads="1"/>
            </p:cNvSpPr>
            <p:nvPr/>
          </p:nvSpPr>
          <p:spPr bwMode="auto">
            <a:xfrm>
              <a:off x="10250397" y="3048965"/>
              <a:ext cx="271748" cy="196019"/>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wb</a:t>
              </a:r>
              <a:endParaRPr lang="en-US" sz="1083" b="1" dirty="0">
                <a:solidFill>
                  <a:schemeClr val="tx2"/>
                </a:solidFill>
              </a:endParaRPr>
            </a:p>
          </p:txBody>
        </p:sp>
        <p:sp>
          <p:nvSpPr>
            <p:cNvPr id="172" name="Rectangle 42"/>
            <p:cNvSpPr>
              <a:spLocks noChangeArrowheads="1"/>
            </p:cNvSpPr>
            <p:nvPr/>
          </p:nvSpPr>
          <p:spPr bwMode="auto">
            <a:xfrm>
              <a:off x="7781853" y="2653349"/>
              <a:ext cx="242723" cy="196019"/>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a:solidFill>
                    <a:schemeClr val="tx2"/>
                  </a:solidFill>
                </a:rPr>
                <a:t>pc</a:t>
              </a:r>
            </a:p>
          </p:txBody>
        </p:sp>
        <p:sp>
          <p:nvSpPr>
            <p:cNvPr id="344" name="Rectangle 42"/>
            <p:cNvSpPr>
              <a:spLocks noChangeArrowheads="1"/>
            </p:cNvSpPr>
            <p:nvPr/>
          </p:nvSpPr>
          <p:spPr bwMode="auto">
            <a:xfrm>
              <a:off x="5592998" y="2671012"/>
              <a:ext cx="271748" cy="196019"/>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wb</a:t>
              </a:r>
              <a:endParaRPr lang="en-US" sz="1083" b="1" dirty="0">
                <a:solidFill>
                  <a:schemeClr val="tx2"/>
                </a:solidFill>
              </a:endParaRPr>
            </a:p>
          </p:txBody>
        </p:sp>
      </p:grpSp>
      <p:sp>
        <p:nvSpPr>
          <p:cNvPr id="191" name="Freeform 48"/>
          <p:cNvSpPr>
            <a:spLocks/>
          </p:cNvSpPr>
          <p:nvPr/>
        </p:nvSpPr>
        <p:spPr bwMode="auto">
          <a:xfrm>
            <a:off x="3117017" y="3023992"/>
            <a:ext cx="897415" cy="252629"/>
          </a:xfrm>
          <a:custGeom>
            <a:avLst/>
            <a:gdLst>
              <a:gd name="T0" fmla="*/ 0 w 817"/>
              <a:gd name="T1" fmla="*/ 192 h 193"/>
              <a:gd name="T2" fmla="*/ 0 w 817"/>
              <a:gd name="T3" fmla="*/ 0 h 193"/>
              <a:gd name="T4" fmla="*/ 816 w 817"/>
              <a:gd name="T5" fmla="*/ 0 h 193"/>
              <a:gd name="T6" fmla="*/ 0 60000 65536"/>
              <a:gd name="T7" fmla="*/ 0 60000 65536"/>
              <a:gd name="T8" fmla="*/ 0 60000 65536"/>
              <a:gd name="T9" fmla="*/ 0 w 817"/>
              <a:gd name="T10" fmla="*/ 0 h 193"/>
              <a:gd name="T11" fmla="*/ 817 w 817"/>
              <a:gd name="T12" fmla="*/ 193 h 193"/>
            </a:gdLst>
            <a:ahLst/>
            <a:cxnLst>
              <a:cxn ang="T6">
                <a:pos x="T0" y="T1"/>
              </a:cxn>
              <a:cxn ang="T7">
                <a:pos x="T2" y="T3"/>
              </a:cxn>
              <a:cxn ang="T8">
                <a:pos x="T4" y="T5"/>
              </a:cxn>
            </a:cxnLst>
            <a:rect l="T9" t="T10" r="T11" b="T12"/>
            <a:pathLst>
              <a:path w="817" h="193">
                <a:moveTo>
                  <a:pt x="0" y="192"/>
                </a:moveTo>
                <a:lnTo>
                  <a:pt x="0" y="0"/>
                </a:lnTo>
                <a:lnTo>
                  <a:pt x="816" y="0"/>
                </a:lnTo>
              </a:path>
            </a:pathLst>
          </a:custGeom>
          <a:noFill/>
          <a:ln w="28575" cap="rnd">
            <a:solidFill>
              <a:schemeClr val="tx2"/>
            </a:solidFill>
            <a:round/>
            <a:headEnd/>
            <a:tailEnd type="triangle" w="med" len="med"/>
          </a:ln>
        </p:spPr>
        <p:txBody>
          <a:bodyPr>
            <a:prstTxWarp prst="textNoShape">
              <a:avLst/>
            </a:prstTxWarp>
          </a:bodyPr>
          <a:lstStyle/>
          <a:p>
            <a:endParaRPr lang="en-US" sz="1219">
              <a:solidFill>
                <a:schemeClr val="tx2"/>
              </a:solidFill>
            </a:endParaRPr>
          </a:p>
        </p:txBody>
      </p:sp>
      <p:sp>
        <p:nvSpPr>
          <p:cNvPr id="192" name="Freeform 49"/>
          <p:cNvSpPr>
            <a:spLocks/>
          </p:cNvSpPr>
          <p:nvPr/>
        </p:nvSpPr>
        <p:spPr bwMode="auto">
          <a:xfrm>
            <a:off x="3117016" y="3265507"/>
            <a:ext cx="897415" cy="1309"/>
          </a:xfrm>
          <a:custGeom>
            <a:avLst/>
            <a:gdLst>
              <a:gd name="T0" fmla="*/ 0 w 817"/>
              <a:gd name="T1" fmla="*/ 0 h 1"/>
              <a:gd name="T2" fmla="*/ 816 w 817"/>
              <a:gd name="T3" fmla="*/ 0 h 1"/>
              <a:gd name="T4" fmla="*/ 0 60000 65536"/>
              <a:gd name="T5" fmla="*/ 0 60000 65536"/>
              <a:gd name="T6" fmla="*/ 0 w 817"/>
              <a:gd name="T7" fmla="*/ 0 h 1"/>
              <a:gd name="T8" fmla="*/ 817 w 817"/>
              <a:gd name="T9" fmla="*/ 1 h 1"/>
            </a:gdLst>
            <a:ahLst/>
            <a:cxnLst>
              <a:cxn ang="T4">
                <a:pos x="T0" y="T1"/>
              </a:cxn>
              <a:cxn ang="T5">
                <a:pos x="T2" y="T3"/>
              </a:cxn>
            </a:cxnLst>
            <a:rect l="T6" t="T7" r="T8" b="T9"/>
            <a:pathLst>
              <a:path w="817" h="1">
                <a:moveTo>
                  <a:pt x="0" y="0"/>
                </a:moveTo>
                <a:lnTo>
                  <a:pt x="816" y="0"/>
                </a:lnTo>
              </a:path>
            </a:pathLst>
          </a:custGeom>
          <a:noFill/>
          <a:ln w="28575" cap="rnd">
            <a:solidFill>
              <a:schemeClr val="tx2"/>
            </a:solidFill>
            <a:round/>
            <a:headEnd/>
            <a:tailEnd type="triangle" w="med" len="med"/>
          </a:ln>
        </p:spPr>
        <p:txBody>
          <a:bodyPr>
            <a:prstTxWarp prst="textNoShape">
              <a:avLst/>
            </a:prstTxWarp>
          </a:bodyPr>
          <a:lstStyle/>
          <a:p>
            <a:endParaRPr lang="en-US" sz="1219">
              <a:solidFill>
                <a:schemeClr val="tx2"/>
              </a:solidFill>
            </a:endParaRPr>
          </a:p>
        </p:txBody>
      </p:sp>
      <p:sp>
        <p:nvSpPr>
          <p:cNvPr id="193" name="Freeform 53"/>
          <p:cNvSpPr>
            <a:spLocks/>
          </p:cNvSpPr>
          <p:nvPr/>
        </p:nvSpPr>
        <p:spPr bwMode="auto">
          <a:xfrm>
            <a:off x="4441168" y="3555195"/>
            <a:ext cx="715255" cy="30956"/>
          </a:xfrm>
          <a:custGeom>
            <a:avLst/>
            <a:gdLst>
              <a:gd name="T0" fmla="*/ 0 w 873"/>
              <a:gd name="T1" fmla="*/ 0 h 1"/>
              <a:gd name="T2" fmla="*/ 872 w 873"/>
              <a:gd name="T3" fmla="*/ 0 h 1"/>
              <a:gd name="T4" fmla="*/ 0 60000 65536"/>
              <a:gd name="T5" fmla="*/ 0 60000 65536"/>
              <a:gd name="T6" fmla="*/ 0 w 873"/>
              <a:gd name="T7" fmla="*/ 0 h 1"/>
              <a:gd name="T8" fmla="*/ 873 w 873"/>
              <a:gd name="T9" fmla="*/ 1 h 1"/>
            </a:gdLst>
            <a:ahLst/>
            <a:cxnLst>
              <a:cxn ang="T4">
                <a:pos x="T0" y="T1"/>
              </a:cxn>
              <a:cxn ang="T5">
                <a:pos x="T2" y="T3"/>
              </a:cxn>
            </a:cxnLst>
            <a:rect l="T6" t="T7" r="T8" b="T9"/>
            <a:pathLst>
              <a:path w="873" h="1">
                <a:moveTo>
                  <a:pt x="0" y="0"/>
                </a:moveTo>
                <a:lnTo>
                  <a:pt x="872" y="0"/>
                </a:lnTo>
              </a:path>
            </a:pathLst>
          </a:custGeom>
          <a:noFill/>
          <a:ln w="25400" cap="rnd">
            <a:solidFill>
              <a:schemeClr val="tx2"/>
            </a:solidFill>
            <a:round/>
            <a:headEnd/>
            <a:tailEnd type="triangle" w="med" len="med"/>
          </a:ln>
        </p:spPr>
        <p:txBody>
          <a:bodyPr>
            <a:prstTxWarp prst="textNoShape">
              <a:avLst/>
            </a:prstTxWarp>
          </a:bodyPr>
          <a:lstStyle/>
          <a:p>
            <a:endParaRPr lang="en-US" sz="1219"/>
          </a:p>
        </p:txBody>
      </p:sp>
      <p:sp>
        <p:nvSpPr>
          <p:cNvPr id="194" name="Rectangle 56"/>
          <p:cNvSpPr>
            <a:spLocks noChangeArrowheads="1"/>
          </p:cNvSpPr>
          <p:nvPr/>
        </p:nvSpPr>
        <p:spPr bwMode="auto">
          <a:xfrm>
            <a:off x="3175291" y="3317514"/>
            <a:ext cx="786900"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Inst</a:t>
            </a:r>
            <a:r>
              <a:rPr lang="en-US" sz="1083" b="1" dirty="0">
                <a:solidFill>
                  <a:schemeClr val="tx2"/>
                </a:solidFill>
              </a:rPr>
              <a:t>[24:20]</a:t>
            </a:r>
          </a:p>
        </p:txBody>
      </p:sp>
      <p:sp>
        <p:nvSpPr>
          <p:cNvPr id="195" name="Line 58"/>
          <p:cNvSpPr>
            <a:spLocks noChangeShapeType="1"/>
          </p:cNvSpPr>
          <p:nvPr/>
        </p:nvSpPr>
        <p:spPr bwMode="auto">
          <a:xfrm>
            <a:off x="3117016" y="3029228"/>
            <a:ext cx="5647" cy="2118337"/>
          </a:xfrm>
          <a:prstGeom prst="line">
            <a:avLst/>
          </a:prstGeom>
          <a:noFill/>
          <a:ln w="28575">
            <a:solidFill>
              <a:schemeClr val="tx2"/>
            </a:solidFill>
            <a:round/>
            <a:headEnd/>
            <a:tailEnd type="triangle" w="med" len="med"/>
          </a:ln>
        </p:spPr>
        <p:txBody>
          <a:bodyPr wrap="none" anchor="ctr">
            <a:prstTxWarp prst="textNoShape">
              <a:avLst/>
            </a:prstTxWarp>
          </a:bodyPr>
          <a:lstStyle/>
          <a:p>
            <a:endParaRPr lang="en-US" sz="1219"/>
          </a:p>
        </p:txBody>
      </p:sp>
      <p:sp>
        <p:nvSpPr>
          <p:cNvPr id="196" name="Freeform 61"/>
          <p:cNvSpPr>
            <a:spLocks/>
          </p:cNvSpPr>
          <p:nvPr/>
        </p:nvSpPr>
        <p:spPr bwMode="auto">
          <a:xfrm>
            <a:off x="3108230" y="3507162"/>
            <a:ext cx="897415" cy="1309"/>
          </a:xfrm>
          <a:custGeom>
            <a:avLst/>
            <a:gdLst>
              <a:gd name="T0" fmla="*/ 0 w 817"/>
              <a:gd name="T1" fmla="*/ 0 h 1"/>
              <a:gd name="T2" fmla="*/ 816 w 817"/>
              <a:gd name="T3" fmla="*/ 0 h 1"/>
              <a:gd name="T4" fmla="*/ 0 60000 65536"/>
              <a:gd name="T5" fmla="*/ 0 60000 65536"/>
              <a:gd name="T6" fmla="*/ 0 w 817"/>
              <a:gd name="T7" fmla="*/ 0 h 1"/>
              <a:gd name="T8" fmla="*/ 817 w 817"/>
              <a:gd name="T9" fmla="*/ 1 h 1"/>
            </a:gdLst>
            <a:ahLst/>
            <a:cxnLst>
              <a:cxn ang="T4">
                <a:pos x="T0" y="T1"/>
              </a:cxn>
              <a:cxn ang="T5">
                <a:pos x="T2" y="T3"/>
              </a:cxn>
            </a:cxnLst>
            <a:rect l="T6" t="T7" r="T8" b="T9"/>
            <a:pathLst>
              <a:path w="817" h="1">
                <a:moveTo>
                  <a:pt x="0" y="0"/>
                </a:moveTo>
                <a:lnTo>
                  <a:pt x="816" y="0"/>
                </a:lnTo>
              </a:path>
            </a:pathLst>
          </a:custGeom>
          <a:noFill/>
          <a:ln w="28575" cap="rnd">
            <a:solidFill>
              <a:schemeClr val="tx2"/>
            </a:solidFill>
            <a:round/>
            <a:headEnd/>
            <a:tailEnd type="triangle" w="med" len="med"/>
          </a:ln>
        </p:spPr>
        <p:txBody>
          <a:bodyPr>
            <a:prstTxWarp prst="textNoShape">
              <a:avLst/>
            </a:prstTxWarp>
          </a:bodyPr>
          <a:lstStyle/>
          <a:p>
            <a:endParaRPr lang="en-US" sz="1219">
              <a:solidFill>
                <a:schemeClr val="tx2"/>
              </a:solidFill>
            </a:endParaRPr>
          </a:p>
        </p:txBody>
      </p:sp>
      <p:grpSp>
        <p:nvGrpSpPr>
          <p:cNvPr id="197" name="Group 62"/>
          <p:cNvGrpSpPr>
            <a:grpSpLocks/>
          </p:cNvGrpSpPr>
          <p:nvPr/>
        </p:nvGrpSpPr>
        <p:grpSpPr bwMode="auto">
          <a:xfrm>
            <a:off x="6208263" y="2992532"/>
            <a:ext cx="433620" cy="791506"/>
            <a:chOff x="4085" y="1630"/>
            <a:chExt cx="247" cy="385"/>
          </a:xfrm>
        </p:grpSpPr>
        <p:sp>
          <p:nvSpPr>
            <p:cNvPr id="198" name="Freeform 65"/>
            <p:cNvSpPr>
              <a:spLocks/>
            </p:cNvSpPr>
            <p:nvPr/>
          </p:nvSpPr>
          <p:spPr bwMode="auto">
            <a:xfrm>
              <a:off x="4085" y="1630"/>
              <a:ext cx="241" cy="385"/>
            </a:xfrm>
            <a:custGeom>
              <a:avLst/>
              <a:gdLst>
                <a:gd name="T0" fmla="*/ 0 w 241"/>
                <a:gd name="T1" fmla="*/ 0 h 385"/>
                <a:gd name="T2" fmla="*/ 0 w 241"/>
                <a:gd name="T3" fmla="*/ 160 h 385"/>
                <a:gd name="T4" fmla="*/ 48 w 241"/>
                <a:gd name="T5" fmla="*/ 192 h 385"/>
                <a:gd name="T6" fmla="*/ 0 w 241"/>
                <a:gd name="T7" fmla="*/ 224 h 385"/>
                <a:gd name="T8" fmla="*/ 0 w 241"/>
                <a:gd name="T9" fmla="*/ 384 h 385"/>
                <a:gd name="T10" fmla="*/ 240 w 241"/>
                <a:gd name="T11" fmla="*/ 288 h 385"/>
                <a:gd name="T12" fmla="*/ 240 w 241"/>
                <a:gd name="T13" fmla="*/ 96 h 385"/>
                <a:gd name="T14" fmla="*/ 0 w 241"/>
                <a:gd name="T15" fmla="*/ 0 h 385"/>
                <a:gd name="T16" fmla="*/ 0 60000 65536"/>
                <a:gd name="T17" fmla="*/ 0 60000 65536"/>
                <a:gd name="T18" fmla="*/ 0 60000 65536"/>
                <a:gd name="T19" fmla="*/ 0 60000 65536"/>
                <a:gd name="T20" fmla="*/ 0 60000 65536"/>
                <a:gd name="T21" fmla="*/ 0 60000 65536"/>
                <a:gd name="T22" fmla="*/ 0 60000 65536"/>
                <a:gd name="T23" fmla="*/ 0 60000 65536"/>
                <a:gd name="T24" fmla="*/ 0 w 241"/>
                <a:gd name="T25" fmla="*/ 0 h 385"/>
                <a:gd name="T26" fmla="*/ 241 w 241"/>
                <a:gd name="T27" fmla="*/ 385 h 3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1" h="385">
                  <a:moveTo>
                    <a:pt x="0" y="0"/>
                  </a:moveTo>
                  <a:lnTo>
                    <a:pt x="0" y="160"/>
                  </a:lnTo>
                  <a:lnTo>
                    <a:pt x="48" y="192"/>
                  </a:lnTo>
                  <a:lnTo>
                    <a:pt x="0" y="224"/>
                  </a:lnTo>
                  <a:lnTo>
                    <a:pt x="0" y="384"/>
                  </a:lnTo>
                  <a:lnTo>
                    <a:pt x="240" y="288"/>
                  </a:lnTo>
                  <a:lnTo>
                    <a:pt x="240" y="96"/>
                  </a:lnTo>
                  <a:lnTo>
                    <a:pt x="0" y="0"/>
                  </a:lnTo>
                </a:path>
              </a:pathLst>
            </a:custGeom>
            <a:solidFill>
              <a:schemeClr val="bg1"/>
            </a:solidFill>
            <a:ln w="38100" cap="rnd">
              <a:solidFill>
                <a:schemeClr val="tx2"/>
              </a:solidFill>
              <a:round/>
              <a:headEnd/>
              <a:tailEnd/>
            </a:ln>
          </p:spPr>
          <p:txBody>
            <a:bodyPr>
              <a:prstTxWarp prst="textNoShape">
                <a:avLst/>
              </a:prstTxWarp>
            </a:bodyPr>
            <a:lstStyle/>
            <a:p>
              <a:endParaRPr lang="en-US" sz="1219"/>
            </a:p>
          </p:txBody>
        </p:sp>
        <p:sp>
          <p:nvSpPr>
            <p:cNvPr id="199" name="Rectangle 66"/>
            <p:cNvSpPr>
              <a:spLocks noChangeArrowheads="1"/>
            </p:cNvSpPr>
            <p:nvPr/>
          </p:nvSpPr>
          <p:spPr bwMode="auto">
            <a:xfrm>
              <a:off x="4097" y="1828"/>
              <a:ext cx="235" cy="113"/>
            </a:xfrm>
            <a:prstGeom prst="rect">
              <a:avLst/>
            </a:prstGeom>
            <a:noFill/>
            <a:ln w="38100">
              <a:noFill/>
              <a:miter lim="800000"/>
              <a:headEnd/>
              <a:tailEnd/>
            </a:ln>
          </p:spPr>
          <p:txBody>
            <a:bodyPr wrap="none" lIns="45951" tIns="22573" rIns="45951" bIns="22573">
              <a:prstTxWarp prst="textNoShape">
                <a:avLst/>
              </a:prstTxWarp>
              <a:spAutoFit/>
            </a:bodyPr>
            <a:lstStyle/>
            <a:p>
              <a:pPr>
                <a:spcBef>
                  <a:spcPct val="0"/>
                </a:spcBef>
              </a:pPr>
              <a:r>
                <a:rPr lang="en-US" sz="1219" b="1" dirty="0">
                  <a:solidFill>
                    <a:schemeClr val="tx2"/>
                  </a:solidFill>
                </a:rPr>
                <a:t>ALU</a:t>
              </a:r>
            </a:p>
          </p:txBody>
        </p:sp>
        <p:sp>
          <p:nvSpPr>
            <p:cNvPr id="200" name="Rectangle 66"/>
            <p:cNvSpPr>
              <a:spLocks noChangeArrowheads="1"/>
            </p:cNvSpPr>
            <p:nvPr/>
          </p:nvSpPr>
          <p:spPr bwMode="auto">
            <a:xfrm>
              <a:off x="4140" y="1708"/>
              <a:ext cx="122" cy="144"/>
            </a:xfrm>
            <a:prstGeom prst="rect">
              <a:avLst/>
            </a:prstGeom>
            <a:noFill/>
            <a:ln w="38100">
              <a:noFill/>
              <a:miter lim="800000"/>
              <a:headEnd/>
              <a:tailEnd/>
            </a:ln>
          </p:spPr>
          <p:txBody>
            <a:bodyPr wrap="none" lIns="45951" tIns="22573" rIns="45951" bIns="22573">
              <a:prstTxWarp prst="textNoShape">
                <a:avLst/>
              </a:prstTxWarp>
              <a:spAutoFit/>
            </a:bodyPr>
            <a:lstStyle/>
            <a:p>
              <a:pPr>
                <a:spcBef>
                  <a:spcPct val="0"/>
                </a:spcBef>
              </a:pPr>
              <a:r>
                <a:rPr lang="en-US" sz="1625" b="1" dirty="0">
                  <a:solidFill>
                    <a:schemeClr val="tx2"/>
                  </a:solidFill>
                </a:rPr>
                <a:t>+</a:t>
              </a:r>
            </a:p>
          </p:txBody>
        </p:sp>
      </p:grpSp>
      <p:sp>
        <p:nvSpPr>
          <p:cNvPr id="201" name="Rectangle 72"/>
          <p:cNvSpPr>
            <a:spLocks noChangeArrowheads="1"/>
          </p:cNvSpPr>
          <p:nvPr/>
        </p:nvSpPr>
        <p:spPr bwMode="auto">
          <a:xfrm>
            <a:off x="4370533" y="4048125"/>
            <a:ext cx="285160" cy="21223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clk</a:t>
            </a:r>
            <a:endParaRPr lang="en-US" sz="1083" b="1" dirty="0">
              <a:solidFill>
                <a:schemeClr val="tx2"/>
              </a:solidFill>
            </a:endParaRPr>
          </a:p>
        </p:txBody>
      </p:sp>
      <p:sp>
        <p:nvSpPr>
          <p:cNvPr id="202" name="Rectangle 74"/>
          <p:cNvSpPr>
            <a:spLocks noChangeArrowheads="1"/>
          </p:cNvSpPr>
          <p:nvPr/>
        </p:nvSpPr>
        <p:spPr bwMode="auto">
          <a:xfrm>
            <a:off x="4027614" y="2413045"/>
            <a:ext cx="938814" cy="1559768"/>
          </a:xfrm>
          <a:prstGeom prst="rect">
            <a:avLst/>
          </a:prstGeom>
          <a:solidFill>
            <a:schemeClr val="bg1"/>
          </a:solidFill>
          <a:ln w="38100">
            <a:solidFill>
              <a:schemeClr val="tx2"/>
            </a:solidFill>
            <a:miter lim="800000"/>
            <a:headEnd/>
            <a:tailEnd/>
          </a:ln>
        </p:spPr>
        <p:txBody>
          <a:bodyPr wrap="none" anchor="ctr">
            <a:prstTxWarp prst="textNoShape">
              <a:avLst/>
            </a:prstTxWarp>
          </a:bodyPr>
          <a:lstStyle/>
          <a:p>
            <a:endParaRPr lang="en-US" sz="1219">
              <a:solidFill>
                <a:schemeClr val="tx2"/>
              </a:solidFill>
            </a:endParaRPr>
          </a:p>
        </p:txBody>
      </p:sp>
      <p:sp>
        <p:nvSpPr>
          <p:cNvPr id="203" name="Rectangle 76"/>
          <p:cNvSpPr>
            <a:spLocks noChangeArrowheads="1"/>
          </p:cNvSpPr>
          <p:nvPr/>
        </p:nvSpPr>
        <p:spPr bwMode="auto">
          <a:xfrm>
            <a:off x="4069668" y="3717885"/>
            <a:ext cx="576906" cy="233202"/>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219" b="1" dirty="0" err="1">
                <a:solidFill>
                  <a:schemeClr val="tx2"/>
                </a:solidFill>
              </a:rPr>
              <a:t>Reg</a:t>
            </a:r>
            <a:r>
              <a:rPr lang="en-US" sz="1219" b="1" dirty="0">
                <a:solidFill>
                  <a:schemeClr val="tx2"/>
                </a:solidFill>
              </a:rPr>
              <a:t> [ ]</a:t>
            </a:r>
          </a:p>
        </p:txBody>
      </p:sp>
      <p:sp>
        <p:nvSpPr>
          <p:cNvPr id="204" name="Line 86"/>
          <p:cNvSpPr>
            <a:spLocks noChangeShapeType="1"/>
          </p:cNvSpPr>
          <p:nvPr/>
        </p:nvSpPr>
        <p:spPr bwMode="auto">
          <a:xfrm>
            <a:off x="6633067" y="3375828"/>
            <a:ext cx="462905" cy="1"/>
          </a:xfrm>
          <a:prstGeom prst="line">
            <a:avLst/>
          </a:prstGeom>
          <a:noFill/>
          <a:ln w="28575">
            <a:solidFill>
              <a:schemeClr val="tx2"/>
            </a:solidFill>
            <a:round/>
            <a:headEnd type="none" w="med" len="med"/>
            <a:tailEnd type="triangle" w="med" len="med"/>
          </a:ln>
        </p:spPr>
        <p:txBody>
          <a:bodyPr wrap="none" anchor="ctr">
            <a:prstTxWarp prst="textNoShape">
              <a:avLst/>
            </a:prstTxWarp>
          </a:bodyPr>
          <a:lstStyle/>
          <a:p>
            <a:endParaRPr lang="en-US" sz="1219"/>
          </a:p>
        </p:txBody>
      </p:sp>
      <p:sp>
        <p:nvSpPr>
          <p:cNvPr id="205" name="Freeform 53"/>
          <p:cNvSpPr>
            <a:spLocks/>
          </p:cNvSpPr>
          <p:nvPr/>
        </p:nvSpPr>
        <p:spPr bwMode="auto">
          <a:xfrm>
            <a:off x="4978776" y="3208872"/>
            <a:ext cx="177646" cy="38714"/>
          </a:xfrm>
          <a:custGeom>
            <a:avLst/>
            <a:gdLst>
              <a:gd name="T0" fmla="*/ 0 w 873"/>
              <a:gd name="T1" fmla="*/ 0 h 1"/>
              <a:gd name="T2" fmla="*/ 872 w 873"/>
              <a:gd name="T3" fmla="*/ 0 h 1"/>
              <a:gd name="T4" fmla="*/ 0 60000 65536"/>
              <a:gd name="T5" fmla="*/ 0 60000 65536"/>
              <a:gd name="T6" fmla="*/ 0 w 873"/>
              <a:gd name="T7" fmla="*/ 0 h 1"/>
              <a:gd name="T8" fmla="*/ 873 w 873"/>
              <a:gd name="T9" fmla="*/ 1 h 1"/>
            </a:gdLst>
            <a:ahLst/>
            <a:cxnLst>
              <a:cxn ang="T4">
                <a:pos x="T0" y="T1"/>
              </a:cxn>
              <a:cxn ang="T5">
                <a:pos x="T2" y="T3"/>
              </a:cxn>
            </a:cxnLst>
            <a:rect l="T6" t="T7" r="T8" b="T9"/>
            <a:pathLst>
              <a:path w="873" h="1">
                <a:moveTo>
                  <a:pt x="0" y="0"/>
                </a:moveTo>
                <a:lnTo>
                  <a:pt x="872" y="0"/>
                </a:lnTo>
              </a:path>
            </a:pathLst>
          </a:custGeom>
          <a:noFill/>
          <a:ln w="28575" cap="rnd">
            <a:solidFill>
              <a:schemeClr val="tx2"/>
            </a:solidFill>
            <a:round/>
            <a:headEnd/>
            <a:tailEnd type="triangle" w="med" len="med"/>
          </a:ln>
        </p:spPr>
        <p:txBody>
          <a:bodyPr>
            <a:prstTxWarp prst="textNoShape">
              <a:avLst/>
            </a:prstTxWarp>
          </a:bodyPr>
          <a:lstStyle/>
          <a:p>
            <a:endParaRPr lang="en-US" sz="1219"/>
          </a:p>
        </p:txBody>
      </p:sp>
      <p:sp>
        <p:nvSpPr>
          <p:cNvPr id="206" name="Line 86"/>
          <p:cNvSpPr>
            <a:spLocks noChangeShapeType="1"/>
          </p:cNvSpPr>
          <p:nvPr/>
        </p:nvSpPr>
        <p:spPr bwMode="auto">
          <a:xfrm flipH="1">
            <a:off x="6902698" y="1760202"/>
            <a:ext cx="4889" cy="967457"/>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207" name="Line 86"/>
          <p:cNvSpPr>
            <a:spLocks noChangeShapeType="1"/>
          </p:cNvSpPr>
          <p:nvPr/>
        </p:nvSpPr>
        <p:spPr bwMode="auto">
          <a:xfrm flipV="1">
            <a:off x="3393980" y="1919110"/>
            <a:ext cx="5131277" cy="6879"/>
          </a:xfrm>
          <a:prstGeom prst="line">
            <a:avLst/>
          </a:prstGeom>
          <a:noFill/>
          <a:ln w="28575">
            <a:solidFill>
              <a:schemeClr val="tx2"/>
            </a:solidFill>
            <a:round/>
            <a:headEnd/>
            <a:tailEnd/>
          </a:ln>
        </p:spPr>
        <p:txBody>
          <a:bodyPr wrap="none" anchor="ctr">
            <a:prstTxWarp prst="textNoShape">
              <a:avLst/>
            </a:prstTxWarp>
          </a:bodyPr>
          <a:lstStyle/>
          <a:p>
            <a:endParaRPr lang="en-US" sz="1219"/>
          </a:p>
        </p:txBody>
      </p:sp>
      <p:sp>
        <p:nvSpPr>
          <p:cNvPr id="208" name="Line 86"/>
          <p:cNvSpPr>
            <a:spLocks noChangeShapeType="1"/>
          </p:cNvSpPr>
          <p:nvPr/>
        </p:nvSpPr>
        <p:spPr bwMode="auto">
          <a:xfrm flipH="1">
            <a:off x="3380453" y="1919110"/>
            <a:ext cx="7255" cy="765185"/>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209" name="Freeform 53"/>
          <p:cNvSpPr>
            <a:spLocks/>
          </p:cNvSpPr>
          <p:nvPr/>
        </p:nvSpPr>
        <p:spPr bwMode="auto">
          <a:xfrm flipV="1">
            <a:off x="3387707" y="2652351"/>
            <a:ext cx="627557" cy="31945"/>
          </a:xfrm>
          <a:custGeom>
            <a:avLst/>
            <a:gdLst>
              <a:gd name="T0" fmla="*/ 0 w 873"/>
              <a:gd name="T1" fmla="*/ 0 h 1"/>
              <a:gd name="T2" fmla="*/ 872 w 873"/>
              <a:gd name="T3" fmla="*/ 0 h 1"/>
              <a:gd name="T4" fmla="*/ 0 60000 65536"/>
              <a:gd name="T5" fmla="*/ 0 60000 65536"/>
              <a:gd name="T6" fmla="*/ 0 w 873"/>
              <a:gd name="T7" fmla="*/ 0 h 1"/>
              <a:gd name="T8" fmla="*/ 873 w 873"/>
              <a:gd name="T9" fmla="*/ 1 h 1"/>
            </a:gdLst>
            <a:ahLst/>
            <a:cxnLst>
              <a:cxn ang="T4">
                <a:pos x="T0" y="T1"/>
              </a:cxn>
              <a:cxn ang="T5">
                <a:pos x="T2" y="T3"/>
              </a:cxn>
            </a:cxnLst>
            <a:rect l="T6" t="T7" r="T8" b="T9"/>
            <a:pathLst>
              <a:path w="873" h="1">
                <a:moveTo>
                  <a:pt x="0" y="0"/>
                </a:moveTo>
                <a:lnTo>
                  <a:pt x="872" y="0"/>
                </a:lnTo>
              </a:path>
            </a:pathLst>
          </a:custGeom>
          <a:noFill/>
          <a:ln w="25400" cap="rnd">
            <a:solidFill>
              <a:schemeClr val="tx2"/>
            </a:solidFill>
            <a:round/>
            <a:headEnd/>
            <a:tailEnd type="triangle" w="med" len="med"/>
          </a:ln>
        </p:spPr>
        <p:txBody>
          <a:bodyPr>
            <a:prstTxWarp prst="textNoShape">
              <a:avLst/>
            </a:prstTxWarp>
          </a:bodyPr>
          <a:lstStyle/>
          <a:p>
            <a:endParaRPr lang="en-US" sz="1219"/>
          </a:p>
        </p:txBody>
      </p:sp>
      <p:sp>
        <p:nvSpPr>
          <p:cNvPr id="210" name="Freeform 209"/>
          <p:cNvSpPr>
            <a:spLocks/>
          </p:cNvSpPr>
          <p:nvPr/>
        </p:nvSpPr>
        <p:spPr bwMode="auto">
          <a:xfrm>
            <a:off x="4584605" y="3882791"/>
            <a:ext cx="83926" cy="90023"/>
          </a:xfrm>
          <a:custGeom>
            <a:avLst/>
            <a:gdLst>
              <a:gd name="T0" fmla="*/ 0 w 49"/>
              <a:gd name="T1" fmla="*/ 48 h 49"/>
              <a:gd name="T2" fmla="*/ 24 w 49"/>
              <a:gd name="T3" fmla="*/ 0 h 49"/>
              <a:gd name="T4" fmla="*/ 48 w 49"/>
              <a:gd name="T5" fmla="*/ 48 h 49"/>
              <a:gd name="T6" fmla="*/ 0 60000 65536"/>
              <a:gd name="T7" fmla="*/ 0 60000 65536"/>
              <a:gd name="T8" fmla="*/ 0 60000 65536"/>
              <a:gd name="T9" fmla="*/ 0 w 49"/>
              <a:gd name="T10" fmla="*/ 0 h 49"/>
              <a:gd name="T11" fmla="*/ 49 w 49"/>
              <a:gd name="T12" fmla="*/ 49 h 49"/>
            </a:gdLst>
            <a:ahLst/>
            <a:cxnLst>
              <a:cxn ang="T6">
                <a:pos x="T0" y="T1"/>
              </a:cxn>
              <a:cxn ang="T7">
                <a:pos x="T2" y="T3"/>
              </a:cxn>
              <a:cxn ang="T8">
                <a:pos x="T4" y="T5"/>
              </a:cxn>
            </a:cxnLst>
            <a:rect l="T9" t="T10" r="T11" b="T12"/>
            <a:pathLst>
              <a:path w="49" h="49">
                <a:moveTo>
                  <a:pt x="0" y="48"/>
                </a:moveTo>
                <a:lnTo>
                  <a:pt x="24" y="0"/>
                </a:lnTo>
                <a:lnTo>
                  <a:pt x="48" y="48"/>
                </a:lnTo>
              </a:path>
            </a:pathLst>
          </a:custGeom>
          <a:noFill/>
          <a:ln w="25400" cap="rnd">
            <a:solidFill>
              <a:schemeClr val="tx2"/>
            </a:solidFill>
            <a:round/>
            <a:headEnd/>
            <a:tailEnd/>
          </a:ln>
        </p:spPr>
        <p:txBody>
          <a:bodyPr>
            <a:prstTxWarp prst="textNoShape">
              <a:avLst/>
            </a:prstTxWarp>
          </a:bodyPr>
          <a:lstStyle/>
          <a:p>
            <a:endParaRPr lang="en-US" sz="1625" b="1">
              <a:solidFill>
                <a:schemeClr val="tx2"/>
              </a:solidFill>
            </a:endParaRPr>
          </a:p>
        </p:txBody>
      </p:sp>
      <p:sp>
        <p:nvSpPr>
          <p:cNvPr id="211" name="Line 85"/>
          <p:cNvSpPr>
            <a:spLocks noChangeShapeType="1"/>
          </p:cNvSpPr>
          <p:nvPr/>
        </p:nvSpPr>
        <p:spPr bwMode="auto">
          <a:xfrm>
            <a:off x="4632229" y="3972813"/>
            <a:ext cx="0" cy="117806"/>
          </a:xfrm>
          <a:prstGeom prst="line">
            <a:avLst/>
          </a:prstGeom>
          <a:noFill/>
          <a:ln w="25400">
            <a:solidFill>
              <a:schemeClr val="tx2"/>
            </a:solidFill>
            <a:round/>
            <a:headEnd/>
            <a:tailEnd/>
          </a:ln>
        </p:spPr>
        <p:txBody>
          <a:bodyPr wrap="none" anchor="ctr">
            <a:prstTxWarp prst="textNoShape">
              <a:avLst/>
            </a:prstTxWarp>
          </a:bodyPr>
          <a:lstStyle/>
          <a:p>
            <a:endParaRPr lang="en-US" sz="1219">
              <a:solidFill>
                <a:schemeClr val="tx2"/>
              </a:solidFill>
            </a:endParaRPr>
          </a:p>
        </p:txBody>
      </p:sp>
      <p:sp>
        <p:nvSpPr>
          <p:cNvPr id="212" name="Rectangle 56"/>
          <p:cNvSpPr>
            <a:spLocks noChangeArrowheads="1"/>
          </p:cNvSpPr>
          <p:nvPr/>
        </p:nvSpPr>
        <p:spPr bwMode="auto">
          <a:xfrm>
            <a:off x="3175291" y="3044126"/>
            <a:ext cx="786900"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Inst</a:t>
            </a:r>
            <a:r>
              <a:rPr lang="en-US" sz="1083" b="1" dirty="0">
                <a:solidFill>
                  <a:schemeClr val="tx2"/>
                </a:solidFill>
              </a:rPr>
              <a:t>[19:15]</a:t>
            </a:r>
          </a:p>
        </p:txBody>
      </p:sp>
      <p:sp>
        <p:nvSpPr>
          <p:cNvPr id="213" name="Rectangle 56"/>
          <p:cNvSpPr>
            <a:spLocks noChangeArrowheads="1"/>
          </p:cNvSpPr>
          <p:nvPr/>
        </p:nvSpPr>
        <p:spPr bwMode="auto">
          <a:xfrm>
            <a:off x="3179321" y="2786157"/>
            <a:ext cx="709956"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Inst</a:t>
            </a:r>
            <a:r>
              <a:rPr lang="en-US" sz="1083" b="1" dirty="0">
                <a:solidFill>
                  <a:schemeClr val="tx2"/>
                </a:solidFill>
              </a:rPr>
              <a:t>[11:7]</a:t>
            </a:r>
          </a:p>
        </p:txBody>
      </p:sp>
      <p:sp>
        <p:nvSpPr>
          <p:cNvPr id="214" name="Rectangle 76"/>
          <p:cNvSpPr>
            <a:spLocks noChangeArrowheads="1"/>
          </p:cNvSpPr>
          <p:nvPr/>
        </p:nvSpPr>
        <p:spPr bwMode="auto">
          <a:xfrm>
            <a:off x="3993135" y="3405282"/>
            <a:ext cx="519199"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AddrB</a:t>
            </a:r>
            <a:endParaRPr lang="en-US" sz="1083" b="1" dirty="0">
              <a:solidFill>
                <a:schemeClr val="tx2"/>
              </a:solidFill>
            </a:endParaRPr>
          </a:p>
        </p:txBody>
      </p:sp>
      <p:sp>
        <p:nvSpPr>
          <p:cNvPr id="215" name="Rectangle 76"/>
          <p:cNvSpPr>
            <a:spLocks noChangeArrowheads="1"/>
          </p:cNvSpPr>
          <p:nvPr/>
        </p:nvSpPr>
        <p:spPr bwMode="auto">
          <a:xfrm>
            <a:off x="3993135" y="3147313"/>
            <a:ext cx="519199"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AddrA</a:t>
            </a:r>
            <a:endParaRPr lang="en-US" sz="1083" b="1" dirty="0">
              <a:solidFill>
                <a:schemeClr val="tx2"/>
              </a:solidFill>
            </a:endParaRPr>
          </a:p>
        </p:txBody>
      </p:sp>
      <p:sp>
        <p:nvSpPr>
          <p:cNvPr id="216" name="Rectangle 76"/>
          <p:cNvSpPr>
            <a:spLocks noChangeArrowheads="1"/>
          </p:cNvSpPr>
          <p:nvPr/>
        </p:nvSpPr>
        <p:spPr bwMode="auto">
          <a:xfrm>
            <a:off x="4517936" y="3132496"/>
            <a:ext cx="495154"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DataA</a:t>
            </a:r>
            <a:endParaRPr lang="en-US" sz="1083" b="1" dirty="0">
              <a:solidFill>
                <a:schemeClr val="tx2"/>
              </a:solidFill>
            </a:endParaRPr>
          </a:p>
        </p:txBody>
      </p:sp>
      <p:sp>
        <p:nvSpPr>
          <p:cNvPr id="217" name="Rectangle 76"/>
          <p:cNvSpPr>
            <a:spLocks noChangeArrowheads="1"/>
          </p:cNvSpPr>
          <p:nvPr/>
        </p:nvSpPr>
        <p:spPr bwMode="auto">
          <a:xfrm>
            <a:off x="4517936" y="3450953"/>
            <a:ext cx="495154"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DataB</a:t>
            </a:r>
            <a:endParaRPr lang="en-US" sz="1083" b="1" dirty="0">
              <a:solidFill>
                <a:schemeClr val="tx2"/>
              </a:solidFill>
            </a:endParaRPr>
          </a:p>
        </p:txBody>
      </p:sp>
      <p:sp>
        <p:nvSpPr>
          <p:cNvPr id="218" name="Rectangle 76"/>
          <p:cNvSpPr>
            <a:spLocks noChangeArrowheads="1"/>
          </p:cNvSpPr>
          <p:nvPr/>
        </p:nvSpPr>
        <p:spPr bwMode="auto">
          <a:xfrm>
            <a:off x="3989993" y="2917842"/>
            <a:ext cx="519199"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AddrD</a:t>
            </a:r>
            <a:endParaRPr lang="en-US" sz="1083" b="1" dirty="0">
              <a:solidFill>
                <a:schemeClr val="tx2"/>
              </a:solidFill>
            </a:endParaRPr>
          </a:p>
        </p:txBody>
      </p:sp>
      <p:sp>
        <p:nvSpPr>
          <p:cNvPr id="219" name="Rectangle 76"/>
          <p:cNvSpPr>
            <a:spLocks noChangeArrowheads="1"/>
          </p:cNvSpPr>
          <p:nvPr/>
        </p:nvSpPr>
        <p:spPr bwMode="auto">
          <a:xfrm>
            <a:off x="3994061" y="2580384"/>
            <a:ext cx="495154"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DataD</a:t>
            </a:r>
            <a:endParaRPr lang="en-US" sz="1083" b="1" dirty="0">
              <a:solidFill>
                <a:schemeClr val="tx2"/>
              </a:solidFill>
            </a:endParaRPr>
          </a:p>
        </p:txBody>
      </p:sp>
      <p:sp>
        <p:nvSpPr>
          <p:cNvPr id="220" name="Rectangle 72"/>
          <p:cNvSpPr>
            <a:spLocks noChangeArrowheads="1"/>
          </p:cNvSpPr>
          <p:nvPr/>
        </p:nvSpPr>
        <p:spPr bwMode="auto">
          <a:xfrm>
            <a:off x="6621981" y="3130140"/>
            <a:ext cx="293175" cy="21223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alu</a:t>
            </a:r>
            <a:endParaRPr lang="en-US" sz="1083" b="1" dirty="0">
              <a:solidFill>
                <a:schemeClr val="tx2"/>
              </a:solidFill>
            </a:endParaRPr>
          </a:p>
        </p:txBody>
      </p:sp>
      <p:sp>
        <p:nvSpPr>
          <p:cNvPr id="221" name="Rectangle 76"/>
          <p:cNvSpPr>
            <a:spLocks noChangeArrowheads="1"/>
          </p:cNvSpPr>
          <p:nvPr/>
        </p:nvSpPr>
        <p:spPr bwMode="auto">
          <a:xfrm>
            <a:off x="5093180" y="2617564"/>
            <a:ext cx="657057"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Reg</a:t>
            </a:r>
            <a:r>
              <a:rPr lang="en-US" sz="1083" b="1" dirty="0">
                <a:solidFill>
                  <a:schemeClr val="tx2"/>
                </a:solidFill>
              </a:rPr>
              <a:t>[rs1]</a:t>
            </a:r>
          </a:p>
        </p:txBody>
      </p:sp>
      <p:sp>
        <p:nvSpPr>
          <p:cNvPr id="222" name="Rectangle 76"/>
          <p:cNvSpPr>
            <a:spLocks noChangeArrowheads="1"/>
          </p:cNvSpPr>
          <p:nvPr/>
        </p:nvSpPr>
        <p:spPr bwMode="auto">
          <a:xfrm>
            <a:off x="4664245" y="4047490"/>
            <a:ext cx="657057" cy="212236"/>
          </a:xfrm>
          <a:prstGeom prst="rect">
            <a:avLst/>
          </a:prstGeom>
          <a:noFill/>
          <a:ln w="28575">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Reg</a:t>
            </a:r>
            <a:r>
              <a:rPr lang="en-US" sz="1083" b="1" dirty="0">
                <a:solidFill>
                  <a:schemeClr val="tx2"/>
                </a:solidFill>
              </a:rPr>
              <a:t>[rs2]</a:t>
            </a:r>
          </a:p>
        </p:txBody>
      </p:sp>
      <p:sp>
        <p:nvSpPr>
          <p:cNvPr id="223" name="Rectangle 222"/>
          <p:cNvSpPr>
            <a:spLocks noChangeArrowheads="1"/>
          </p:cNvSpPr>
          <p:nvPr/>
        </p:nvSpPr>
        <p:spPr bwMode="auto">
          <a:xfrm>
            <a:off x="2761344" y="5216602"/>
            <a:ext cx="709956"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Inst</a:t>
            </a:r>
            <a:r>
              <a:rPr lang="en-US" sz="1083" b="1" dirty="0">
                <a:solidFill>
                  <a:schemeClr val="tx2"/>
                </a:solidFill>
              </a:rPr>
              <a:t>[31:0]</a:t>
            </a:r>
          </a:p>
        </p:txBody>
      </p:sp>
      <p:grpSp>
        <p:nvGrpSpPr>
          <p:cNvPr id="224" name="Group 223"/>
          <p:cNvGrpSpPr/>
          <p:nvPr/>
        </p:nvGrpSpPr>
        <p:grpSpPr>
          <a:xfrm>
            <a:off x="767608" y="3053842"/>
            <a:ext cx="7994034" cy="2710119"/>
            <a:chOff x="1575641" y="2430859"/>
            <a:chExt cx="12790454" cy="4002638"/>
          </a:xfrm>
        </p:grpSpPr>
        <p:sp>
          <p:nvSpPr>
            <p:cNvPr id="225" name="Rectangle 74"/>
            <p:cNvSpPr>
              <a:spLocks noChangeArrowheads="1"/>
            </p:cNvSpPr>
            <p:nvPr/>
          </p:nvSpPr>
          <p:spPr bwMode="auto">
            <a:xfrm>
              <a:off x="1575641" y="5548411"/>
              <a:ext cx="12790454" cy="885086"/>
            </a:xfrm>
            <a:prstGeom prst="rect">
              <a:avLst/>
            </a:prstGeom>
            <a:noFill/>
            <a:ln w="38100">
              <a:solidFill>
                <a:schemeClr val="tx2"/>
              </a:solidFill>
              <a:miter lim="800000"/>
              <a:headEnd/>
              <a:tailEnd/>
            </a:ln>
          </p:spPr>
          <p:txBody>
            <a:bodyPr wrap="none" anchor="ctr">
              <a:prstTxWarp prst="textNoShape">
                <a:avLst/>
              </a:prstTxWarp>
            </a:bodyPr>
            <a:lstStyle/>
            <a:p>
              <a:endParaRPr lang="en-US" sz="1219">
                <a:solidFill>
                  <a:schemeClr val="tx2"/>
                </a:solidFill>
              </a:endParaRPr>
            </a:p>
          </p:txBody>
        </p:sp>
        <p:sp>
          <p:nvSpPr>
            <p:cNvPr id="226" name="Rectangle 39"/>
            <p:cNvSpPr>
              <a:spLocks noChangeArrowheads="1"/>
            </p:cNvSpPr>
            <p:nvPr/>
          </p:nvSpPr>
          <p:spPr bwMode="auto">
            <a:xfrm>
              <a:off x="4148759" y="6069328"/>
              <a:ext cx="1692491" cy="344421"/>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219" b="1" dirty="0">
                  <a:solidFill>
                    <a:schemeClr val="tx2"/>
                  </a:solidFill>
                </a:rPr>
                <a:t>Control logic</a:t>
              </a:r>
            </a:p>
          </p:txBody>
        </p:sp>
        <p:sp>
          <p:nvSpPr>
            <p:cNvPr id="227" name="Rectangle 39"/>
            <p:cNvSpPr>
              <a:spLocks noChangeArrowheads="1"/>
            </p:cNvSpPr>
            <p:nvPr/>
          </p:nvSpPr>
          <p:spPr bwMode="auto">
            <a:xfrm>
              <a:off x="6945734" y="5670984"/>
              <a:ext cx="1064115" cy="31345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RegWEn</a:t>
              </a:r>
              <a:endParaRPr lang="en-US" sz="1083" b="1" dirty="0">
                <a:solidFill>
                  <a:schemeClr val="tx2"/>
                </a:solidFill>
              </a:endParaRPr>
            </a:p>
          </p:txBody>
        </p:sp>
        <p:cxnSp>
          <p:nvCxnSpPr>
            <p:cNvPr id="228" name="Straight Arrow Connector 227"/>
            <p:cNvCxnSpPr/>
            <p:nvPr/>
          </p:nvCxnSpPr>
          <p:spPr bwMode="auto">
            <a:xfrm flipV="1">
              <a:off x="7239000" y="3807668"/>
              <a:ext cx="0" cy="1735016"/>
            </a:xfrm>
            <a:prstGeom prst="straightConnector1">
              <a:avLst/>
            </a:prstGeom>
            <a:solidFill>
              <a:schemeClr val="accent1"/>
            </a:solidFill>
            <a:ln w="2857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9" name="Straight Arrow Connector 228"/>
            <p:cNvCxnSpPr/>
            <p:nvPr/>
          </p:nvCxnSpPr>
          <p:spPr bwMode="auto">
            <a:xfrm flipV="1">
              <a:off x="10708493" y="3367602"/>
              <a:ext cx="0" cy="2116017"/>
            </a:xfrm>
            <a:prstGeom prst="straightConnector1">
              <a:avLst/>
            </a:prstGeom>
            <a:solidFill>
              <a:schemeClr val="accent1"/>
            </a:solidFill>
            <a:ln w="2857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0" name="Rectangle 39"/>
            <p:cNvSpPr>
              <a:spLocks noChangeArrowheads="1"/>
            </p:cNvSpPr>
            <p:nvPr/>
          </p:nvSpPr>
          <p:spPr bwMode="auto">
            <a:xfrm>
              <a:off x="10343055" y="5579603"/>
              <a:ext cx="941005" cy="31345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ALUSel</a:t>
              </a:r>
              <a:endParaRPr lang="en-US" sz="1083" b="1" dirty="0">
                <a:solidFill>
                  <a:schemeClr val="tx2"/>
                </a:solidFill>
              </a:endParaRPr>
            </a:p>
          </p:txBody>
        </p:sp>
        <p:cxnSp>
          <p:nvCxnSpPr>
            <p:cNvPr id="231" name="Straight Arrow Connector 230"/>
            <p:cNvCxnSpPr/>
            <p:nvPr/>
          </p:nvCxnSpPr>
          <p:spPr bwMode="auto">
            <a:xfrm flipV="1">
              <a:off x="9946493" y="3655155"/>
              <a:ext cx="0" cy="1867973"/>
            </a:xfrm>
            <a:prstGeom prst="straightConnector1">
              <a:avLst/>
            </a:prstGeom>
            <a:solidFill>
              <a:schemeClr val="accent1"/>
            </a:solidFill>
            <a:ln w="2857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2" name="Rectangle 39"/>
            <p:cNvSpPr>
              <a:spLocks noChangeArrowheads="1"/>
            </p:cNvSpPr>
            <p:nvPr/>
          </p:nvSpPr>
          <p:spPr bwMode="auto">
            <a:xfrm>
              <a:off x="9732193" y="5919562"/>
              <a:ext cx="617840" cy="31345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Asel</a:t>
              </a:r>
              <a:endParaRPr lang="en-US" sz="1083" b="1" dirty="0">
                <a:solidFill>
                  <a:schemeClr val="tx2"/>
                </a:solidFill>
              </a:endParaRPr>
            </a:p>
          </p:txBody>
        </p:sp>
        <p:cxnSp>
          <p:nvCxnSpPr>
            <p:cNvPr id="233" name="Straight Arrow Connector 232"/>
            <p:cNvCxnSpPr/>
            <p:nvPr/>
          </p:nvCxnSpPr>
          <p:spPr bwMode="auto">
            <a:xfrm flipH="1" flipV="1">
              <a:off x="13606999" y="2430859"/>
              <a:ext cx="12216" cy="3148745"/>
            </a:xfrm>
            <a:prstGeom prst="straightConnector1">
              <a:avLst/>
            </a:prstGeom>
            <a:solidFill>
              <a:schemeClr val="accent1"/>
            </a:solid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4" name="Rectangle 39"/>
            <p:cNvSpPr>
              <a:spLocks noChangeArrowheads="1"/>
            </p:cNvSpPr>
            <p:nvPr/>
          </p:nvSpPr>
          <p:spPr bwMode="auto">
            <a:xfrm>
              <a:off x="11489465" y="5573083"/>
              <a:ext cx="1025642" cy="31345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MemRW</a:t>
              </a:r>
              <a:endParaRPr lang="en-US" sz="1083" b="1" dirty="0">
                <a:solidFill>
                  <a:schemeClr val="tx2"/>
                </a:solidFill>
              </a:endParaRPr>
            </a:p>
          </p:txBody>
        </p:sp>
      </p:grpSp>
      <p:grpSp>
        <p:nvGrpSpPr>
          <p:cNvPr id="235" name="Group 234"/>
          <p:cNvGrpSpPr/>
          <p:nvPr/>
        </p:nvGrpSpPr>
        <p:grpSpPr>
          <a:xfrm>
            <a:off x="5916066" y="3439654"/>
            <a:ext cx="173296" cy="496880"/>
            <a:chOff x="5791200" y="1352550"/>
            <a:chExt cx="152400" cy="533400"/>
          </a:xfrm>
        </p:grpSpPr>
        <p:sp>
          <p:nvSpPr>
            <p:cNvPr id="236" name="Trapezoid 235"/>
            <p:cNvSpPr/>
            <p:nvPr/>
          </p:nvSpPr>
          <p:spPr>
            <a:xfrm rot="5400000">
              <a:off x="5600700" y="1543050"/>
              <a:ext cx="533400" cy="152400"/>
            </a:xfrm>
            <a:prstGeom prst="trapezoid">
              <a:avLst>
                <a:gd name="adj" fmla="val 62709"/>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1913" tIns="30956" rIns="61913" bIns="30956" numCol="1" spcCol="0" rtlCol="0" fromWordArt="0" anchor="ctr" anchorCtr="0" forceAA="0" compatLnSpc="1">
              <a:prstTxWarp prst="textNoShape">
                <a:avLst/>
              </a:prstTxWarp>
              <a:noAutofit/>
            </a:bodyPr>
            <a:lstStyle/>
            <a:p>
              <a:pPr algn="ctr"/>
              <a:endParaRPr lang="en-US" sz="3656"/>
            </a:p>
          </p:txBody>
        </p:sp>
        <p:sp>
          <p:nvSpPr>
            <p:cNvPr id="237" name="TextBox 236"/>
            <p:cNvSpPr txBox="1"/>
            <p:nvPr/>
          </p:nvSpPr>
          <p:spPr>
            <a:xfrm>
              <a:off x="5807075" y="1390650"/>
              <a:ext cx="76200" cy="156596"/>
            </a:xfrm>
            <a:prstGeom prst="rect">
              <a:avLst/>
            </a:prstGeom>
            <a:noFill/>
          </p:spPr>
          <p:txBody>
            <a:bodyPr wrap="square" lIns="0" tIns="0" rIns="0" bIns="0" rtlCol="0">
              <a:spAutoFit/>
            </a:bodyPr>
            <a:lstStyle/>
            <a:p>
              <a:r>
                <a:rPr lang="en-US" sz="948" dirty="0" smtClean="0">
                  <a:solidFill>
                    <a:schemeClr val="tx1"/>
                  </a:solidFill>
                </a:rPr>
                <a:t>0</a:t>
              </a:r>
              <a:endParaRPr lang="en-US" sz="948" dirty="0">
                <a:solidFill>
                  <a:schemeClr val="tx1"/>
                </a:solidFill>
              </a:endParaRPr>
            </a:p>
          </p:txBody>
        </p:sp>
        <p:sp>
          <p:nvSpPr>
            <p:cNvPr id="238" name="TextBox 237"/>
            <p:cNvSpPr txBox="1"/>
            <p:nvPr/>
          </p:nvSpPr>
          <p:spPr>
            <a:xfrm>
              <a:off x="5819657" y="1638300"/>
              <a:ext cx="59209" cy="156596"/>
            </a:xfrm>
            <a:prstGeom prst="rect">
              <a:avLst/>
            </a:prstGeom>
            <a:noFill/>
          </p:spPr>
          <p:txBody>
            <a:bodyPr wrap="none" lIns="0" tIns="0" rIns="0" bIns="0" rtlCol="0">
              <a:spAutoFit/>
            </a:bodyPr>
            <a:lstStyle/>
            <a:p>
              <a:r>
                <a:rPr lang="en-US" sz="948" dirty="0">
                  <a:solidFill>
                    <a:schemeClr val="tx1"/>
                  </a:solidFill>
                </a:rPr>
                <a:t>1</a:t>
              </a:r>
            </a:p>
          </p:txBody>
        </p:sp>
      </p:grpSp>
      <p:sp>
        <p:nvSpPr>
          <p:cNvPr id="239" name="Freeform 53"/>
          <p:cNvSpPr>
            <a:spLocks/>
          </p:cNvSpPr>
          <p:nvPr/>
        </p:nvSpPr>
        <p:spPr bwMode="auto">
          <a:xfrm flipV="1">
            <a:off x="6088009" y="3633279"/>
            <a:ext cx="118358" cy="30956"/>
          </a:xfrm>
          <a:custGeom>
            <a:avLst/>
            <a:gdLst>
              <a:gd name="T0" fmla="*/ 0 w 873"/>
              <a:gd name="T1" fmla="*/ 0 h 1"/>
              <a:gd name="T2" fmla="*/ 872 w 873"/>
              <a:gd name="T3" fmla="*/ 0 h 1"/>
              <a:gd name="T4" fmla="*/ 0 60000 65536"/>
              <a:gd name="T5" fmla="*/ 0 60000 65536"/>
              <a:gd name="T6" fmla="*/ 0 w 873"/>
              <a:gd name="T7" fmla="*/ 0 h 1"/>
              <a:gd name="T8" fmla="*/ 873 w 873"/>
              <a:gd name="T9" fmla="*/ 1 h 1"/>
            </a:gdLst>
            <a:ahLst/>
            <a:cxnLst>
              <a:cxn ang="T4">
                <a:pos x="T0" y="T1"/>
              </a:cxn>
              <a:cxn ang="T5">
                <a:pos x="T2" y="T3"/>
              </a:cxn>
            </a:cxnLst>
            <a:rect l="T6" t="T7" r="T8" b="T9"/>
            <a:pathLst>
              <a:path w="873" h="1">
                <a:moveTo>
                  <a:pt x="0" y="0"/>
                </a:moveTo>
                <a:lnTo>
                  <a:pt x="872" y="0"/>
                </a:lnTo>
              </a:path>
            </a:pathLst>
          </a:custGeom>
          <a:noFill/>
          <a:ln w="28575" cap="rnd">
            <a:solidFill>
              <a:schemeClr val="tx2"/>
            </a:solidFill>
            <a:round/>
            <a:headEnd/>
            <a:tailEnd type="triangle" w="med" len="med"/>
          </a:ln>
        </p:spPr>
        <p:txBody>
          <a:bodyPr>
            <a:prstTxWarp prst="textNoShape">
              <a:avLst/>
            </a:prstTxWarp>
          </a:bodyPr>
          <a:lstStyle/>
          <a:p>
            <a:endParaRPr lang="en-US" sz="1219"/>
          </a:p>
        </p:txBody>
      </p:sp>
      <p:sp>
        <p:nvSpPr>
          <p:cNvPr id="240" name="Freeform 53"/>
          <p:cNvSpPr>
            <a:spLocks/>
          </p:cNvSpPr>
          <p:nvPr/>
        </p:nvSpPr>
        <p:spPr bwMode="auto">
          <a:xfrm flipV="1">
            <a:off x="5845468" y="3770199"/>
            <a:ext cx="82614" cy="39954"/>
          </a:xfrm>
          <a:custGeom>
            <a:avLst/>
            <a:gdLst>
              <a:gd name="T0" fmla="*/ 0 w 873"/>
              <a:gd name="T1" fmla="*/ 0 h 1"/>
              <a:gd name="T2" fmla="*/ 872 w 873"/>
              <a:gd name="T3" fmla="*/ 0 h 1"/>
              <a:gd name="T4" fmla="*/ 0 60000 65536"/>
              <a:gd name="T5" fmla="*/ 0 60000 65536"/>
              <a:gd name="T6" fmla="*/ 0 w 873"/>
              <a:gd name="T7" fmla="*/ 0 h 1"/>
              <a:gd name="T8" fmla="*/ 873 w 873"/>
              <a:gd name="T9" fmla="*/ 1 h 1"/>
            </a:gdLst>
            <a:ahLst/>
            <a:cxnLst>
              <a:cxn ang="T4">
                <a:pos x="T0" y="T1"/>
              </a:cxn>
              <a:cxn ang="T5">
                <a:pos x="T2" y="T3"/>
              </a:cxn>
            </a:cxnLst>
            <a:rect l="T6" t="T7" r="T8" b="T9"/>
            <a:pathLst>
              <a:path w="873" h="1">
                <a:moveTo>
                  <a:pt x="0" y="0"/>
                </a:moveTo>
                <a:lnTo>
                  <a:pt x="872" y="0"/>
                </a:lnTo>
              </a:path>
            </a:pathLst>
          </a:custGeom>
          <a:noFill/>
          <a:ln w="28575" cap="rnd">
            <a:solidFill>
              <a:schemeClr val="tx2"/>
            </a:solidFill>
            <a:round/>
            <a:headEnd/>
            <a:tailEnd type="triangle" w="med" len="med"/>
          </a:ln>
        </p:spPr>
        <p:txBody>
          <a:bodyPr>
            <a:prstTxWarp prst="textNoShape">
              <a:avLst/>
            </a:prstTxWarp>
          </a:bodyPr>
          <a:lstStyle/>
          <a:p>
            <a:endParaRPr lang="en-US" sz="1219"/>
          </a:p>
        </p:txBody>
      </p:sp>
      <p:sp>
        <p:nvSpPr>
          <p:cNvPr id="241" name="Line 86"/>
          <p:cNvSpPr>
            <a:spLocks noChangeShapeType="1"/>
          </p:cNvSpPr>
          <p:nvPr/>
        </p:nvSpPr>
        <p:spPr bwMode="auto">
          <a:xfrm flipH="1">
            <a:off x="5835778" y="3806754"/>
            <a:ext cx="5422" cy="574423"/>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242" name="Rectangle 241"/>
          <p:cNvSpPr>
            <a:spLocks noChangeArrowheads="1"/>
          </p:cNvSpPr>
          <p:nvPr/>
        </p:nvSpPr>
        <p:spPr bwMode="auto">
          <a:xfrm>
            <a:off x="4481451" y="4400385"/>
            <a:ext cx="748428" cy="212236"/>
          </a:xfrm>
          <a:prstGeom prst="rect">
            <a:avLst/>
          </a:prstGeom>
          <a:noFill/>
          <a:ln w="28575">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Imm</a:t>
            </a:r>
            <a:r>
              <a:rPr lang="en-US" sz="1083" b="1" dirty="0">
                <a:solidFill>
                  <a:schemeClr val="tx2"/>
                </a:solidFill>
              </a:rPr>
              <a:t>[31:0]</a:t>
            </a:r>
          </a:p>
        </p:txBody>
      </p:sp>
      <p:grpSp>
        <p:nvGrpSpPr>
          <p:cNvPr id="243" name="Group 242"/>
          <p:cNvGrpSpPr/>
          <p:nvPr/>
        </p:nvGrpSpPr>
        <p:grpSpPr>
          <a:xfrm>
            <a:off x="3666416" y="3975420"/>
            <a:ext cx="550151" cy="825500"/>
            <a:chOff x="3797859" y="3105150"/>
            <a:chExt cx="550152" cy="762000"/>
          </a:xfrm>
        </p:grpSpPr>
        <p:sp>
          <p:nvSpPr>
            <p:cNvPr id="244" name="Trapezoid 243"/>
            <p:cNvSpPr/>
            <p:nvPr/>
          </p:nvSpPr>
          <p:spPr>
            <a:xfrm rot="5400000">
              <a:off x="3695700" y="3219450"/>
              <a:ext cx="762000" cy="533400"/>
            </a:xfrm>
            <a:prstGeom prst="trapezoid">
              <a:avLst>
                <a:gd name="adj" fmla="val 30656"/>
              </a:avLst>
            </a:prstGeom>
            <a:ln w="28575" cmpd="sng">
              <a:solidFill>
                <a:schemeClr val="tx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5460" dirty="0"/>
            </a:p>
          </p:txBody>
        </p:sp>
        <p:sp>
          <p:nvSpPr>
            <p:cNvPr id="245" name="TextBox 244"/>
            <p:cNvSpPr txBox="1"/>
            <p:nvPr/>
          </p:nvSpPr>
          <p:spPr>
            <a:xfrm>
              <a:off x="3797859" y="3286906"/>
              <a:ext cx="550152" cy="431598"/>
            </a:xfrm>
            <a:prstGeom prst="rect">
              <a:avLst/>
            </a:prstGeom>
            <a:noFill/>
            <a:ln>
              <a:noFill/>
            </a:ln>
          </p:spPr>
          <p:txBody>
            <a:bodyPr wrap="none" rtlCol="0">
              <a:spAutoFit/>
            </a:bodyPr>
            <a:lstStyle/>
            <a:p>
              <a:r>
                <a:rPr lang="en-US" sz="1219" b="1" dirty="0" err="1">
                  <a:solidFill>
                    <a:schemeClr val="tx2"/>
                  </a:solidFill>
                </a:rPr>
                <a:t>Imm</a:t>
              </a:r>
              <a:r>
                <a:rPr lang="en-US" sz="1219" b="1" dirty="0">
                  <a:solidFill>
                    <a:schemeClr val="tx2"/>
                  </a:solidFill>
                </a:rPr>
                <a:t>.</a:t>
              </a:r>
            </a:p>
            <a:p>
              <a:r>
                <a:rPr lang="en-US" sz="1219" b="1" dirty="0">
                  <a:solidFill>
                    <a:schemeClr val="tx2"/>
                  </a:solidFill>
                </a:rPr>
                <a:t>Gen</a:t>
              </a:r>
            </a:p>
          </p:txBody>
        </p:sp>
      </p:grpSp>
      <p:sp>
        <p:nvSpPr>
          <p:cNvPr id="246" name="Freeform 61"/>
          <p:cNvSpPr>
            <a:spLocks/>
          </p:cNvSpPr>
          <p:nvPr/>
        </p:nvSpPr>
        <p:spPr bwMode="auto">
          <a:xfrm flipV="1">
            <a:off x="3133415" y="4340508"/>
            <a:ext cx="539212" cy="50202"/>
          </a:xfrm>
          <a:custGeom>
            <a:avLst/>
            <a:gdLst>
              <a:gd name="T0" fmla="*/ 0 w 817"/>
              <a:gd name="T1" fmla="*/ 0 h 1"/>
              <a:gd name="T2" fmla="*/ 816 w 817"/>
              <a:gd name="T3" fmla="*/ 0 h 1"/>
              <a:gd name="T4" fmla="*/ 0 60000 65536"/>
              <a:gd name="T5" fmla="*/ 0 60000 65536"/>
              <a:gd name="T6" fmla="*/ 0 w 817"/>
              <a:gd name="T7" fmla="*/ 0 h 1"/>
              <a:gd name="T8" fmla="*/ 817 w 817"/>
              <a:gd name="T9" fmla="*/ 1 h 1"/>
            </a:gdLst>
            <a:ahLst/>
            <a:cxnLst>
              <a:cxn ang="T4">
                <a:pos x="T0" y="T1"/>
              </a:cxn>
              <a:cxn ang="T5">
                <a:pos x="T2" y="T3"/>
              </a:cxn>
            </a:cxnLst>
            <a:rect l="T6" t="T7" r="T8" b="T9"/>
            <a:pathLst>
              <a:path w="817" h="1">
                <a:moveTo>
                  <a:pt x="0" y="0"/>
                </a:moveTo>
                <a:lnTo>
                  <a:pt x="816" y="0"/>
                </a:lnTo>
              </a:path>
            </a:pathLst>
          </a:custGeom>
          <a:noFill/>
          <a:ln w="28575" cap="rnd">
            <a:solidFill>
              <a:schemeClr val="tx2"/>
            </a:solidFill>
            <a:round/>
            <a:headEnd/>
            <a:tailEnd type="triangle" w="med" len="med"/>
          </a:ln>
        </p:spPr>
        <p:txBody>
          <a:bodyPr>
            <a:prstTxWarp prst="textNoShape">
              <a:avLst/>
            </a:prstTxWarp>
          </a:bodyPr>
          <a:lstStyle/>
          <a:p>
            <a:endParaRPr lang="en-US" sz="1219">
              <a:solidFill>
                <a:schemeClr val="tx2"/>
              </a:solidFill>
            </a:endParaRPr>
          </a:p>
        </p:txBody>
      </p:sp>
      <p:sp>
        <p:nvSpPr>
          <p:cNvPr id="247" name="Line 86"/>
          <p:cNvSpPr>
            <a:spLocks noChangeShapeType="1"/>
          </p:cNvSpPr>
          <p:nvPr/>
        </p:nvSpPr>
        <p:spPr bwMode="auto">
          <a:xfrm flipV="1">
            <a:off x="4211956" y="4372460"/>
            <a:ext cx="1629245" cy="2485"/>
          </a:xfrm>
          <a:prstGeom prst="line">
            <a:avLst/>
          </a:prstGeom>
          <a:noFill/>
          <a:ln w="28575">
            <a:solidFill>
              <a:schemeClr val="tx2"/>
            </a:solidFill>
            <a:round/>
            <a:headEnd/>
            <a:tailEnd/>
          </a:ln>
        </p:spPr>
        <p:txBody>
          <a:bodyPr wrap="none" anchor="ctr">
            <a:prstTxWarp prst="textNoShape">
              <a:avLst/>
            </a:prstTxWarp>
          </a:bodyPr>
          <a:lstStyle/>
          <a:p>
            <a:endParaRPr lang="en-US" sz="1219"/>
          </a:p>
        </p:txBody>
      </p:sp>
      <p:grpSp>
        <p:nvGrpSpPr>
          <p:cNvPr id="248" name="Group 247"/>
          <p:cNvGrpSpPr/>
          <p:nvPr/>
        </p:nvGrpSpPr>
        <p:grpSpPr>
          <a:xfrm>
            <a:off x="1335137" y="1895408"/>
            <a:ext cx="6586401" cy="2053988"/>
            <a:chOff x="3351323" y="2178345"/>
            <a:chExt cx="6590051" cy="1897041"/>
          </a:xfrm>
        </p:grpSpPr>
        <p:sp>
          <p:nvSpPr>
            <p:cNvPr id="249" name="Line 26"/>
            <p:cNvSpPr>
              <a:spLocks noChangeShapeType="1"/>
            </p:cNvSpPr>
            <p:nvPr/>
          </p:nvSpPr>
          <p:spPr bwMode="auto">
            <a:xfrm>
              <a:off x="4851572" y="3427203"/>
              <a:ext cx="274198" cy="0"/>
            </a:xfrm>
            <a:prstGeom prst="line">
              <a:avLst/>
            </a:prstGeom>
            <a:noFill/>
            <a:ln w="25400">
              <a:solidFill>
                <a:schemeClr val="tx2"/>
              </a:solidFill>
              <a:round/>
              <a:headEnd/>
              <a:tailEnd/>
            </a:ln>
          </p:spPr>
          <p:txBody>
            <a:bodyPr wrap="none" anchor="ctr">
              <a:prstTxWarp prst="textNoShape">
                <a:avLst/>
              </a:prstTxWarp>
            </a:bodyPr>
            <a:lstStyle/>
            <a:p>
              <a:endParaRPr lang="en-US" sz="1625" b="1">
                <a:solidFill>
                  <a:schemeClr val="tx2"/>
                </a:solidFill>
              </a:endParaRPr>
            </a:p>
          </p:txBody>
        </p:sp>
        <p:sp>
          <p:nvSpPr>
            <p:cNvPr id="250" name="Freeform 28"/>
            <p:cNvSpPr>
              <a:spLocks/>
            </p:cNvSpPr>
            <p:nvPr/>
          </p:nvSpPr>
          <p:spPr bwMode="auto">
            <a:xfrm>
              <a:off x="4028978" y="2178345"/>
              <a:ext cx="413011" cy="653275"/>
            </a:xfrm>
            <a:custGeom>
              <a:avLst/>
              <a:gdLst>
                <a:gd name="T0" fmla="*/ 0 w 241"/>
                <a:gd name="T1" fmla="*/ 0 h 385"/>
                <a:gd name="T2" fmla="*/ 0 w 241"/>
                <a:gd name="T3" fmla="*/ 160 h 385"/>
                <a:gd name="T4" fmla="*/ 48 w 241"/>
                <a:gd name="T5" fmla="*/ 192 h 385"/>
                <a:gd name="T6" fmla="*/ 0 w 241"/>
                <a:gd name="T7" fmla="*/ 224 h 385"/>
                <a:gd name="T8" fmla="*/ 0 w 241"/>
                <a:gd name="T9" fmla="*/ 384 h 385"/>
                <a:gd name="T10" fmla="*/ 240 w 241"/>
                <a:gd name="T11" fmla="*/ 288 h 385"/>
                <a:gd name="T12" fmla="*/ 240 w 241"/>
                <a:gd name="T13" fmla="*/ 96 h 385"/>
                <a:gd name="T14" fmla="*/ 0 w 241"/>
                <a:gd name="T15" fmla="*/ 0 h 385"/>
                <a:gd name="T16" fmla="*/ 0 60000 65536"/>
                <a:gd name="T17" fmla="*/ 0 60000 65536"/>
                <a:gd name="T18" fmla="*/ 0 60000 65536"/>
                <a:gd name="T19" fmla="*/ 0 60000 65536"/>
                <a:gd name="T20" fmla="*/ 0 60000 65536"/>
                <a:gd name="T21" fmla="*/ 0 60000 65536"/>
                <a:gd name="T22" fmla="*/ 0 60000 65536"/>
                <a:gd name="T23" fmla="*/ 0 60000 65536"/>
                <a:gd name="T24" fmla="*/ 0 w 241"/>
                <a:gd name="T25" fmla="*/ 0 h 385"/>
                <a:gd name="T26" fmla="*/ 241 w 241"/>
                <a:gd name="T27" fmla="*/ 385 h 3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1" h="385">
                  <a:moveTo>
                    <a:pt x="0" y="0"/>
                  </a:moveTo>
                  <a:lnTo>
                    <a:pt x="0" y="160"/>
                  </a:lnTo>
                  <a:lnTo>
                    <a:pt x="48" y="192"/>
                  </a:lnTo>
                  <a:lnTo>
                    <a:pt x="0" y="224"/>
                  </a:lnTo>
                  <a:lnTo>
                    <a:pt x="0" y="384"/>
                  </a:lnTo>
                  <a:lnTo>
                    <a:pt x="240" y="288"/>
                  </a:lnTo>
                  <a:lnTo>
                    <a:pt x="240" y="96"/>
                  </a:lnTo>
                  <a:lnTo>
                    <a:pt x="0" y="0"/>
                  </a:lnTo>
                </a:path>
              </a:pathLst>
            </a:custGeom>
            <a:solidFill>
              <a:schemeClr val="bg1"/>
            </a:solidFill>
            <a:ln w="38100" cap="rnd">
              <a:solidFill>
                <a:schemeClr val="tx2"/>
              </a:solidFill>
              <a:round/>
              <a:headEnd/>
              <a:tailEnd/>
            </a:ln>
          </p:spPr>
          <p:txBody>
            <a:bodyPr>
              <a:prstTxWarp prst="textNoShape">
                <a:avLst/>
              </a:prstTxWarp>
            </a:bodyPr>
            <a:lstStyle/>
            <a:p>
              <a:endParaRPr lang="en-US" sz="1625" b="1">
                <a:solidFill>
                  <a:schemeClr val="tx2"/>
                </a:solidFill>
              </a:endParaRPr>
            </a:p>
          </p:txBody>
        </p:sp>
        <p:sp>
          <p:nvSpPr>
            <p:cNvPr id="251" name="Line 29"/>
            <p:cNvSpPr>
              <a:spLocks noChangeShapeType="1"/>
            </p:cNvSpPr>
            <p:nvPr/>
          </p:nvSpPr>
          <p:spPr bwMode="auto">
            <a:xfrm flipV="1">
              <a:off x="3923081" y="2259792"/>
              <a:ext cx="99042" cy="683"/>
            </a:xfrm>
            <a:prstGeom prst="line">
              <a:avLst/>
            </a:prstGeom>
            <a:noFill/>
            <a:ln w="28575">
              <a:solidFill>
                <a:schemeClr val="tx2"/>
              </a:solidFill>
              <a:round/>
              <a:headEnd/>
              <a:tailEnd/>
            </a:ln>
          </p:spPr>
          <p:txBody>
            <a:bodyPr wrap="none" anchor="ctr">
              <a:prstTxWarp prst="textNoShape">
                <a:avLst/>
              </a:prstTxWarp>
            </a:bodyPr>
            <a:lstStyle/>
            <a:p>
              <a:endParaRPr lang="en-US" sz="1625" b="1">
                <a:solidFill>
                  <a:schemeClr val="tx2"/>
                </a:solidFill>
              </a:endParaRPr>
            </a:p>
          </p:txBody>
        </p:sp>
        <p:sp>
          <p:nvSpPr>
            <p:cNvPr id="252" name="Rectangle 30"/>
            <p:cNvSpPr>
              <a:spLocks noChangeArrowheads="1"/>
            </p:cNvSpPr>
            <p:nvPr/>
          </p:nvSpPr>
          <p:spPr bwMode="auto">
            <a:xfrm>
              <a:off x="4094606" y="2402325"/>
              <a:ext cx="363909" cy="196019"/>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a:solidFill>
                    <a:schemeClr val="tx2"/>
                  </a:solidFill>
                </a:rPr>
                <a:t>Add</a:t>
              </a:r>
            </a:p>
          </p:txBody>
        </p:sp>
        <p:sp>
          <p:nvSpPr>
            <p:cNvPr id="253" name="Rectangle 31"/>
            <p:cNvSpPr>
              <a:spLocks noChangeArrowheads="1"/>
            </p:cNvSpPr>
            <p:nvPr/>
          </p:nvSpPr>
          <p:spPr bwMode="auto">
            <a:xfrm>
              <a:off x="3351323" y="3662680"/>
              <a:ext cx="285318" cy="196019"/>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a:solidFill>
                    <a:schemeClr val="tx2"/>
                  </a:solidFill>
                </a:rPr>
                <a:t>clk</a:t>
              </a:r>
            </a:p>
          </p:txBody>
        </p:sp>
        <p:sp>
          <p:nvSpPr>
            <p:cNvPr id="254" name="Line 32"/>
            <p:cNvSpPr>
              <a:spLocks noChangeShapeType="1"/>
            </p:cNvSpPr>
            <p:nvPr/>
          </p:nvSpPr>
          <p:spPr bwMode="auto">
            <a:xfrm>
              <a:off x="3557701" y="3576523"/>
              <a:ext cx="0" cy="140836"/>
            </a:xfrm>
            <a:prstGeom prst="line">
              <a:avLst/>
            </a:prstGeom>
            <a:noFill/>
            <a:ln w="28575">
              <a:solidFill>
                <a:schemeClr val="tx2"/>
              </a:solidFill>
              <a:round/>
              <a:headEnd/>
              <a:tailEnd/>
            </a:ln>
          </p:spPr>
          <p:txBody>
            <a:bodyPr wrap="none" anchor="ctr">
              <a:prstTxWarp prst="textNoShape">
                <a:avLst/>
              </a:prstTxWarp>
            </a:bodyPr>
            <a:lstStyle/>
            <a:p>
              <a:endParaRPr lang="en-US" sz="1625" b="1">
                <a:solidFill>
                  <a:schemeClr val="tx2"/>
                </a:solidFill>
              </a:endParaRPr>
            </a:p>
          </p:txBody>
        </p:sp>
        <p:grpSp>
          <p:nvGrpSpPr>
            <p:cNvPr id="255" name="Group 35"/>
            <p:cNvGrpSpPr>
              <a:grpSpLocks/>
            </p:cNvGrpSpPr>
            <p:nvPr/>
          </p:nvGrpSpPr>
          <p:grpSpPr bwMode="auto">
            <a:xfrm>
              <a:off x="3996419" y="3072567"/>
              <a:ext cx="5944955" cy="1002819"/>
              <a:chOff x="1317" y="1623"/>
              <a:chExt cx="3469" cy="591"/>
            </a:xfrm>
          </p:grpSpPr>
          <p:sp>
            <p:nvSpPr>
              <p:cNvPr id="261" name="Rectangle 36"/>
              <p:cNvSpPr>
                <a:spLocks noChangeArrowheads="1"/>
              </p:cNvSpPr>
              <p:nvPr/>
            </p:nvSpPr>
            <p:spPr bwMode="auto">
              <a:xfrm>
                <a:off x="1331" y="1623"/>
                <a:ext cx="472" cy="584"/>
              </a:xfrm>
              <a:prstGeom prst="rect">
                <a:avLst/>
              </a:prstGeom>
              <a:solidFill>
                <a:schemeClr val="bg1"/>
              </a:solidFill>
              <a:ln w="38100">
                <a:solidFill>
                  <a:schemeClr val="tx2"/>
                </a:solidFill>
                <a:miter lim="800000"/>
                <a:headEnd/>
                <a:tailEnd/>
              </a:ln>
            </p:spPr>
            <p:txBody>
              <a:bodyPr wrap="none" anchor="ctr">
                <a:prstTxWarp prst="textNoShape">
                  <a:avLst/>
                </a:prstTxWarp>
              </a:bodyPr>
              <a:lstStyle/>
              <a:p>
                <a:endParaRPr lang="en-US" sz="1625" b="1">
                  <a:solidFill>
                    <a:schemeClr val="tx2"/>
                  </a:solidFill>
                </a:endParaRPr>
              </a:p>
            </p:txBody>
          </p:sp>
          <p:sp>
            <p:nvSpPr>
              <p:cNvPr id="262" name="Rectangle 37"/>
              <p:cNvSpPr>
                <a:spLocks noChangeArrowheads="1"/>
              </p:cNvSpPr>
              <p:nvPr/>
            </p:nvSpPr>
            <p:spPr bwMode="auto">
              <a:xfrm>
                <a:off x="1317" y="1691"/>
                <a:ext cx="230" cy="11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addr</a:t>
                </a:r>
                <a:endParaRPr lang="en-US" sz="1083" b="1" dirty="0">
                  <a:solidFill>
                    <a:schemeClr val="tx2"/>
                  </a:solidFill>
                </a:endParaRPr>
              </a:p>
            </p:txBody>
          </p:sp>
          <p:sp>
            <p:nvSpPr>
              <p:cNvPr id="263" name="Rectangle 38"/>
              <p:cNvSpPr>
                <a:spLocks noChangeArrowheads="1"/>
              </p:cNvSpPr>
              <p:nvPr/>
            </p:nvSpPr>
            <p:spPr bwMode="auto">
              <a:xfrm>
                <a:off x="1605" y="1774"/>
                <a:ext cx="198" cy="11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inst</a:t>
                </a:r>
                <a:endParaRPr lang="en-US" sz="745" b="1" dirty="0">
                  <a:solidFill>
                    <a:schemeClr val="tx2"/>
                  </a:solidFill>
                </a:endParaRPr>
              </a:p>
            </p:txBody>
          </p:sp>
          <p:sp>
            <p:nvSpPr>
              <p:cNvPr id="264" name="Rectangle 39"/>
              <p:cNvSpPr>
                <a:spLocks noChangeArrowheads="1"/>
              </p:cNvSpPr>
              <p:nvPr/>
            </p:nvSpPr>
            <p:spPr bwMode="auto">
              <a:xfrm>
                <a:off x="1421" y="2054"/>
                <a:ext cx="292" cy="127"/>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219" b="1" dirty="0">
                    <a:solidFill>
                      <a:schemeClr val="tx2"/>
                    </a:solidFill>
                  </a:rPr>
                  <a:t>IMEM</a:t>
                </a:r>
              </a:p>
            </p:txBody>
          </p:sp>
          <p:sp>
            <p:nvSpPr>
              <p:cNvPr id="265" name="Rectangle 36"/>
              <p:cNvSpPr>
                <a:spLocks noChangeArrowheads="1"/>
              </p:cNvSpPr>
              <p:nvPr/>
            </p:nvSpPr>
            <p:spPr bwMode="auto">
              <a:xfrm>
                <a:off x="4304" y="1630"/>
                <a:ext cx="472" cy="584"/>
              </a:xfrm>
              <a:prstGeom prst="rect">
                <a:avLst/>
              </a:prstGeom>
              <a:solidFill>
                <a:schemeClr val="bg1"/>
              </a:solidFill>
              <a:ln w="38100">
                <a:solidFill>
                  <a:schemeClr val="tx2"/>
                </a:solidFill>
                <a:miter lim="800000"/>
                <a:headEnd/>
                <a:tailEnd/>
              </a:ln>
            </p:spPr>
            <p:txBody>
              <a:bodyPr wrap="none" anchor="ctr">
                <a:prstTxWarp prst="textNoShape">
                  <a:avLst/>
                </a:prstTxWarp>
              </a:bodyPr>
              <a:lstStyle/>
              <a:p>
                <a:endParaRPr lang="en-US" sz="1625" b="1">
                  <a:solidFill>
                    <a:schemeClr val="tx2"/>
                  </a:solidFill>
                </a:endParaRPr>
              </a:p>
            </p:txBody>
          </p:sp>
          <p:sp>
            <p:nvSpPr>
              <p:cNvPr id="266" name="Rectangle 39"/>
              <p:cNvSpPr>
                <a:spLocks noChangeArrowheads="1"/>
              </p:cNvSpPr>
              <p:nvPr/>
            </p:nvSpPr>
            <p:spPr bwMode="auto">
              <a:xfrm>
                <a:off x="4315" y="2075"/>
                <a:ext cx="332" cy="127"/>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219" b="1" dirty="0">
                    <a:solidFill>
                      <a:schemeClr val="tx2"/>
                    </a:solidFill>
                  </a:rPr>
                  <a:t>DMEM</a:t>
                </a:r>
              </a:p>
            </p:txBody>
          </p:sp>
          <p:sp>
            <p:nvSpPr>
              <p:cNvPr id="267" name="Rectangle 37"/>
              <p:cNvSpPr>
                <a:spLocks noChangeArrowheads="1"/>
              </p:cNvSpPr>
              <p:nvPr/>
            </p:nvSpPr>
            <p:spPr bwMode="auto">
              <a:xfrm>
                <a:off x="4310" y="1829"/>
                <a:ext cx="230" cy="11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addr</a:t>
                </a:r>
                <a:endParaRPr lang="en-US" sz="1083" b="1" dirty="0">
                  <a:solidFill>
                    <a:schemeClr val="tx2"/>
                  </a:solidFill>
                </a:endParaRPr>
              </a:p>
            </p:txBody>
          </p:sp>
          <p:sp>
            <p:nvSpPr>
              <p:cNvPr id="268" name="Rectangle 37"/>
              <p:cNvSpPr>
                <a:spLocks noChangeArrowheads="1"/>
              </p:cNvSpPr>
              <p:nvPr/>
            </p:nvSpPr>
            <p:spPr bwMode="auto">
              <a:xfrm>
                <a:off x="4497" y="1744"/>
                <a:ext cx="289" cy="11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DataR</a:t>
                </a:r>
                <a:endParaRPr lang="en-US" sz="1083" b="1" dirty="0">
                  <a:solidFill>
                    <a:schemeClr val="tx2"/>
                  </a:solidFill>
                </a:endParaRPr>
              </a:p>
            </p:txBody>
          </p:sp>
          <p:sp>
            <p:nvSpPr>
              <p:cNvPr id="269" name="Rectangle 37"/>
              <p:cNvSpPr>
                <a:spLocks noChangeArrowheads="1"/>
              </p:cNvSpPr>
              <p:nvPr/>
            </p:nvSpPr>
            <p:spPr bwMode="auto">
              <a:xfrm>
                <a:off x="4291" y="1983"/>
                <a:ext cx="307" cy="11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DataW</a:t>
                </a:r>
                <a:endParaRPr lang="en-US" sz="1083" b="1" dirty="0">
                  <a:solidFill>
                    <a:schemeClr val="tx2"/>
                  </a:solidFill>
                </a:endParaRPr>
              </a:p>
            </p:txBody>
          </p:sp>
        </p:grpSp>
        <p:sp>
          <p:nvSpPr>
            <p:cNvPr id="256" name="Rectangle 40"/>
            <p:cNvSpPr>
              <a:spLocks noChangeArrowheads="1"/>
            </p:cNvSpPr>
            <p:nvPr/>
          </p:nvSpPr>
          <p:spPr bwMode="auto">
            <a:xfrm>
              <a:off x="3437739" y="2955487"/>
              <a:ext cx="219358" cy="624429"/>
            </a:xfrm>
            <a:prstGeom prst="rect">
              <a:avLst/>
            </a:prstGeom>
            <a:solidFill>
              <a:schemeClr val="bg1"/>
            </a:solidFill>
            <a:ln w="38100">
              <a:solidFill>
                <a:schemeClr val="tx2"/>
              </a:solidFill>
              <a:miter lim="800000"/>
              <a:headEnd/>
              <a:tailEnd/>
            </a:ln>
          </p:spPr>
          <p:txBody>
            <a:bodyPr wrap="none" anchor="ctr">
              <a:prstTxWarp prst="textNoShape">
                <a:avLst/>
              </a:prstTxWarp>
            </a:bodyPr>
            <a:lstStyle/>
            <a:p>
              <a:endParaRPr lang="en-US" sz="1625" b="1">
                <a:solidFill>
                  <a:schemeClr val="tx2"/>
                </a:solidFill>
              </a:endParaRPr>
            </a:p>
          </p:txBody>
        </p:sp>
        <p:sp>
          <p:nvSpPr>
            <p:cNvPr id="257" name="Line 41"/>
            <p:cNvSpPr>
              <a:spLocks noChangeShapeType="1"/>
            </p:cNvSpPr>
            <p:nvPr/>
          </p:nvSpPr>
          <p:spPr bwMode="auto">
            <a:xfrm>
              <a:off x="3684517" y="3267702"/>
              <a:ext cx="54840" cy="0"/>
            </a:xfrm>
            <a:prstGeom prst="line">
              <a:avLst/>
            </a:prstGeom>
            <a:noFill/>
            <a:ln w="25400">
              <a:solidFill>
                <a:schemeClr val="tx2"/>
              </a:solidFill>
              <a:round/>
              <a:headEnd/>
              <a:tailEnd/>
            </a:ln>
          </p:spPr>
          <p:txBody>
            <a:bodyPr wrap="none" anchor="ctr">
              <a:prstTxWarp prst="textNoShape">
                <a:avLst/>
              </a:prstTxWarp>
            </a:bodyPr>
            <a:lstStyle/>
            <a:p>
              <a:endParaRPr lang="en-US" sz="1625" b="1">
                <a:solidFill>
                  <a:schemeClr val="tx2"/>
                </a:solidFill>
              </a:endParaRPr>
            </a:p>
          </p:txBody>
        </p:sp>
        <p:sp>
          <p:nvSpPr>
            <p:cNvPr id="258" name="Rectangle 42"/>
            <p:cNvSpPr>
              <a:spLocks noChangeArrowheads="1"/>
            </p:cNvSpPr>
            <p:nvPr/>
          </p:nvSpPr>
          <p:spPr bwMode="auto">
            <a:xfrm>
              <a:off x="3399839" y="3157761"/>
              <a:ext cx="262864" cy="176831"/>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948" b="1" dirty="0">
                  <a:solidFill>
                    <a:schemeClr val="tx2"/>
                  </a:solidFill>
                </a:rPr>
                <a:t>PC</a:t>
              </a:r>
            </a:p>
          </p:txBody>
        </p:sp>
        <p:sp>
          <p:nvSpPr>
            <p:cNvPr id="259" name="Freeform 43"/>
            <p:cNvSpPr>
              <a:spLocks/>
            </p:cNvSpPr>
            <p:nvPr/>
          </p:nvSpPr>
          <p:spPr bwMode="auto">
            <a:xfrm>
              <a:off x="3506289" y="3498469"/>
              <a:ext cx="83973" cy="83144"/>
            </a:xfrm>
            <a:custGeom>
              <a:avLst/>
              <a:gdLst>
                <a:gd name="T0" fmla="*/ 0 w 49"/>
                <a:gd name="T1" fmla="*/ 48 h 49"/>
                <a:gd name="T2" fmla="*/ 24 w 49"/>
                <a:gd name="T3" fmla="*/ 0 h 49"/>
                <a:gd name="T4" fmla="*/ 48 w 49"/>
                <a:gd name="T5" fmla="*/ 48 h 49"/>
                <a:gd name="T6" fmla="*/ 0 60000 65536"/>
                <a:gd name="T7" fmla="*/ 0 60000 65536"/>
                <a:gd name="T8" fmla="*/ 0 60000 65536"/>
                <a:gd name="T9" fmla="*/ 0 w 49"/>
                <a:gd name="T10" fmla="*/ 0 h 49"/>
                <a:gd name="T11" fmla="*/ 49 w 49"/>
                <a:gd name="T12" fmla="*/ 49 h 49"/>
              </a:gdLst>
              <a:ahLst/>
              <a:cxnLst>
                <a:cxn ang="T6">
                  <a:pos x="T0" y="T1"/>
                </a:cxn>
                <a:cxn ang="T7">
                  <a:pos x="T2" y="T3"/>
                </a:cxn>
                <a:cxn ang="T8">
                  <a:pos x="T4" y="T5"/>
                </a:cxn>
              </a:cxnLst>
              <a:rect l="T9" t="T10" r="T11" b="T12"/>
              <a:pathLst>
                <a:path w="49" h="49">
                  <a:moveTo>
                    <a:pt x="0" y="48"/>
                  </a:moveTo>
                  <a:lnTo>
                    <a:pt x="24" y="0"/>
                  </a:lnTo>
                  <a:lnTo>
                    <a:pt x="48" y="48"/>
                  </a:lnTo>
                </a:path>
              </a:pathLst>
            </a:custGeom>
            <a:noFill/>
            <a:ln w="25400" cap="rnd">
              <a:solidFill>
                <a:schemeClr val="tx2"/>
              </a:solidFill>
              <a:round/>
              <a:headEnd/>
              <a:tailEnd/>
            </a:ln>
          </p:spPr>
          <p:txBody>
            <a:bodyPr>
              <a:prstTxWarp prst="textNoShape">
                <a:avLst/>
              </a:prstTxWarp>
            </a:bodyPr>
            <a:lstStyle/>
            <a:p>
              <a:endParaRPr lang="en-US" sz="1625" b="1">
                <a:solidFill>
                  <a:schemeClr val="tx2"/>
                </a:solidFill>
              </a:endParaRPr>
            </a:p>
          </p:txBody>
        </p:sp>
        <p:sp>
          <p:nvSpPr>
            <p:cNvPr id="260" name="Freeform 45"/>
            <p:cNvSpPr>
              <a:spLocks/>
            </p:cNvSpPr>
            <p:nvPr/>
          </p:nvSpPr>
          <p:spPr bwMode="auto">
            <a:xfrm>
              <a:off x="3741071" y="2711145"/>
              <a:ext cx="287908" cy="565040"/>
            </a:xfrm>
            <a:custGeom>
              <a:avLst/>
              <a:gdLst>
                <a:gd name="T0" fmla="*/ 1 w 168"/>
                <a:gd name="T1" fmla="*/ 333 h 333"/>
                <a:gd name="T2" fmla="*/ 0 w 168"/>
                <a:gd name="T3" fmla="*/ 5 h 333"/>
                <a:gd name="T4" fmla="*/ 5 w 168"/>
                <a:gd name="T5" fmla="*/ 0 h 333"/>
                <a:gd name="T6" fmla="*/ 168 w 168"/>
                <a:gd name="T7" fmla="*/ 4 h 333"/>
                <a:gd name="T8" fmla="*/ 0 60000 65536"/>
                <a:gd name="T9" fmla="*/ 0 60000 65536"/>
                <a:gd name="T10" fmla="*/ 0 60000 65536"/>
                <a:gd name="T11" fmla="*/ 0 60000 65536"/>
                <a:gd name="T12" fmla="*/ 0 w 168"/>
                <a:gd name="T13" fmla="*/ 0 h 333"/>
                <a:gd name="T14" fmla="*/ 168 w 168"/>
                <a:gd name="T15" fmla="*/ 333 h 333"/>
              </a:gdLst>
              <a:ahLst/>
              <a:cxnLst>
                <a:cxn ang="T8">
                  <a:pos x="T0" y="T1"/>
                </a:cxn>
                <a:cxn ang="T9">
                  <a:pos x="T2" y="T3"/>
                </a:cxn>
                <a:cxn ang="T10">
                  <a:pos x="T4" y="T5"/>
                </a:cxn>
                <a:cxn ang="T11">
                  <a:pos x="T6" y="T7"/>
                </a:cxn>
              </a:cxnLst>
              <a:rect l="T12" t="T13" r="T14" b="T15"/>
              <a:pathLst>
                <a:path w="168" h="333">
                  <a:moveTo>
                    <a:pt x="1" y="333"/>
                  </a:moveTo>
                  <a:lnTo>
                    <a:pt x="0" y="5"/>
                  </a:lnTo>
                  <a:lnTo>
                    <a:pt x="5" y="0"/>
                  </a:lnTo>
                  <a:lnTo>
                    <a:pt x="168" y="4"/>
                  </a:lnTo>
                </a:path>
              </a:pathLst>
            </a:custGeom>
            <a:noFill/>
            <a:ln w="25400">
              <a:solidFill>
                <a:schemeClr val="tx2"/>
              </a:solidFill>
              <a:round/>
              <a:headEnd/>
              <a:tailEnd type="triangle" w="med" len="med"/>
            </a:ln>
          </p:spPr>
          <p:txBody>
            <a:bodyPr wrap="none" anchor="ctr">
              <a:prstTxWarp prst="textNoShape">
                <a:avLst/>
              </a:prstTxWarp>
            </a:bodyPr>
            <a:lstStyle/>
            <a:p>
              <a:endParaRPr lang="en-US" sz="1625" b="1">
                <a:solidFill>
                  <a:schemeClr val="tx2"/>
                </a:solidFill>
              </a:endParaRPr>
            </a:p>
          </p:txBody>
        </p:sp>
      </p:grpSp>
      <p:sp>
        <p:nvSpPr>
          <p:cNvPr id="270" name="Rectangle 56"/>
          <p:cNvSpPr>
            <a:spLocks noChangeArrowheads="1"/>
          </p:cNvSpPr>
          <p:nvPr/>
        </p:nvSpPr>
        <p:spPr bwMode="auto">
          <a:xfrm>
            <a:off x="3130040" y="3976828"/>
            <a:ext cx="463094" cy="378883"/>
          </a:xfrm>
          <a:prstGeom prst="rect">
            <a:avLst/>
          </a:prstGeom>
          <a:noFill/>
          <a:ln w="12700">
            <a:noFill/>
            <a:miter lim="800000"/>
            <a:headEnd/>
            <a:tailEnd/>
          </a:ln>
        </p:spPr>
        <p:txBody>
          <a:bodyPr wrap="none" lIns="45951" tIns="22573" rIns="45951" bIns="22573">
            <a:prstTxWarp prst="textNoShape">
              <a:avLst/>
            </a:prstTxWarp>
            <a:spAutoFit/>
          </a:bodyPr>
          <a:lstStyle/>
          <a:p>
            <a:pPr algn="l">
              <a:spcBef>
                <a:spcPct val="0"/>
              </a:spcBef>
            </a:pPr>
            <a:r>
              <a:rPr lang="en-US" sz="1083" b="1" dirty="0" err="1">
                <a:solidFill>
                  <a:schemeClr val="tx2"/>
                </a:solidFill>
              </a:rPr>
              <a:t>Inst</a:t>
            </a:r>
            <a:r>
              <a:rPr lang="en-US" sz="1083" b="1" dirty="0">
                <a:solidFill>
                  <a:schemeClr val="tx2"/>
                </a:solidFill>
              </a:rPr>
              <a:t/>
            </a:r>
            <a:br>
              <a:rPr lang="en-US" sz="1083" b="1" dirty="0">
                <a:solidFill>
                  <a:schemeClr val="tx2"/>
                </a:solidFill>
              </a:rPr>
            </a:br>
            <a:r>
              <a:rPr lang="en-US" sz="1083" b="1" dirty="0">
                <a:solidFill>
                  <a:schemeClr val="tx2"/>
                </a:solidFill>
              </a:rPr>
              <a:t>[31:7]</a:t>
            </a:r>
          </a:p>
        </p:txBody>
      </p:sp>
      <p:grpSp>
        <p:nvGrpSpPr>
          <p:cNvPr id="271" name="Group 270"/>
          <p:cNvGrpSpPr/>
          <p:nvPr/>
        </p:nvGrpSpPr>
        <p:grpSpPr>
          <a:xfrm>
            <a:off x="8190140" y="2289752"/>
            <a:ext cx="239485" cy="817777"/>
            <a:chOff x="5791200" y="1352550"/>
            <a:chExt cx="152400" cy="533400"/>
          </a:xfrm>
        </p:grpSpPr>
        <p:sp>
          <p:nvSpPr>
            <p:cNvPr id="272" name="Trapezoid 271"/>
            <p:cNvSpPr/>
            <p:nvPr/>
          </p:nvSpPr>
          <p:spPr>
            <a:xfrm rot="5400000">
              <a:off x="5600700" y="1543050"/>
              <a:ext cx="533400" cy="152400"/>
            </a:xfrm>
            <a:prstGeom prst="trapezoid">
              <a:avLst>
                <a:gd name="adj" fmla="val 62709"/>
              </a:avLst>
            </a:prstGeom>
            <a:solidFill>
              <a:srgbClr val="FFFFFF"/>
            </a:solidFill>
            <a:ln w="28575" cmpd="sng">
              <a:solidFill>
                <a:schemeClr val="tx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1913" tIns="30956" rIns="61913" bIns="30956" numCol="1" spcCol="0" rtlCol="0" fromWordArt="0" anchor="ctr" anchorCtr="0" forceAA="0" compatLnSpc="1">
              <a:prstTxWarp prst="textNoShape">
                <a:avLst/>
              </a:prstTxWarp>
              <a:noAutofit/>
            </a:bodyPr>
            <a:lstStyle/>
            <a:p>
              <a:pPr algn="ctr"/>
              <a:endParaRPr lang="en-US" sz="3656"/>
            </a:p>
          </p:txBody>
        </p:sp>
        <p:sp>
          <p:nvSpPr>
            <p:cNvPr id="273" name="TextBox 272"/>
            <p:cNvSpPr txBox="1"/>
            <p:nvPr/>
          </p:nvSpPr>
          <p:spPr>
            <a:xfrm>
              <a:off x="5803629" y="1585907"/>
              <a:ext cx="76200" cy="95147"/>
            </a:xfrm>
            <a:prstGeom prst="rect">
              <a:avLst/>
            </a:prstGeom>
            <a:noFill/>
          </p:spPr>
          <p:txBody>
            <a:bodyPr wrap="square" lIns="0" tIns="0" rIns="0" bIns="0" rtlCol="0">
              <a:spAutoFit/>
            </a:bodyPr>
            <a:lstStyle/>
            <a:p>
              <a:r>
                <a:rPr lang="zh-CN" altLang="en-US" sz="948" dirty="0" smtClean="0">
                  <a:solidFill>
                    <a:schemeClr val="tx1"/>
                  </a:solidFill>
                </a:rPr>
                <a:t> </a:t>
              </a:r>
              <a:r>
                <a:rPr lang="en-US" sz="948" dirty="0" smtClean="0">
                  <a:solidFill>
                    <a:schemeClr val="tx1"/>
                  </a:solidFill>
                </a:rPr>
                <a:t>1</a:t>
              </a:r>
              <a:endParaRPr lang="en-US" sz="948" dirty="0">
                <a:solidFill>
                  <a:schemeClr val="tx1"/>
                </a:solidFill>
              </a:endParaRPr>
            </a:p>
          </p:txBody>
        </p:sp>
        <p:sp>
          <p:nvSpPr>
            <p:cNvPr id="274" name="TextBox 273"/>
            <p:cNvSpPr txBox="1"/>
            <p:nvPr/>
          </p:nvSpPr>
          <p:spPr>
            <a:xfrm>
              <a:off x="5820286" y="1737123"/>
              <a:ext cx="42845" cy="95147"/>
            </a:xfrm>
            <a:prstGeom prst="rect">
              <a:avLst/>
            </a:prstGeom>
            <a:noFill/>
          </p:spPr>
          <p:txBody>
            <a:bodyPr wrap="none" lIns="0" tIns="0" rIns="0" bIns="0" rtlCol="0">
              <a:spAutoFit/>
            </a:bodyPr>
            <a:lstStyle/>
            <a:p>
              <a:r>
                <a:rPr lang="en-US" sz="948" dirty="0">
                  <a:solidFill>
                    <a:schemeClr val="tx1"/>
                  </a:solidFill>
                </a:rPr>
                <a:t>0</a:t>
              </a:r>
            </a:p>
          </p:txBody>
        </p:sp>
        <p:sp>
          <p:nvSpPr>
            <p:cNvPr id="275" name="TextBox 274"/>
            <p:cNvSpPr txBox="1"/>
            <p:nvPr/>
          </p:nvSpPr>
          <p:spPr>
            <a:xfrm>
              <a:off x="5803772" y="1427521"/>
              <a:ext cx="76200" cy="95147"/>
            </a:xfrm>
            <a:prstGeom prst="rect">
              <a:avLst/>
            </a:prstGeom>
            <a:noFill/>
          </p:spPr>
          <p:txBody>
            <a:bodyPr wrap="square" lIns="0" tIns="0" rIns="0" bIns="0" rtlCol="0">
              <a:spAutoFit/>
            </a:bodyPr>
            <a:lstStyle/>
            <a:p>
              <a:r>
                <a:rPr lang="zh-CN" altLang="en-US" sz="948" dirty="0" smtClean="0">
                  <a:solidFill>
                    <a:schemeClr val="tx1"/>
                  </a:solidFill>
                </a:rPr>
                <a:t> </a:t>
              </a:r>
              <a:r>
                <a:rPr lang="en-US" sz="948" dirty="0" smtClean="0">
                  <a:solidFill>
                    <a:schemeClr val="tx1"/>
                  </a:solidFill>
                </a:rPr>
                <a:t>2</a:t>
              </a:r>
              <a:endParaRPr lang="en-US" sz="948" dirty="0">
                <a:solidFill>
                  <a:schemeClr val="tx1"/>
                </a:solidFill>
              </a:endParaRPr>
            </a:p>
          </p:txBody>
        </p:sp>
      </p:grpSp>
      <p:sp>
        <p:nvSpPr>
          <p:cNvPr id="276" name="Rectangle 72"/>
          <p:cNvSpPr>
            <a:spLocks noChangeArrowheads="1"/>
          </p:cNvSpPr>
          <p:nvPr/>
        </p:nvSpPr>
        <p:spPr bwMode="auto">
          <a:xfrm>
            <a:off x="7581803" y="4077735"/>
            <a:ext cx="285160" cy="21223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clk</a:t>
            </a:r>
            <a:endParaRPr lang="en-US" sz="1083" b="1" dirty="0">
              <a:solidFill>
                <a:schemeClr val="tx2"/>
              </a:solidFill>
            </a:endParaRPr>
          </a:p>
        </p:txBody>
      </p:sp>
      <p:sp>
        <p:nvSpPr>
          <p:cNvPr id="277" name="Freeform 276"/>
          <p:cNvSpPr>
            <a:spLocks/>
          </p:cNvSpPr>
          <p:nvPr/>
        </p:nvSpPr>
        <p:spPr bwMode="auto">
          <a:xfrm>
            <a:off x="7682803" y="3841751"/>
            <a:ext cx="83926" cy="90023"/>
          </a:xfrm>
          <a:custGeom>
            <a:avLst/>
            <a:gdLst>
              <a:gd name="T0" fmla="*/ 0 w 49"/>
              <a:gd name="T1" fmla="*/ 48 h 49"/>
              <a:gd name="T2" fmla="*/ 24 w 49"/>
              <a:gd name="T3" fmla="*/ 0 h 49"/>
              <a:gd name="T4" fmla="*/ 48 w 49"/>
              <a:gd name="T5" fmla="*/ 48 h 49"/>
              <a:gd name="T6" fmla="*/ 0 60000 65536"/>
              <a:gd name="T7" fmla="*/ 0 60000 65536"/>
              <a:gd name="T8" fmla="*/ 0 60000 65536"/>
              <a:gd name="T9" fmla="*/ 0 w 49"/>
              <a:gd name="T10" fmla="*/ 0 h 49"/>
              <a:gd name="T11" fmla="*/ 49 w 49"/>
              <a:gd name="T12" fmla="*/ 49 h 49"/>
            </a:gdLst>
            <a:ahLst/>
            <a:cxnLst>
              <a:cxn ang="T6">
                <a:pos x="T0" y="T1"/>
              </a:cxn>
              <a:cxn ang="T7">
                <a:pos x="T2" y="T3"/>
              </a:cxn>
              <a:cxn ang="T8">
                <a:pos x="T4" y="T5"/>
              </a:cxn>
            </a:cxnLst>
            <a:rect l="T9" t="T10" r="T11" b="T12"/>
            <a:pathLst>
              <a:path w="49" h="49">
                <a:moveTo>
                  <a:pt x="0" y="48"/>
                </a:moveTo>
                <a:lnTo>
                  <a:pt x="24" y="0"/>
                </a:lnTo>
                <a:lnTo>
                  <a:pt x="48" y="48"/>
                </a:lnTo>
              </a:path>
            </a:pathLst>
          </a:custGeom>
          <a:noFill/>
          <a:ln w="25400" cap="rnd">
            <a:solidFill>
              <a:schemeClr val="tx2"/>
            </a:solidFill>
            <a:round/>
            <a:headEnd/>
            <a:tailEnd/>
          </a:ln>
        </p:spPr>
        <p:txBody>
          <a:bodyPr>
            <a:prstTxWarp prst="textNoShape">
              <a:avLst/>
            </a:prstTxWarp>
          </a:bodyPr>
          <a:lstStyle/>
          <a:p>
            <a:endParaRPr lang="en-US" sz="1625" b="1">
              <a:solidFill>
                <a:schemeClr val="tx2"/>
              </a:solidFill>
            </a:endParaRPr>
          </a:p>
        </p:txBody>
      </p:sp>
      <p:sp>
        <p:nvSpPr>
          <p:cNvPr id="278" name="Line 85"/>
          <p:cNvSpPr>
            <a:spLocks noChangeShapeType="1"/>
          </p:cNvSpPr>
          <p:nvPr/>
        </p:nvSpPr>
        <p:spPr bwMode="auto">
          <a:xfrm>
            <a:off x="7730429" y="3931773"/>
            <a:ext cx="0" cy="117806"/>
          </a:xfrm>
          <a:prstGeom prst="line">
            <a:avLst/>
          </a:prstGeom>
          <a:noFill/>
          <a:ln w="25400">
            <a:solidFill>
              <a:schemeClr val="tx2"/>
            </a:solidFill>
            <a:round/>
            <a:headEnd/>
            <a:tailEnd/>
          </a:ln>
        </p:spPr>
        <p:txBody>
          <a:bodyPr wrap="none" anchor="ctr">
            <a:prstTxWarp prst="textNoShape">
              <a:avLst/>
            </a:prstTxWarp>
          </a:bodyPr>
          <a:lstStyle/>
          <a:p>
            <a:endParaRPr lang="en-US" sz="1219">
              <a:solidFill>
                <a:schemeClr val="tx2"/>
              </a:solidFill>
            </a:endParaRPr>
          </a:p>
        </p:txBody>
      </p:sp>
      <p:sp>
        <p:nvSpPr>
          <p:cNvPr id="279" name="Freeform 53"/>
          <p:cNvSpPr>
            <a:spLocks/>
          </p:cNvSpPr>
          <p:nvPr/>
        </p:nvSpPr>
        <p:spPr bwMode="auto">
          <a:xfrm flipV="1">
            <a:off x="6922146" y="2683864"/>
            <a:ext cx="1258969" cy="52980"/>
          </a:xfrm>
          <a:custGeom>
            <a:avLst/>
            <a:gdLst>
              <a:gd name="T0" fmla="*/ 0 w 873"/>
              <a:gd name="T1" fmla="*/ 0 h 1"/>
              <a:gd name="T2" fmla="*/ 872 w 873"/>
              <a:gd name="T3" fmla="*/ 0 h 1"/>
              <a:gd name="T4" fmla="*/ 0 60000 65536"/>
              <a:gd name="T5" fmla="*/ 0 60000 65536"/>
              <a:gd name="T6" fmla="*/ 0 w 873"/>
              <a:gd name="T7" fmla="*/ 0 h 1"/>
              <a:gd name="T8" fmla="*/ 873 w 873"/>
              <a:gd name="T9" fmla="*/ 1 h 1"/>
            </a:gdLst>
            <a:ahLst/>
            <a:cxnLst>
              <a:cxn ang="T4">
                <a:pos x="T0" y="T1"/>
              </a:cxn>
              <a:cxn ang="T5">
                <a:pos x="T2" y="T3"/>
              </a:cxn>
            </a:cxnLst>
            <a:rect l="T6" t="T7" r="T8" b="T9"/>
            <a:pathLst>
              <a:path w="873" h="1">
                <a:moveTo>
                  <a:pt x="0" y="0"/>
                </a:moveTo>
                <a:lnTo>
                  <a:pt x="872" y="0"/>
                </a:lnTo>
              </a:path>
            </a:pathLst>
          </a:custGeom>
          <a:noFill/>
          <a:ln w="28575" cap="rnd">
            <a:solidFill>
              <a:schemeClr val="tx2"/>
            </a:solidFill>
            <a:round/>
            <a:headEnd/>
            <a:tailEnd type="triangle" w="med" len="med"/>
          </a:ln>
        </p:spPr>
        <p:txBody>
          <a:bodyPr>
            <a:prstTxWarp prst="textNoShape">
              <a:avLst/>
            </a:prstTxWarp>
          </a:bodyPr>
          <a:lstStyle/>
          <a:p>
            <a:endParaRPr lang="en-US" sz="1219"/>
          </a:p>
        </p:txBody>
      </p:sp>
      <p:sp>
        <p:nvSpPr>
          <p:cNvPr id="280" name="Line 86"/>
          <p:cNvSpPr>
            <a:spLocks noChangeShapeType="1"/>
          </p:cNvSpPr>
          <p:nvPr/>
        </p:nvSpPr>
        <p:spPr bwMode="auto">
          <a:xfrm>
            <a:off x="8047265" y="2955854"/>
            <a:ext cx="141811" cy="3601"/>
          </a:xfrm>
          <a:prstGeom prst="line">
            <a:avLst/>
          </a:prstGeom>
          <a:noFill/>
          <a:ln w="28575">
            <a:solidFill>
              <a:schemeClr val="tx2"/>
            </a:solidFill>
            <a:round/>
            <a:headEnd type="none" w="med" len="med"/>
            <a:tailEnd type="triangle" w="med" len="med"/>
          </a:ln>
        </p:spPr>
        <p:txBody>
          <a:bodyPr wrap="none" anchor="ctr">
            <a:prstTxWarp prst="textNoShape">
              <a:avLst/>
            </a:prstTxWarp>
          </a:bodyPr>
          <a:lstStyle/>
          <a:p>
            <a:endParaRPr lang="en-US" sz="1219"/>
          </a:p>
        </p:txBody>
      </p:sp>
      <p:sp>
        <p:nvSpPr>
          <p:cNvPr id="281" name="Line 86"/>
          <p:cNvSpPr>
            <a:spLocks noChangeShapeType="1"/>
          </p:cNvSpPr>
          <p:nvPr/>
        </p:nvSpPr>
        <p:spPr bwMode="auto">
          <a:xfrm flipH="1">
            <a:off x="8046201" y="2955855"/>
            <a:ext cx="1" cy="218611"/>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282" name="Line 86"/>
          <p:cNvSpPr>
            <a:spLocks noChangeShapeType="1"/>
          </p:cNvSpPr>
          <p:nvPr/>
        </p:nvSpPr>
        <p:spPr bwMode="auto">
          <a:xfrm>
            <a:off x="7904408" y="3174464"/>
            <a:ext cx="141792" cy="1"/>
          </a:xfrm>
          <a:prstGeom prst="line">
            <a:avLst/>
          </a:prstGeom>
          <a:noFill/>
          <a:ln w="28575">
            <a:solidFill>
              <a:schemeClr val="tx2"/>
            </a:solidFill>
            <a:round/>
            <a:headEnd/>
            <a:tailEnd/>
          </a:ln>
        </p:spPr>
        <p:txBody>
          <a:bodyPr wrap="none" anchor="ctr">
            <a:prstTxWarp prst="textNoShape">
              <a:avLst/>
            </a:prstTxWarp>
          </a:bodyPr>
          <a:lstStyle/>
          <a:p>
            <a:endParaRPr lang="en-US" sz="1219"/>
          </a:p>
        </p:txBody>
      </p:sp>
      <p:sp>
        <p:nvSpPr>
          <p:cNvPr id="283" name="Line 86"/>
          <p:cNvSpPr>
            <a:spLocks noChangeShapeType="1"/>
          </p:cNvSpPr>
          <p:nvPr/>
        </p:nvSpPr>
        <p:spPr bwMode="auto">
          <a:xfrm>
            <a:off x="8429624" y="2736844"/>
            <a:ext cx="80679" cy="0"/>
          </a:xfrm>
          <a:prstGeom prst="line">
            <a:avLst/>
          </a:prstGeom>
          <a:noFill/>
          <a:ln w="28575">
            <a:solidFill>
              <a:schemeClr val="tx2"/>
            </a:solidFill>
            <a:round/>
            <a:headEnd/>
            <a:tailEnd/>
          </a:ln>
        </p:spPr>
        <p:txBody>
          <a:bodyPr wrap="none" anchor="ctr">
            <a:prstTxWarp prst="textNoShape">
              <a:avLst/>
            </a:prstTxWarp>
          </a:bodyPr>
          <a:lstStyle/>
          <a:p>
            <a:endParaRPr lang="en-US" sz="1219"/>
          </a:p>
        </p:txBody>
      </p:sp>
      <p:sp>
        <p:nvSpPr>
          <p:cNvPr id="284" name="Line 86"/>
          <p:cNvSpPr>
            <a:spLocks noChangeShapeType="1"/>
          </p:cNvSpPr>
          <p:nvPr/>
        </p:nvSpPr>
        <p:spPr bwMode="auto">
          <a:xfrm flipH="1">
            <a:off x="8510304" y="1903141"/>
            <a:ext cx="14953" cy="833705"/>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285" name="Rectangle 39"/>
          <p:cNvSpPr>
            <a:spLocks noChangeArrowheads="1"/>
          </p:cNvSpPr>
          <p:nvPr/>
        </p:nvSpPr>
        <p:spPr bwMode="auto">
          <a:xfrm>
            <a:off x="8034649" y="5183188"/>
            <a:ext cx="533626" cy="21223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WBSel</a:t>
            </a:r>
            <a:endParaRPr lang="en-US" sz="1083" b="1" dirty="0">
              <a:solidFill>
                <a:schemeClr val="tx2"/>
              </a:solidFill>
            </a:endParaRPr>
          </a:p>
        </p:txBody>
      </p:sp>
      <p:sp>
        <p:nvSpPr>
          <p:cNvPr id="286" name="Line 86"/>
          <p:cNvSpPr>
            <a:spLocks noChangeShapeType="1"/>
          </p:cNvSpPr>
          <p:nvPr/>
        </p:nvSpPr>
        <p:spPr bwMode="auto">
          <a:xfrm>
            <a:off x="6902698" y="3717884"/>
            <a:ext cx="189373" cy="5775"/>
          </a:xfrm>
          <a:prstGeom prst="line">
            <a:avLst/>
          </a:prstGeom>
          <a:noFill/>
          <a:ln w="28575">
            <a:solidFill>
              <a:schemeClr val="tx2"/>
            </a:solidFill>
            <a:round/>
            <a:headEnd type="none" w="med" len="med"/>
            <a:tailEnd type="triangle" w="med" len="med"/>
          </a:ln>
        </p:spPr>
        <p:txBody>
          <a:bodyPr wrap="none" anchor="ctr">
            <a:prstTxWarp prst="textNoShape">
              <a:avLst/>
            </a:prstTxWarp>
          </a:bodyPr>
          <a:lstStyle/>
          <a:p>
            <a:endParaRPr lang="en-US" sz="1219"/>
          </a:p>
        </p:txBody>
      </p:sp>
      <p:sp>
        <p:nvSpPr>
          <p:cNvPr id="287" name="Line 86"/>
          <p:cNvSpPr>
            <a:spLocks noChangeShapeType="1"/>
          </p:cNvSpPr>
          <p:nvPr/>
        </p:nvSpPr>
        <p:spPr bwMode="auto">
          <a:xfrm>
            <a:off x="6902700" y="3722747"/>
            <a:ext cx="1566" cy="354988"/>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288" name="Line 86"/>
          <p:cNvSpPr>
            <a:spLocks noChangeShapeType="1"/>
          </p:cNvSpPr>
          <p:nvPr/>
        </p:nvSpPr>
        <p:spPr bwMode="auto">
          <a:xfrm>
            <a:off x="5045323" y="4062928"/>
            <a:ext cx="1857376" cy="24988"/>
          </a:xfrm>
          <a:prstGeom prst="line">
            <a:avLst/>
          </a:prstGeom>
          <a:noFill/>
          <a:ln w="28575">
            <a:solidFill>
              <a:schemeClr val="tx2"/>
            </a:solidFill>
            <a:round/>
            <a:headEnd/>
            <a:tailEnd/>
          </a:ln>
        </p:spPr>
        <p:txBody>
          <a:bodyPr wrap="none" anchor="ctr">
            <a:prstTxWarp prst="textNoShape">
              <a:avLst/>
            </a:prstTxWarp>
          </a:bodyPr>
          <a:lstStyle/>
          <a:p>
            <a:endParaRPr lang="en-US" sz="1219"/>
          </a:p>
        </p:txBody>
      </p:sp>
      <p:sp>
        <p:nvSpPr>
          <p:cNvPr id="289" name="Line 86"/>
          <p:cNvSpPr>
            <a:spLocks noChangeShapeType="1"/>
          </p:cNvSpPr>
          <p:nvPr/>
        </p:nvSpPr>
        <p:spPr bwMode="auto">
          <a:xfrm flipH="1">
            <a:off x="5045324" y="3545883"/>
            <a:ext cx="1566" cy="524971"/>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cxnSp>
        <p:nvCxnSpPr>
          <p:cNvPr id="290" name="Straight Arrow Connector 289"/>
          <p:cNvCxnSpPr/>
          <p:nvPr/>
        </p:nvCxnSpPr>
        <p:spPr bwMode="auto">
          <a:xfrm flipV="1">
            <a:off x="7303220" y="3961461"/>
            <a:ext cx="0" cy="1199344"/>
          </a:xfrm>
          <a:prstGeom prst="straightConnector1">
            <a:avLst/>
          </a:prstGeom>
          <a:solidFill>
            <a:schemeClr val="accent1"/>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91" name="Group 290"/>
          <p:cNvGrpSpPr/>
          <p:nvPr/>
        </p:nvGrpSpPr>
        <p:grpSpPr>
          <a:xfrm>
            <a:off x="5061109" y="2979221"/>
            <a:ext cx="723276" cy="825500"/>
            <a:chOff x="3711048" y="3105150"/>
            <a:chExt cx="723276" cy="762000"/>
          </a:xfrm>
        </p:grpSpPr>
        <p:sp>
          <p:nvSpPr>
            <p:cNvPr id="292" name="Trapezoid 291"/>
            <p:cNvSpPr/>
            <p:nvPr/>
          </p:nvSpPr>
          <p:spPr>
            <a:xfrm rot="5400000">
              <a:off x="3695700" y="3219450"/>
              <a:ext cx="762000" cy="533400"/>
            </a:xfrm>
            <a:prstGeom prst="trapezoid">
              <a:avLst>
                <a:gd name="adj" fmla="val 30656"/>
              </a:avLst>
            </a:prstGeom>
            <a:ln w="28575" cmpd="sng">
              <a:solidFill>
                <a:schemeClr val="tx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5460" dirty="0"/>
            </a:p>
          </p:txBody>
        </p:sp>
        <p:sp>
          <p:nvSpPr>
            <p:cNvPr id="293" name="TextBox 292"/>
            <p:cNvSpPr txBox="1"/>
            <p:nvPr/>
          </p:nvSpPr>
          <p:spPr>
            <a:xfrm>
              <a:off x="3711048" y="3286906"/>
              <a:ext cx="723276" cy="431598"/>
            </a:xfrm>
            <a:prstGeom prst="rect">
              <a:avLst/>
            </a:prstGeom>
            <a:noFill/>
            <a:ln>
              <a:noFill/>
            </a:ln>
          </p:spPr>
          <p:txBody>
            <a:bodyPr wrap="none" rtlCol="0">
              <a:spAutoFit/>
            </a:bodyPr>
            <a:lstStyle/>
            <a:p>
              <a:r>
                <a:rPr lang="en-US" sz="1219" b="1" dirty="0">
                  <a:solidFill>
                    <a:schemeClr val="tx1"/>
                  </a:solidFill>
                </a:rPr>
                <a:t>Branch</a:t>
              </a:r>
            </a:p>
            <a:p>
              <a:r>
                <a:rPr lang="en-US" sz="1219" b="1" dirty="0">
                  <a:solidFill>
                    <a:schemeClr val="tx1"/>
                  </a:solidFill>
                </a:rPr>
                <a:t>Comp</a:t>
              </a:r>
            </a:p>
          </p:txBody>
        </p:sp>
      </p:grpSp>
      <p:sp>
        <p:nvSpPr>
          <p:cNvPr id="294" name="Freeform 53"/>
          <p:cNvSpPr>
            <a:spLocks/>
          </p:cNvSpPr>
          <p:nvPr/>
        </p:nvSpPr>
        <p:spPr bwMode="auto">
          <a:xfrm flipV="1">
            <a:off x="5764055" y="3532187"/>
            <a:ext cx="156398" cy="30956"/>
          </a:xfrm>
          <a:custGeom>
            <a:avLst/>
            <a:gdLst>
              <a:gd name="T0" fmla="*/ 0 w 873"/>
              <a:gd name="T1" fmla="*/ 0 h 1"/>
              <a:gd name="T2" fmla="*/ 872 w 873"/>
              <a:gd name="T3" fmla="*/ 0 h 1"/>
              <a:gd name="T4" fmla="*/ 0 60000 65536"/>
              <a:gd name="T5" fmla="*/ 0 60000 65536"/>
              <a:gd name="T6" fmla="*/ 0 w 873"/>
              <a:gd name="T7" fmla="*/ 0 h 1"/>
              <a:gd name="T8" fmla="*/ 873 w 873"/>
              <a:gd name="T9" fmla="*/ 1 h 1"/>
            </a:gdLst>
            <a:ahLst/>
            <a:cxnLst>
              <a:cxn ang="T4">
                <a:pos x="T0" y="T1"/>
              </a:cxn>
              <a:cxn ang="T5">
                <a:pos x="T2" y="T3"/>
              </a:cxn>
            </a:cxnLst>
            <a:rect l="T6" t="T7" r="T8" b="T9"/>
            <a:pathLst>
              <a:path w="873" h="1">
                <a:moveTo>
                  <a:pt x="0" y="0"/>
                </a:moveTo>
                <a:lnTo>
                  <a:pt x="872" y="0"/>
                </a:lnTo>
              </a:path>
            </a:pathLst>
          </a:custGeom>
          <a:noFill/>
          <a:ln w="28575" cap="rnd">
            <a:solidFill>
              <a:schemeClr val="tx2"/>
            </a:solidFill>
            <a:round/>
            <a:headEnd/>
            <a:tailEnd type="triangle" w="med" len="med"/>
          </a:ln>
        </p:spPr>
        <p:txBody>
          <a:bodyPr>
            <a:prstTxWarp prst="textNoShape">
              <a:avLst/>
            </a:prstTxWarp>
          </a:bodyPr>
          <a:lstStyle/>
          <a:p>
            <a:endParaRPr lang="en-US" sz="1219"/>
          </a:p>
        </p:txBody>
      </p:sp>
      <p:sp>
        <p:nvSpPr>
          <p:cNvPr id="295" name="Line 86"/>
          <p:cNvSpPr>
            <a:spLocks noChangeShapeType="1"/>
          </p:cNvSpPr>
          <p:nvPr/>
        </p:nvSpPr>
        <p:spPr bwMode="auto">
          <a:xfrm>
            <a:off x="5755093" y="3558223"/>
            <a:ext cx="40" cy="502350"/>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grpSp>
        <p:nvGrpSpPr>
          <p:cNvPr id="296" name="Group 295"/>
          <p:cNvGrpSpPr/>
          <p:nvPr/>
        </p:nvGrpSpPr>
        <p:grpSpPr>
          <a:xfrm>
            <a:off x="5922238" y="2911269"/>
            <a:ext cx="173296" cy="496880"/>
            <a:chOff x="5791200" y="1352550"/>
            <a:chExt cx="152400" cy="533400"/>
          </a:xfrm>
        </p:grpSpPr>
        <p:sp>
          <p:nvSpPr>
            <p:cNvPr id="297" name="Trapezoid 296"/>
            <p:cNvSpPr/>
            <p:nvPr/>
          </p:nvSpPr>
          <p:spPr>
            <a:xfrm rot="5400000">
              <a:off x="5600700" y="1543050"/>
              <a:ext cx="533400" cy="152400"/>
            </a:xfrm>
            <a:prstGeom prst="trapezoid">
              <a:avLst>
                <a:gd name="adj" fmla="val 62709"/>
              </a:avLst>
            </a:prstGeom>
            <a:solidFill>
              <a:srgbClr val="FFFFFF"/>
            </a:solidFill>
            <a:ln w="28575" cmpd="sng">
              <a:solidFill>
                <a:schemeClr val="tx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1913" tIns="30956" rIns="61913" bIns="30956" numCol="1" spcCol="0" rtlCol="0" fromWordArt="0" anchor="ctr" anchorCtr="0" forceAA="0" compatLnSpc="1">
              <a:prstTxWarp prst="textNoShape">
                <a:avLst/>
              </a:prstTxWarp>
              <a:noAutofit/>
            </a:bodyPr>
            <a:lstStyle/>
            <a:p>
              <a:pPr algn="ctr"/>
              <a:endParaRPr lang="en-US" sz="3656"/>
            </a:p>
          </p:txBody>
        </p:sp>
        <p:sp>
          <p:nvSpPr>
            <p:cNvPr id="298" name="TextBox 297"/>
            <p:cNvSpPr txBox="1"/>
            <p:nvPr/>
          </p:nvSpPr>
          <p:spPr>
            <a:xfrm>
              <a:off x="5807075" y="1390650"/>
              <a:ext cx="76200" cy="156596"/>
            </a:xfrm>
            <a:prstGeom prst="rect">
              <a:avLst/>
            </a:prstGeom>
            <a:noFill/>
            <a:ln>
              <a:noFill/>
            </a:ln>
          </p:spPr>
          <p:txBody>
            <a:bodyPr wrap="square" lIns="0" tIns="0" rIns="0" bIns="0" rtlCol="0">
              <a:spAutoFit/>
            </a:bodyPr>
            <a:lstStyle/>
            <a:p>
              <a:r>
                <a:rPr lang="en-US" sz="948" dirty="0">
                  <a:solidFill>
                    <a:schemeClr val="tx1"/>
                  </a:solidFill>
                </a:rPr>
                <a:t>1</a:t>
              </a:r>
            </a:p>
          </p:txBody>
        </p:sp>
        <p:sp>
          <p:nvSpPr>
            <p:cNvPr id="299" name="TextBox 298"/>
            <p:cNvSpPr txBox="1"/>
            <p:nvPr/>
          </p:nvSpPr>
          <p:spPr>
            <a:xfrm>
              <a:off x="5819656" y="1638300"/>
              <a:ext cx="59209" cy="156596"/>
            </a:xfrm>
            <a:prstGeom prst="rect">
              <a:avLst/>
            </a:prstGeom>
            <a:noFill/>
            <a:ln>
              <a:noFill/>
            </a:ln>
          </p:spPr>
          <p:txBody>
            <a:bodyPr wrap="none" lIns="0" tIns="0" rIns="0" bIns="0" rtlCol="0">
              <a:spAutoFit/>
            </a:bodyPr>
            <a:lstStyle/>
            <a:p>
              <a:r>
                <a:rPr lang="en-US" sz="948" dirty="0">
                  <a:solidFill>
                    <a:schemeClr val="tx1"/>
                  </a:solidFill>
                </a:rPr>
                <a:t>0</a:t>
              </a:r>
            </a:p>
          </p:txBody>
        </p:sp>
      </p:grpSp>
      <p:sp>
        <p:nvSpPr>
          <p:cNvPr id="300" name="Freeform 53"/>
          <p:cNvSpPr>
            <a:spLocks/>
          </p:cNvSpPr>
          <p:nvPr/>
        </p:nvSpPr>
        <p:spPr bwMode="auto">
          <a:xfrm flipV="1">
            <a:off x="5761305" y="3241814"/>
            <a:ext cx="172950" cy="45717"/>
          </a:xfrm>
          <a:custGeom>
            <a:avLst/>
            <a:gdLst>
              <a:gd name="T0" fmla="*/ 0 w 873"/>
              <a:gd name="T1" fmla="*/ 0 h 1"/>
              <a:gd name="T2" fmla="*/ 872 w 873"/>
              <a:gd name="T3" fmla="*/ 0 h 1"/>
              <a:gd name="T4" fmla="*/ 0 60000 65536"/>
              <a:gd name="T5" fmla="*/ 0 60000 65536"/>
              <a:gd name="T6" fmla="*/ 0 w 873"/>
              <a:gd name="T7" fmla="*/ 0 h 1"/>
              <a:gd name="T8" fmla="*/ 873 w 873"/>
              <a:gd name="T9" fmla="*/ 1 h 1"/>
            </a:gdLst>
            <a:ahLst/>
            <a:cxnLst>
              <a:cxn ang="T4">
                <a:pos x="T0" y="T1"/>
              </a:cxn>
              <a:cxn ang="T5">
                <a:pos x="T2" y="T3"/>
              </a:cxn>
            </a:cxnLst>
            <a:rect l="T6" t="T7" r="T8" b="T9"/>
            <a:pathLst>
              <a:path w="873" h="1">
                <a:moveTo>
                  <a:pt x="0" y="0"/>
                </a:moveTo>
                <a:lnTo>
                  <a:pt x="872" y="0"/>
                </a:lnTo>
              </a:path>
            </a:pathLst>
          </a:custGeom>
          <a:noFill/>
          <a:ln w="28575" cap="rnd">
            <a:solidFill>
              <a:schemeClr val="tx2"/>
            </a:solidFill>
            <a:round/>
            <a:headEnd/>
            <a:tailEnd type="triangle" w="med" len="med"/>
          </a:ln>
        </p:spPr>
        <p:txBody>
          <a:bodyPr>
            <a:prstTxWarp prst="textNoShape">
              <a:avLst/>
            </a:prstTxWarp>
          </a:bodyPr>
          <a:lstStyle/>
          <a:p>
            <a:endParaRPr lang="en-US" sz="1219"/>
          </a:p>
        </p:txBody>
      </p:sp>
      <p:sp>
        <p:nvSpPr>
          <p:cNvPr id="301" name="Freeform 53"/>
          <p:cNvSpPr>
            <a:spLocks/>
          </p:cNvSpPr>
          <p:nvPr/>
        </p:nvSpPr>
        <p:spPr bwMode="auto">
          <a:xfrm flipV="1">
            <a:off x="5864059" y="3003801"/>
            <a:ext cx="62566" cy="30956"/>
          </a:xfrm>
          <a:custGeom>
            <a:avLst/>
            <a:gdLst>
              <a:gd name="T0" fmla="*/ 0 w 873"/>
              <a:gd name="T1" fmla="*/ 0 h 1"/>
              <a:gd name="T2" fmla="*/ 872 w 873"/>
              <a:gd name="T3" fmla="*/ 0 h 1"/>
              <a:gd name="T4" fmla="*/ 0 60000 65536"/>
              <a:gd name="T5" fmla="*/ 0 60000 65536"/>
              <a:gd name="T6" fmla="*/ 0 w 873"/>
              <a:gd name="T7" fmla="*/ 0 h 1"/>
              <a:gd name="T8" fmla="*/ 873 w 873"/>
              <a:gd name="T9" fmla="*/ 1 h 1"/>
            </a:gdLst>
            <a:ahLst/>
            <a:cxnLst>
              <a:cxn ang="T4">
                <a:pos x="T0" y="T1"/>
              </a:cxn>
              <a:cxn ang="T5">
                <a:pos x="T2" y="T3"/>
              </a:cxn>
            </a:cxnLst>
            <a:rect l="T6" t="T7" r="T8" b="T9"/>
            <a:pathLst>
              <a:path w="873" h="1">
                <a:moveTo>
                  <a:pt x="0" y="0"/>
                </a:moveTo>
                <a:lnTo>
                  <a:pt x="872" y="0"/>
                </a:lnTo>
              </a:path>
            </a:pathLst>
          </a:custGeom>
          <a:noFill/>
          <a:ln w="28575" cap="rnd">
            <a:solidFill>
              <a:schemeClr val="tx2"/>
            </a:solidFill>
            <a:round/>
            <a:headEnd/>
            <a:tailEnd type="triangle" w="med" len="med"/>
          </a:ln>
        </p:spPr>
        <p:txBody>
          <a:bodyPr>
            <a:prstTxWarp prst="textNoShape">
              <a:avLst/>
            </a:prstTxWarp>
          </a:bodyPr>
          <a:lstStyle/>
          <a:p>
            <a:endParaRPr lang="en-US" sz="1219"/>
          </a:p>
        </p:txBody>
      </p:sp>
      <p:sp>
        <p:nvSpPr>
          <p:cNvPr id="302" name="Line 86"/>
          <p:cNvSpPr>
            <a:spLocks noChangeShapeType="1"/>
          </p:cNvSpPr>
          <p:nvPr/>
        </p:nvSpPr>
        <p:spPr bwMode="auto">
          <a:xfrm>
            <a:off x="5850395" y="2182165"/>
            <a:ext cx="1329" cy="860302"/>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303" name="Freeform 53"/>
          <p:cNvSpPr>
            <a:spLocks/>
          </p:cNvSpPr>
          <p:nvPr/>
        </p:nvSpPr>
        <p:spPr bwMode="auto">
          <a:xfrm flipV="1">
            <a:off x="6094641" y="3119438"/>
            <a:ext cx="118358" cy="30956"/>
          </a:xfrm>
          <a:custGeom>
            <a:avLst/>
            <a:gdLst>
              <a:gd name="T0" fmla="*/ 0 w 873"/>
              <a:gd name="T1" fmla="*/ 0 h 1"/>
              <a:gd name="T2" fmla="*/ 872 w 873"/>
              <a:gd name="T3" fmla="*/ 0 h 1"/>
              <a:gd name="T4" fmla="*/ 0 60000 65536"/>
              <a:gd name="T5" fmla="*/ 0 60000 65536"/>
              <a:gd name="T6" fmla="*/ 0 w 873"/>
              <a:gd name="T7" fmla="*/ 0 h 1"/>
              <a:gd name="T8" fmla="*/ 873 w 873"/>
              <a:gd name="T9" fmla="*/ 1 h 1"/>
            </a:gdLst>
            <a:ahLst/>
            <a:cxnLst>
              <a:cxn ang="T4">
                <a:pos x="T0" y="T1"/>
              </a:cxn>
              <a:cxn ang="T5">
                <a:pos x="T2" y="T3"/>
              </a:cxn>
            </a:cxnLst>
            <a:rect l="T6" t="T7" r="T8" b="T9"/>
            <a:pathLst>
              <a:path w="873" h="1">
                <a:moveTo>
                  <a:pt x="0" y="0"/>
                </a:moveTo>
                <a:lnTo>
                  <a:pt x="872" y="0"/>
                </a:lnTo>
              </a:path>
            </a:pathLst>
          </a:custGeom>
          <a:noFill/>
          <a:ln w="28575" cap="rnd">
            <a:solidFill>
              <a:schemeClr val="tx2"/>
            </a:solidFill>
            <a:round/>
            <a:headEnd/>
            <a:tailEnd type="triangle" w="med" len="med"/>
          </a:ln>
        </p:spPr>
        <p:txBody>
          <a:bodyPr>
            <a:prstTxWarp prst="textNoShape">
              <a:avLst/>
            </a:prstTxWarp>
          </a:bodyPr>
          <a:lstStyle/>
          <a:p>
            <a:endParaRPr lang="en-US" sz="1219"/>
          </a:p>
        </p:txBody>
      </p:sp>
      <p:sp>
        <p:nvSpPr>
          <p:cNvPr id="304" name="Line 86"/>
          <p:cNvSpPr>
            <a:spLocks noChangeShapeType="1"/>
          </p:cNvSpPr>
          <p:nvPr/>
        </p:nvSpPr>
        <p:spPr bwMode="auto">
          <a:xfrm>
            <a:off x="5041496" y="2891991"/>
            <a:ext cx="2697" cy="323701"/>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305" name="Line 86"/>
          <p:cNvSpPr>
            <a:spLocks noChangeShapeType="1"/>
          </p:cNvSpPr>
          <p:nvPr/>
        </p:nvSpPr>
        <p:spPr bwMode="auto">
          <a:xfrm flipV="1">
            <a:off x="5034661" y="2886978"/>
            <a:ext cx="714975" cy="1869"/>
          </a:xfrm>
          <a:prstGeom prst="line">
            <a:avLst/>
          </a:prstGeom>
          <a:noFill/>
          <a:ln w="28575">
            <a:solidFill>
              <a:schemeClr val="tx2"/>
            </a:solidFill>
            <a:round/>
            <a:headEnd/>
            <a:tailEnd/>
          </a:ln>
        </p:spPr>
        <p:txBody>
          <a:bodyPr wrap="none" anchor="ctr">
            <a:prstTxWarp prst="textNoShape">
              <a:avLst/>
            </a:prstTxWarp>
          </a:bodyPr>
          <a:lstStyle/>
          <a:p>
            <a:endParaRPr lang="en-US" sz="1219"/>
          </a:p>
        </p:txBody>
      </p:sp>
      <p:sp>
        <p:nvSpPr>
          <p:cNvPr id="306" name="Line 86"/>
          <p:cNvSpPr>
            <a:spLocks noChangeShapeType="1"/>
          </p:cNvSpPr>
          <p:nvPr/>
        </p:nvSpPr>
        <p:spPr bwMode="auto">
          <a:xfrm>
            <a:off x="5749636" y="2886978"/>
            <a:ext cx="8244" cy="389643"/>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307" name="Line 86"/>
          <p:cNvSpPr>
            <a:spLocks noChangeShapeType="1"/>
          </p:cNvSpPr>
          <p:nvPr/>
        </p:nvSpPr>
        <p:spPr bwMode="auto">
          <a:xfrm>
            <a:off x="3117016" y="2175574"/>
            <a:ext cx="2740170" cy="4411"/>
          </a:xfrm>
          <a:prstGeom prst="line">
            <a:avLst/>
          </a:prstGeom>
          <a:noFill/>
          <a:ln w="28575">
            <a:solidFill>
              <a:schemeClr val="tx2"/>
            </a:solidFill>
            <a:round/>
            <a:headEnd/>
            <a:tailEnd/>
          </a:ln>
        </p:spPr>
        <p:txBody>
          <a:bodyPr wrap="none" anchor="ctr">
            <a:prstTxWarp prst="textNoShape">
              <a:avLst/>
            </a:prstTxWarp>
          </a:bodyPr>
          <a:lstStyle/>
          <a:p>
            <a:endParaRPr lang="en-US" sz="1219"/>
          </a:p>
        </p:txBody>
      </p:sp>
      <p:sp>
        <p:nvSpPr>
          <p:cNvPr id="308" name="Line 86"/>
          <p:cNvSpPr>
            <a:spLocks noChangeShapeType="1"/>
          </p:cNvSpPr>
          <p:nvPr/>
        </p:nvSpPr>
        <p:spPr bwMode="auto">
          <a:xfrm flipV="1">
            <a:off x="1713860" y="2727658"/>
            <a:ext cx="1392675" cy="4326"/>
          </a:xfrm>
          <a:prstGeom prst="line">
            <a:avLst/>
          </a:prstGeom>
          <a:noFill/>
          <a:ln w="28575">
            <a:solidFill>
              <a:schemeClr val="tx2"/>
            </a:solidFill>
            <a:round/>
            <a:headEnd/>
            <a:tailEnd/>
          </a:ln>
        </p:spPr>
        <p:txBody>
          <a:bodyPr wrap="none" anchor="ctr">
            <a:prstTxWarp prst="textNoShape">
              <a:avLst/>
            </a:prstTxWarp>
          </a:bodyPr>
          <a:lstStyle/>
          <a:p>
            <a:endParaRPr lang="en-US" sz="1219"/>
          </a:p>
        </p:txBody>
      </p:sp>
      <p:sp>
        <p:nvSpPr>
          <p:cNvPr id="309" name="Line 86"/>
          <p:cNvSpPr>
            <a:spLocks noChangeShapeType="1"/>
          </p:cNvSpPr>
          <p:nvPr/>
        </p:nvSpPr>
        <p:spPr bwMode="auto">
          <a:xfrm flipH="1">
            <a:off x="3106063" y="2187938"/>
            <a:ext cx="472" cy="534586"/>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cxnSp>
        <p:nvCxnSpPr>
          <p:cNvPr id="310" name="Straight Arrow Connector 309"/>
          <p:cNvCxnSpPr/>
          <p:nvPr/>
        </p:nvCxnSpPr>
        <p:spPr bwMode="auto">
          <a:xfrm flipH="1" flipV="1">
            <a:off x="3938923" y="4718844"/>
            <a:ext cx="6158" cy="428720"/>
          </a:xfrm>
          <a:prstGeom prst="straightConnector1">
            <a:avLst/>
          </a:prstGeom>
          <a:solidFill>
            <a:schemeClr val="accent1"/>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 name="Rectangle 39"/>
          <p:cNvSpPr>
            <a:spLocks noChangeArrowheads="1"/>
          </p:cNvSpPr>
          <p:nvPr/>
        </p:nvSpPr>
        <p:spPr bwMode="auto">
          <a:xfrm>
            <a:off x="3595582" y="5229843"/>
            <a:ext cx="586524" cy="21223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ImmSel</a:t>
            </a:r>
            <a:endParaRPr lang="en-US" sz="1083" b="1" dirty="0">
              <a:solidFill>
                <a:schemeClr val="tx2"/>
              </a:solidFill>
            </a:endParaRPr>
          </a:p>
        </p:txBody>
      </p:sp>
      <p:sp>
        <p:nvSpPr>
          <p:cNvPr id="312" name="Line 58"/>
          <p:cNvSpPr>
            <a:spLocks noChangeShapeType="1"/>
          </p:cNvSpPr>
          <p:nvPr/>
        </p:nvSpPr>
        <p:spPr bwMode="auto">
          <a:xfrm flipH="1">
            <a:off x="5422058" y="3720450"/>
            <a:ext cx="6160" cy="1427114"/>
          </a:xfrm>
          <a:prstGeom prst="line">
            <a:avLst/>
          </a:prstGeom>
          <a:noFill/>
          <a:ln w="28575">
            <a:solidFill>
              <a:schemeClr val="tx2"/>
            </a:solidFill>
            <a:round/>
            <a:headEnd/>
            <a:tailEnd type="triangle" w="med" len="med"/>
          </a:ln>
        </p:spPr>
        <p:txBody>
          <a:bodyPr wrap="none" anchor="ctr">
            <a:prstTxWarp prst="textNoShape">
              <a:avLst/>
            </a:prstTxWarp>
          </a:bodyPr>
          <a:lstStyle/>
          <a:p>
            <a:endParaRPr lang="en-US" sz="1219"/>
          </a:p>
        </p:txBody>
      </p:sp>
      <p:sp>
        <p:nvSpPr>
          <p:cNvPr id="313" name="Line 58"/>
          <p:cNvSpPr>
            <a:spLocks noChangeShapeType="1"/>
          </p:cNvSpPr>
          <p:nvPr/>
        </p:nvSpPr>
        <p:spPr bwMode="auto">
          <a:xfrm flipH="1">
            <a:off x="5559737" y="3674159"/>
            <a:ext cx="9512" cy="1486646"/>
          </a:xfrm>
          <a:prstGeom prst="line">
            <a:avLst/>
          </a:prstGeom>
          <a:noFill/>
          <a:ln w="28575">
            <a:solidFill>
              <a:schemeClr val="tx2"/>
            </a:solidFill>
            <a:round/>
            <a:headEnd/>
            <a:tailEnd type="triangle" w="med" len="med"/>
          </a:ln>
        </p:spPr>
        <p:txBody>
          <a:bodyPr wrap="none" anchor="ctr">
            <a:prstTxWarp prst="textNoShape">
              <a:avLst/>
            </a:prstTxWarp>
          </a:bodyPr>
          <a:lstStyle/>
          <a:p>
            <a:endParaRPr lang="en-US" sz="1219"/>
          </a:p>
        </p:txBody>
      </p:sp>
      <p:cxnSp>
        <p:nvCxnSpPr>
          <p:cNvPr id="314" name="Straight Arrow Connector 313"/>
          <p:cNvCxnSpPr/>
          <p:nvPr/>
        </p:nvCxnSpPr>
        <p:spPr bwMode="auto">
          <a:xfrm flipV="1">
            <a:off x="5265563" y="3770200"/>
            <a:ext cx="12708" cy="1377365"/>
          </a:xfrm>
          <a:prstGeom prst="straightConnector1">
            <a:avLst/>
          </a:prstGeom>
          <a:solidFill>
            <a:schemeClr val="accent1"/>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5" name="Group 314"/>
          <p:cNvGrpSpPr/>
          <p:nvPr/>
        </p:nvGrpSpPr>
        <p:grpSpPr>
          <a:xfrm>
            <a:off x="1136507" y="2838057"/>
            <a:ext cx="173296" cy="496880"/>
            <a:chOff x="5791200" y="1352550"/>
            <a:chExt cx="152400" cy="533400"/>
          </a:xfrm>
        </p:grpSpPr>
        <p:sp>
          <p:nvSpPr>
            <p:cNvPr id="316" name="Trapezoid 315"/>
            <p:cNvSpPr/>
            <p:nvPr/>
          </p:nvSpPr>
          <p:spPr>
            <a:xfrm rot="5400000">
              <a:off x="5600700" y="1543050"/>
              <a:ext cx="533400" cy="152400"/>
            </a:xfrm>
            <a:prstGeom prst="trapezoid">
              <a:avLst>
                <a:gd name="adj" fmla="val 62709"/>
              </a:avLst>
            </a:prstGeom>
            <a:solidFill>
              <a:srgbClr val="FFFFFF"/>
            </a:solidFill>
            <a:ln w="28575" cmpd="sng">
              <a:solidFill>
                <a:schemeClr val="tx2"/>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1913" tIns="30956" rIns="61913" bIns="30956" numCol="1" spcCol="0" rtlCol="0" fromWordArt="0" anchor="ctr" anchorCtr="0" forceAA="0" compatLnSpc="1">
              <a:prstTxWarp prst="textNoShape">
                <a:avLst/>
              </a:prstTxWarp>
              <a:noAutofit/>
            </a:bodyPr>
            <a:lstStyle/>
            <a:p>
              <a:pPr algn="ctr"/>
              <a:endParaRPr lang="en-US" sz="3656"/>
            </a:p>
          </p:txBody>
        </p:sp>
        <p:sp>
          <p:nvSpPr>
            <p:cNvPr id="317" name="TextBox 316"/>
            <p:cNvSpPr txBox="1"/>
            <p:nvPr/>
          </p:nvSpPr>
          <p:spPr>
            <a:xfrm>
              <a:off x="5807075" y="1390650"/>
              <a:ext cx="76200" cy="156596"/>
            </a:xfrm>
            <a:prstGeom prst="rect">
              <a:avLst/>
            </a:prstGeom>
            <a:noFill/>
            <a:ln>
              <a:noFill/>
            </a:ln>
          </p:spPr>
          <p:txBody>
            <a:bodyPr wrap="square" lIns="0" tIns="0" rIns="0" bIns="0" rtlCol="0">
              <a:spAutoFit/>
            </a:bodyPr>
            <a:lstStyle/>
            <a:p>
              <a:r>
                <a:rPr lang="en-US" sz="948" dirty="0"/>
                <a:t>1</a:t>
              </a:r>
            </a:p>
          </p:txBody>
        </p:sp>
        <p:sp>
          <p:nvSpPr>
            <p:cNvPr id="318" name="TextBox 317"/>
            <p:cNvSpPr txBox="1"/>
            <p:nvPr/>
          </p:nvSpPr>
          <p:spPr>
            <a:xfrm>
              <a:off x="5819656" y="1638300"/>
              <a:ext cx="59209" cy="156596"/>
            </a:xfrm>
            <a:prstGeom prst="rect">
              <a:avLst/>
            </a:prstGeom>
            <a:noFill/>
            <a:ln>
              <a:noFill/>
            </a:ln>
          </p:spPr>
          <p:txBody>
            <a:bodyPr wrap="none" lIns="0" tIns="0" rIns="0" bIns="0" rtlCol="0">
              <a:spAutoFit/>
            </a:bodyPr>
            <a:lstStyle/>
            <a:p>
              <a:r>
                <a:rPr lang="en-US" sz="948" dirty="0"/>
                <a:t>0</a:t>
              </a:r>
            </a:p>
          </p:txBody>
        </p:sp>
      </p:grpSp>
      <p:sp>
        <p:nvSpPr>
          <p:cNvPr id="319" name="Freeform 53"/>
          <p:cNvSpPr>
            <a:spLocks/>
          </p:cNvSpPr>
          <p:nvPr/>
        </p:nvSpPr>
        <p:spPr bwMode="auto">
          <a:xfrm flipV="1">
            <a:off x="760222" y="2905716"/>
            <a:ext cx="385757" cy="53738"/>
          </a:xfrm>
          <a:custGeom>
            <a:avLst/>
            <a:gdLst>
              <a:gd name="T0" fmla="*/ 0 w 873"/>
              <a:gd name="T1" fmla="*/ 0 h 1"/>
              <a:gd name="T2" fmla="*/ 872 w 873"/>
              <a:gd name="T3" fmla="*/ 0 h 1"/>
              <a:gd name="T4" fmla="*/ 0 60000 65536"/>
              <a:gd name="T5" fmla="*/ 0 60000 65536"/>
              <a:gd name="T6" fmla="*/ 0 w 873"/>
              <a:gd name="T7" fmla="*/ 0 h 1"/>
              <a:gd name="T8" fmla="*/ 873 w 873"/>
              <a:gd name="T9" fmla="*/ 1 h 1"/>
            </a:gdLst>
            <a:ahLst/>
            <a:cxnLst>
              <a:cxn ang="T4">
                <a:pos x="T0" y="T1"/>
              </a:cxn>
              <a:cxn ang="T5">
                <a:pos x="T2" y="T3"/>
              </a:cxn>
            </a:cxnLst>
            <a:rect l="T6" t="T7" r="T8" b="T9"/>
            <a:pathLst>
              <a:path w="873" h="1">
                <a:moveTo>
                  <a:pt x="0" y="0"/>
                </a:moveTo>
                <a:lnTo>
                  <a:pt x="872" y="0"/>
                </a:lnTo>
              </a:path>
            </a:pathLst>
          </a:custGeom>
          <a:noFill/>
          <a:ln w="28575" cap="rnd">
            <a:solidFill>
              <a:schemeClr val="tx2"/>
            </a:solidFill>
            <a:round/>
            <a:headEnd/>
            <a:tailEnd type="triangle" w="med" len="med"/>
          </a:ln>
        </p:spPr>
        <p:txBody>
          <a:bodyPr>
            <a:prstTxWarp prst="textNoShape">
              <a:avLst/>
            </a:prstTxWarp>
          </a:bodyPr>
          <a:lstStyle/>
          <a:p>
            <a:endParaRPr lang="en-US" sz="1219"/>
          </a:p>
        </p:txBody>
      </p:sp>
      <p:sp>
        <p:nvSpPr>
          <p:cNvPr id="320" name="Line 86"/>
          <p:cNvSpPr>
            <a:spLocks noChangeShapeType="1"/>
          </p:cNvSpPr>
          <p:nvPr/>
        </p:nvSpPr>
        <p:spPr bwMode="auto">
          <a:xfrm flipH="1">
            <a:off x="759157" y="1778001"/>
            <a:ext cx="1063" cy="1181551"/>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321" name="Line 86"/>
          <p:cNvSpPr>
            <a:spLocks noChangeShapeType="1"/>
          </p:cNvSpPr>
          <p:nvPr/>
        </p:nvSpPr>
        <p:spPr bwMode="auto">
          <a:xfrm flipV="1">
            <a:off x="767607" y="1760200"/>
            <a:ext cx="6135091" cy="14906"/>
          </a:xfrm>
          <a:prstGeom prst="line">
            <a:avLst/>
          </a:prstGeom>
          <a:noFill/>
          <a:ln w="28575">
            <a:solidFill>
              <a:schemeClr val="tx2"/>
            </a:solidFill>
            <a:round/>
            <a:headEnd/>
            <a:tailEnd/>
          </a:ln>
        </p:spPr>
        <p:txBody>
          <a:bodyPr wrap="none" anchor="ctr">
            <a:prstTxWarp prst="textNoShape">
              <a:avLst/>
            </a:prstTxWarp>
          </a:bodyPr>
          <a:lstStyle/>
          <a:p>
            <a:endParaRPr lang="en-US" sz="1219"/>
          </a:p>
        </p:txBody>
      </p:sp>
      <p:sp>
        <p:nvSpPr>
          <p:cNvPr id="322" name="Rectangle 321"/>
          <p:cNvSpPr>
            <a:spLocks noChangeArrowheads="1"/>
          </p:cNvSpPr>
          <p:nvPr/>
        </p:nvSpPr>
        <p:spPr bwMode="auto">
          <a:xfrm>
            <a:off x="976435" y="5224882"/>
            <a:ext cx="495154" cy="212236"/>
          </a:xfrm>
          <a:prstGeom prst="rect">
            <a:avLst/>
          </a:prstGeom>
          <a:noFill/>
          <a:ln w="127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PCSel</a:t>
            </a:r>
            <a:endParaRPr lang="en-US" sz="1083" b="1" dirty="0">
              <a:solidFill>
                <a:schemeClr val="tx2"/>
              </a:solidFill>
            </a:endParaRPr>
          </a:p>
        </p:txBody>
      </p:sp>
      <p:sp>
        <p:nvSpPr>
          <p:cNvPr id="323" name="Line 86"/>
          <p:cNvSpPr>
            <a:spLocks noChangeShapeType="1"/>
          </p:cNvSpPr>
          <p:nvPr/>
        </p:nvSpPr>
        <p:spPr bwMode="auto">
          <a:xfrm>
            <a:off x="1303056" y="3059414"/>
            <a:ext cx="141811" cy="3601"/>
          </a:xfrm>
          <a:prstGeom prst="line">
            <a:avLst/>
          </a:prstGeom>
          <a:noFill/>
          <a:ln w="28575">
            <a:solidFill>
              <a:schemeClr val="tx2"/>
            </a:solidFill>
            <a:round/>
            <a:headEnd type="none" w="med" len="med"/>
            <a:tailEnd type="triangle" w="med" len="med"/>
          </a:ln>
        </p:spPr>
        <p:txBody>
          <a:bodyPr wrap="none" anchor="ctr">
            <a:prstTxWarp prst="textNoShape">
              <a:avLst/>
            </a:prstTxWarp>
          </a:bodyPr>
          <a:lstStyle/>
          <a:p>
            <a:endParaRPr lang="en-US" sz="1219"/>
          </a:p>
        </p:txBody>
      </p:sp>
      <p:cxnSp>
        <p:nvCxnSpPr>
          <p:cNvPr id="324" name="Straight Arrow Connector 323"/>
          <p:cNvCxnSpPr/>
          <p:nvPr/>
        </p:nvCxnSpPr>
        <p:spPr bwMode="auto">
          <a:xfrm flipH="1" flipV="1">
            <a:off x="1224387" y="3291013"/>
            <a:ext cx="16820" cy="1880554"/>
          </a:xfrm>
          <a:prstGeom prst="straightConnector1">
            <a:avLst/>
          </a:prstGeom>
          <a:solidFill>
            <a:schemeClr val="accent1"/>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5" name="Line 86"/>
          <p:cNvSpPr>
            <a:spLocks noChangeShapeType="1"/>
          </p:cNvSpPr>
          <p:nvPr/>
        </p:nvSpPr>
        <p:spPr bwMode="auto">
          <a:xfrm flipH="1">
            <a:off x="6902699" y="2727203"/>
            <a:ext cx="2927" cy="638445"/>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326" name="TextBox 325"/>
          <p:cNvSpPr txBox="1"/>
          <p:nvPr/>
        </p:nvSpPr>
        <p:spPr>
          <a:xfrm>
            <a:off x="5039818" y="5251080"/>
            <a:ext cx="341440" cy="166649"/>
          </a:xfrm>
          <a:prstGeom prst="rect">
            <a:avLst/>
          </a:prstGeom>
          <a:noFill/>
        </p:spPr>
        <p:txBody>
          <a:bodyPr wrap="none" lIns="0" tIns="0" rIns="0" bIns="0" rtlCol="0">
            <a:spAutoFit/>
          </a:bodyPr>
          <a:lstStyle/>
          <a:p>
            <a:r>
              <a:rPr lang="en-US" sz="1083" b="1" dirty="0" err="1">
                <a:solidFill>
                  <a:schemeClr val="tx2"/>
                </a:solidFill>
              </a:rPr>
              <a:t>BrUn</a:t>
            </a:r>
            <a:endParaRPr lang="en-US" sz="1083" b="1" dirty="0">
              <a:solidFill>
                <a:schemeClr val="tx2"/>
              </a:solidFill>
            </a:endParaRPr>
          </a:p>
        </p:txBody>
      </p:sp>
      <p:sp>
        <p:nvSpPr>
          <p:cNvPr id="327" name="TextBox 326"/>
          <p:cNvSpPr txBox="1"/>
          <p:nvPr/>
        </p:nvSpPr>
        <p:spPr>
          <a:xfrm>
            <a:off x="5227374" y="5532414"/>
            <a:ext cx="333426" cy="166649"/>
          </a:xfrm>
          <a:prstGeom prst="rect">
            <a:avLst/>
          </a:prstGeom>
          <a:noFill/>
        </p:spPr>
        <p:txBody>
          <a:bodyPr wrap="none" lIns="0" tIns="0" rIns="0" bIns="0" rtlCol="0">
            <a:spAutoFit/>
          </a:bodyPr>
          <a:lstStyle/>
          <a:p>
            <a:r>
              <a:rPr lang="en-US" sz="1083" b="1" dirty="0" err="1">
                <a:solidFill>
                  <a:schemeClr val="tx2"/>
                </a:solidFill>
              </a:rPr>
              <a:t>BrEq</a:t>
            </a:r>
            <a:endParaRPr lang="en-US" sz="1083" b="1" dirty="0">
              <a:solidFill>
                <a:schemeClr val="tx2"/>
              </a:solidFill>
            </a:endParaRPr>
          </a:p>
        </p:txBody>
      </p:sp>
      <p:sp>
        <p:nvSpPr>
          <p:cNvPr id="328" name="TextBox 327"/>
          <p:cNvSpPr txBox="1"/>
          <p:nvPr/>
        </p:nvSpPr>
        <p:spPr>
          <a:xfrm>
            <a:off x="5421787" y="5251080"/>
            <a:ext cx="325410" cy="166649"/>
          </a:xfrm>
          <a:prstGeom prst="rect">
            <a:avLst/>
          </a:prstGeom>
          <a:noFill/>
        </p:spPr>
        <p:txBody>
          <a:bodyPr wrap="none" lIns="0" tIns="0" rIns="0" bIns="0" rtlCol="0">
            <a:spAutoFit/>
          </a:bodyPr>
          <a:lstStyle/>
          <a:p>
            <a:r>
              <a:rPr lang="en-US" sz="1083" b="1" dirty="0" err="1">
                <a:solidFill>
                  <a:schemeClr val="tx2"/>
                </a:solidFill>
              </a:rPr>
              <a:t>BrLT</a:t>
            </a:r>
            <a:endParaRPr lang="en-US" sz="1083" b="1" dirty="0">
              <a:solidFill>
                <a:schemeClr val="tx2"/>
              </a:solidFill>
            </a:endParaRPr>
          </a:p>
        </p:txBody>
      </p:sp>
      <p:grpSp>
        <p:nvGrpSpPr>
          <p:cNvPr id="329" name="Group 328"/>
          <p:cNvGrpSpPr/>
          <p:nvPr/>
        </p:nvGrpSpPr>
        <p:grpSpPr>
          <a:xfrm>
            <a:off x="767608" y="3053842"/>
            <a:ext cx="7994034" cy="2710119"/>
            <a:chOff x="1575641" y="2430859"/>
            <a:chExt cx="12790454" cy="4002638"/>
          </a:xfrm>
        </p:grpSpPr>
        <p:sp>
          <p:nvSpPr>
            <p:cNvPr id="330" name="Rectangle 74"/>
            <p:cNvSpPr>
              <a:spLocks noChangeArrowheads="1"/>
            </p:cNvSpPr>
            <p:nvPr/>
          </p:nvSpPr>
          <p:spPr bwMode="auto">
            <a:xfrm>
              <a:off x="1575641" y="5548411"/>
              <a:ext cx="12790454" cy="885086"/>
            </a:xfrm>
            <a:prstGeom prst="rect">
              <a:avLst/>
            </a:prstGeom>
            <a:noFill/>
            <a:ln w="38100">
              <a:solidFill>
                <a:schemeClr val="tx2"/>
              </a:solidFill>
              <a:miter lim="800000"/>
              <a:headEnd/>
              <a:tailEnd/>
            </a:ln>
          </p:spPr>
          <p:txBody>
            <a:bodyPr wrap="none" anchor="ctr">
              <a:prstTxWarp prst="textNoShape">
                <a:avLst/>
              </a:prstTxWarp>
            </a:bodyPr>
            <a:lstStyle/>
            <a:p>
              <a:endParaRPr lang="en-US" sz="1219">
                <a:solidFill>
                  <a:schemeClr val="tx2"/>
                </a:solidFill>
              </a:endParaRPr>
            </a:p>
          </p:txBody>
        </p:sp>
        <p:sp>
          <p:nvSpPr>
            <p:cNvPr id="331" name="Rectangle 39"/>
            <p:cNvSpPr>
              <a:spLocks noChangeArrowheads="1"/>
            </p:cNvSpPr>
            <p:nvPr/>
          </p:nvSpPr>
          <p:spPr bwMode="auto">
            <a:xfrm>
              <a:off x="4148759" y="6069328"/>
              <a:ext cx="1692491" cy="344421"/>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219" b="1" dirty="0">
                  <a:solidFill>
                    <a:schemeClr val="tx2"/>
                  </a:solidFill>
                </a:rPr>
                <a:t>Control logic</a:t>
              </a:r>
            </a:p>
          </p:txBody>
        </p:sp>
        <p:cxnSp>
          <p:nvCxnSpPr>
            <p:cNvPr id="332" name="Straight Arrow Connector 331"/>
            <p:cNvCxnSpPr/>
            <p:nvPr/>
          </p:nvCxnSpPr>
          <p:spPr bwMode="auto">
            <a:xfrm flipV="1">
              <a:off x="7239000" y="3807668"/>
              <a:ext cx="0" cy="1735016"/>
            </a:xfrm>
            <a:prstGeom prst="straightConnector1">
              <a:avLst/>
            </a:prstGeom>
            <a:solidFill>
              <a:schemeClr val="accent1"/>
            </a:solidFill>
            <a:ln w="2857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3" name="Straight Arrow Connector 332"/>
            <p:cNvCxnSpPr/>
            <p:nvPr/>
          </p:nvCxnSpPr>
          <p:spPr bwMode="auto">
            <a:xfrm flipV="1">
              <a:off x="10708493" y="3367602"/>
              <a:ext cx="0" cy="2116017"/>
            </a:xfrm>
            <a:prstGeom prst="straightConnector1">
              <a:avLst/>
            </a:prstGeom>
            <a:solidFill>
              <a:schemeClr val="accent1"/>
            </a:solidFill>
            <a:ln w="2857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4" name="Straight Arrow Connector 333"/>
            <p:cNvCxnSpPr/>
            <p:nvPr/>
          </p:nvCxnSpPr>
          <p:spPr bwMode="auto">
            <a:xfrm flipV="1">
              <a:off x="9946493" y="3655155"/>
              <a:ext cx="0" cy="1867973"/>
            </a:xfrm>
            <a:prstGeom prst="straightConnector1">
              <a:avLst/>
            </a:prstGeom>
            <a:solidFill>
              <a:schemeClr val="accent1"/>
            </a:solidFill>
            <a:ln w="2857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5" name="Rectangle 39"/>
            <p:cNvSpPr>
              <a:spLocks noChangeArrowheads="1"/>
            </p:cNvSpPr>
            <p:nvPr/>
          </p:nvSpPr>
          <p:spPr bwMode="auto">
            <a:xfrm>
              <a:off x="9619017" y="5553822"/>
              <a:ext cx="617840" cy="31345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Bsel</a:t>
              </a:r>
              <a:endParaRPr lang="en-US" sz="1083" b="1" dirty="0">
                <a:solidFill>
                  <a:schemeClr val="tx2"/>
                </a:solidFill>
              </a:endParaRPr>
            </a:p>
          </p:txBody>
        </p:sp>
        <p:cxnSp>
          <p:nvCxnSpPr>
            <p:cNvPr id="336" name="Straight Arrow Connector 335"/>
            <p:cNvCxnSpPr/>
            <p:nvPr/>
          </p:nvCxnSpPr>
          <p:spPr bwMode="auto">
            <a:xfrm flipH="1" flipV="1">
              <a:off x="13606999" y="2430859"/>
              <a:ext cx="12216" cy="3148745"/>
            </a:xfrm>
            <a:prstGeom prst="straightConnector1">
              <a:avLst/>
            </a:prstGeom>
            <a:solidFill>
              <a:schemeClr val="accent1"/>
            </a:solidFill>
            <a:ln w="2540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7" name="Straight Arrow Connector 336"/>
            <p:cNvCxnSpPr>
              <a:stCxn id="339" idx="0"/>
            </p:cNvCxnSpPr>
            <p:nvPr/>
          </p:nvCxnSpPr>
          <p:spPr bwMode="auto">
            <a:xfrm flipH="1" flipV="1">
              <a:off x="10022529" y="2904651"/>
              <a:ext cx="2340" cy="152196"/>
            </a:xfrm>
            <a:prstGeom prst="straightConnector1">
              <a:avLst/>
            </a:prstGeom>
            <a:solidFill>
              <a:schemeClr val="accent1"/>
            </a:solidFill>
            <a:ln w="2857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38" name="Line 86"/>
          <p:cNvSpPr>
            <a:spLocks noChangeShapeType="1"/>
          </p:cNvSpPr>
          <p:nvPr/>
        </p:nvSpPr>
        <p:spPr bwMode="auto">
          <a:xfrm>
            <a:off x="6128330" y="3475146"/>
            <a:ext cx="2999" cy="1668527"/>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339" name="Line 86"/>
          <p:cNvSpPr>
            <a:spLocks noChangeShapeType="1"/>
          </p:cNvSpPr>
          <p:nvPr/>
        </p:nvSpPr>
        <p:spPr bwMode="auto">
          <a:xfrm>
            <a:off x="6048375" y="3477688"/>
            <a:ext cx="81280" cy="2907"/>
          </a:xfrm>
          <a:prstGeom prst="line">
            <a:avLst/>
          </a:prstGeom>
          <a:noFill/>
          <a:ln w="28575">
            <a:solidFill>
              <a:schemeClr val="tx2"/>
            </a:solidFill>
            <a:round/>
            <a:headEnd/>
            <a:tailEnd/>
          </a:ln>
        </p:spPr>
        <p:txBody>
          <a:bodyPr wrap="none" anchor="ctr">
            <a:prstTxWarp prst="textNoShape">
              <a:avLst/>
            </a:prstTxWarp>
          </a:bodyPr>
          <a:lstStyle/>
          <a:p>
            <a:endParaRPr lang="en-US" sz="1219"/>
          </a:p>
        </p:txBody>
      </p:sp>
      <p:sp>
        <p:nvSpPr>
          <p:cNvPr id="340" name="Line 86"/>
          <p:cNvSpPr>
            <a:spLocks noChangeShapeType="1"/>
          </p:cNvSpPr>
          <p:nvPr/>
        </p:nvSpPr>
        <p:spPr bwMode="auto">
          <a:xfrm flipV="1">
            <a:off x="2799897" y="1482377"/>
            <a:ext cx="5246302" cy="10757"/>
          </a:xfrm>
          <a:prstGeom prst="line">
            <a:avLst/>
          </a:prstGeom>
          <a:noFill/>
          <a:ln w="28575">
            <a:solidFill>
              <a:schemeClr val="tx2"/>
            </a:solidFill>
            <a:round/>
            <a:headEnd/>
            <a:tailEnd/>
          </a:ln>
        </p:spPr>
        <p:txBody>
          <a:bodyPr wrap="none" anchor="ctr">
            <a:prstTxWarp prst="textNoShape">
              <a:avLst/>
            </a:prstTxWarp>
          </a:bodyPr>
          <a:lstStyle/>
          <a:p>
            <a:endParaRPr lang="en-US" sz="1219"/>
          </a:p>
        </p:txBody>
      </p:sp>
      <p:sp>
        <p:nvSpPr>
          <p:cNvPr id="341" name="Line 86"/>
          <p:cNvSpPr>
            <a:spLocks noChangeShapeType="1"/>
          </p:cNvSpPr>
          <p:nvPr/>
        </p:nvSpPr>
        <p:spPr bwMode="auto">
          <a:xfrm>
            <a:off x="8048626" y="2496713"/>
            <a:ext cx="141811" cy="3601"/>
          </a:xfrm>
          <a:prstGeom prst="line">
            <a:avLst/>
          </a:prstGeom>
          <a:noFill/>
          <a:ln w="28575">
            <a:solidFill>
              <a:schemeClr val="tx2"/>
            </a:solidFill>
            <a:round/>
            <a:headEnd type="none" w="med" len="med"/>
            <a:tailEnd type="triangle" w="med" len="med"/>
          </a:ln>
        </p:spPr>
        <p:txBody>
          <a:bodyPr wrap="none" anchor="ctr">
            <a:prstTxWarp prst="textNoShape">
              <a:avLst/>
            </a:prstTxWarp>
          </a:bodyPr>
          <a:lstStyle/>
          <a:p>
            <a:endParaRPr lang="en-US" sz="1219"/>
          </a:p>
        </p:txBody>
      </p:sp>
      <p:sp>
        <p:nvSpPr>
          <p:cNvPr id="342" name="Line 86"/>
          <p:cNvSpPr>
            <a:spLocks noChangeShapeType="1"/>
          </p:cNvSpPr>
          <p:nvPr/>
        </p:nvSpPr>
        <p:spPr bwMode="auto">
          <a:xfrm>
            <a:off x="8046201" y="1486254"/>
            <a:ext cx="2425" cy="1016603"/>
          </a:xfrm>
          <a:prstGeom prst="line">
            <a:avLst/>
          </a:prstGeom>
          <a:noFill/>
          <a:ln w="28575">
            <a:solidFill>
              <a:schemeClr val="tx2"/>
            </a:solidFill>
            <a:round/>
            <a:headEnd/>
            <a:tailEnd/>
          </a:ln>
        </p:spPr>
        <p:txBody>
          <a:bodyPr wrap="none" anchor="ctr">
            <a:prstTxWarp prst="textNoShape">
              <a:avLst/>
            </a:prstTxWarp>
          </a:bodyPr>
          <a:lstStyle/>
          <a:p>
            <a:pPr algn="r"/>
            <a:endParaRPr lang="en-US" sz="1219" dirty="0"/>
          </a:p>
        </p:txBody>
      </p:sp>
      <p:sp>
        <p:nvSpPr>
          <p:cNvPr id="343" name="Rectangle 72"/>
          <p:cNvSpPr>
            <a:spLocks noChangeArrowheads="1"/>
          </p:cNvSpPr>
          <p:nvPr/>
        </p:nvSpPr>
        <p:spPr bwMode="auto">
          <a:xfrm>
            <a:off x="7885504" y="3200635"/>
            <a:ext cx="416607" cy="21223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a:solidFill>
                  <a:schemeClr val="tx2"/>
                </a:solidFill>
              </a:rPr>
              <a:t>mem</a:t>
            </a:r>
          </a:p>
        </p:txBody>
      </p:sp>
      <p:sp>
        <p:nvSpPr>
          <p:cNvPr id="173" name="Rectangle 72"/>
          <p:cNvSpPr>
            <a:spLocks noChangeArrowheads="1"/>
          </p:cNvSpPr>
          <p:nvPr/>
        </p:nvSpPr>
        <p:spPr bwMode="auto">
          <a:xfrm>
            <a:off x="7732013" y="2538331"/>
            <a:ext cx="293175" cy="21223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alu</a:t>
            </a:r>
            <a:endParaRPr lang="en-US" sz="1083" b="1" dirty="0">
              <a:solidFill>
                <a:schemeClr val="tx2"/>
              </a:solidFill>
            </a:endParaRPr>
          </a:p>
        </p:txBody>
      </p:sp>
      <p:sp>
        <p:nvSpPr>
          <p:cNvPr id="175" name="Rectangle 72"/>
          <p:cNvSpPr>
            <a:spLocks noChangeArrowheads="1"/>
          </p:cNvSpPr>
          <p:nvPr/>
        </p:nvSpPr>
        <p:spPr bwMode="auto">
          <a:xfrm>
            <a:off x="779249" y="2742401"/>
            <a:ext cx="293175" cy="212236"/>
          </a:xfrm>
          <a:prstGeom prst="rect">
            <a:avLst/>
          </a:prstGeom>
          <a:noFill/>
          <a:ln w="25400">
            <a:noFill/>
            <a:miter lim="800000"/>
            <a:headEnd/>
            <a:tailEnd/>
          </a:ln>
        </p:spPr>
        <p:txBody>
          <a:bodyPr wrap="none" lIns="45951" tIns="22573" rIns="45951" bIns="22573">
            <a:prstTxWarp prst="textNoShape">
              <a:avLst/>
            </a:prstTxWarp>
            <a:spAutoFit/>
          </a:bodyPr>
          <a:lstStyle/>
          <a:p>
            <a:pPr>
              <a:spcBef>
                <a:spcPct val="0"/>
              </a:spcBef>
            </a:pPr>
            <a:r>
              <a:rPr lang="en-US" sz="1083" b="1" dirty="0" err="1">
                <a:solidFill>
                  <a:schemeClr val="tx2"/>
                </a:solidFill>
              </a:rPr>
              <a:t>alu</a:t>
            </a:r>
            <a:endParaRPr lang="en-US" sz="1083" b="1" dirty="0">
              <a:solidFill>
                <a:schemeClr val="tx2"/>
              </a:solidFill>
            </a:endParaRPr>
          </a:p>
        </p:txBody>
      </p:sp>
    </p:spTree>
    <p:extLst>
      <p:ext uri="{BB962C8B-B14F-4D97-AF65-F5344CB8AC3E}">
        <p14:creationId xmlns:p14="http://schemas.microsoft.com/office/powerpoint/2010/main" val="1261800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dirty="0" smtClean="0">
                <a:ea typeface="ＭＳ Ｐゴシック" panose="020B0600070205080204" pitchFamily="34" charset="-128"/>
              </a:rPr>
              <a:t>Recap</a:t>
            </a:r>
            <a:endParaRPr lang="en-US" altLang="en-US" dirty="0" smtClean="0">
              <a:ea typeface="ＭＳ Ｐゴシック" panose="020B0600070205080204" pitchFamily="34" charset="-128"/>
            </a:endParaRPr>
          </a:p>
        </p:txBody>
      </p:sp>
      <p:sp>
        <p:nvSpPr>
          <p:cNvPr id="48131" name="Rectangle 3"/>
          <p:cNvSpPr>
            <a:spLocks noGrp="1" noChangeArrowheads="1"/>
          </p:cNvSpPr>
          <p:nvPr>
            <p:ph idx="1"/>
          </p:nvPr>
        </p:nvSpPr>
        <p:spPr>
          <a:xfrm>
            <a:off x="685800" y="1571625"/>
            <a:ext cx="8172450" cy="3663156"/>
          </a:xfrm>
        </p:spPr>
        <p:txBody>
          <a:bodyPr/>
          <a:lstStyle/>
          <a:p>
            <a:r>
              <a:rPr lang="en-US" altLang="en-US" sz="2800" b="1" dirty="0" smtClean="0">
                <a:ea typeface="ＭＳ Ｐゴシック" panose="020B0600070205080204" pitchFamily="34" charset="-128"/>
              </a:rPr>
              <a:t> We have designed a complete </a:t>
            </a:r>
            <a:r>
              <a:rPr lang="en-US" sz="2800" b="1" dirty="0" err="1" smtClean="0"/>
              <a:t>datapath</a:t>
            </a:r>
            <a:endParaRPr lang="en-US" sz="2800" b="1" dirty="0"/>
          </a:p>
          <a:p>
            <a:pPr lvl="1"/>
            <a:r>
              <a:rPr lang="en-US" sz="2000" dirty="0">
                <a:solidFill>
                  <a:srgbClr val="0332B7"/>
                </a:solidFill>
              </a:rPr>
              <a:t>Capable of executing all RISC-V instructions in one cycle each</a:t>
            </a:r>
          </a:p>
          <a:p>
            <a:pPr lvl="1"/>
            <a:r>
              <a:rPr lang="en-US" sz="2000" dirty="0">
                <a:solidFill>
                  <a:srgbClr val="0332B7"/>
                </a:solidFill>
              </a:rPr>
              <a:t>Not all units (hardware) used by all instructions</a:t>
            </a:r>
          </a:p>
          <a:p>
            <a:r>
              <a:rPr lang="en-US" sz="2800" b="1" dirty="0"/>
              <a:t>5 Phases of execution</a:t>
            </a:r>
          </a:p>
          <a:p>
            <a:pPr lvl="1"/>
            <a:r>
              <a:rPr lang="en-US" sz="2000" dirty="0">
                <a:solidFill>
                  <a:srgbClr val="0332B7"/>
                </a:solidFill>
              </a:rPr>
              <a:t>IF, ID, EX, MEM, WB</a:t>
            </a:r>
          </a:p>
          <a:p>
            <a:pPr lvl="1"/>
            <a:r>
              <a:rPr lang="en-US" sz="2000" dirty="0">
                <a:solidFill>
                  <a:srgbClr val="0332B7"/>
                </a:solidFill>
              </a:rPr>
              <a:t>Not all instructions are active in all phases</a:t>
            </a:r>
          </a:p>
          <a:p>
            <a:r>
              <a:rPr lang="en-US" sz="2800" b="1" dirty="0"/>
              <a:t>Controller specifies how to execute instructions</a:t>
            </a:r>
          </a:p>
          <a:p>
            <a:pPr lvl="1"/>
            <a:r>
              <a:rPr lang="en-US" sz="2000" dirty="0" smtClean="0">
                <a:solidFill>
                  <a:srgbClr val="0332B7"/>
                </a:solidFill>
              </a:rPr>
              <a:t>New </a:t>
            </a:r>
            <a:r>
              <a:rPr lang="en-US" sz="2000" dirty="0">
                <a:solidFill>
                  <a:srgbClr val="0332B7"/>
                </a:solidFill>
              </a:rPr>
              <a:t>instructions can be added with just </a:t>
            </a:r>
            <a:r>
              <a:rPr lang="en-US" sz="2000" dirty="0" smtClean="0">
                <a:solidFill>
                  <a:srgbClr val="0332B7"/>
                </a:solidFill>
              </a:rPr>
              <a:t>control</a:t>
            </a:r>
            <a:r>
              <a:rPr lang="en-US" sz="2000" dirty="0">
                <a:solidFill>
                  <a:srgbClr val="0332B7"/>
                </a:solidFill>
              </a:rPr>
              <a:t>?</a:t>
            </a:r>
          </a:p>
        </p:txBody>
      </p:sp>
    </p:spTree>
    <p:extLst>
      <p:ext uri="{BB962C8B-B14F-4D97-AF65-F5344CB8AC3E}">
        <p14:creationId xmlns:p14="http://schemas.microsoft.com/office/powerpoint/2010/main" val="3366167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ctrTitle" idx="4294967295"/>
          </p:nvPr>
        </p:nvSpPr>
        <p:spPr>
          <a:xfrm>
            <a:off x="422275" y="1676400"/>
            <a:ext cx="8369300" cy="1927225"/>
          </a:xfrm>
        </p:spPr>
        <p:txBody>
          <a:bodyPr/>
          <a:lstStyle/>
          <a:p>
            <a:pPr algn="ctr"/>
            <a:r>
              <a:rPr lang="en-US" altLang="zh-CN" dirty="0" smtClean="0"/>
              <a:t>Lecture </a:t>
            </a:r>
            <a:r>
              <a:rPr lang="en-US" altLang="zh-CN" dirty="0"/>
              <a:t>6</a:t>
            </a:r>
            <a:r>
              <a:rPr lang="en-US" altLang="zh-CN" dirty="0" smtClean="0"/>
              <a:t/>
            </a:r>
            <a:br>
              <a:rPr lang="en-US" altLang="zh-CN" dirty="0" smtClean="0"/>
            </a:br>
            <a:r>
              <a:rPr lang="en-US" altLang="zh-CN" dirty="0" smtClean="0">
                <a:ea typeface="MS PGothic" charset="-128"/>
              </a:rPr>
              <a:t>RISC-V</a:t>
            </a:r>
            <a:r>
              <a:rPr lang="zh-CN" altLang="en-US" dirty="0" smtClean="0">
                <a:ea typeface="MS PGothic" charset="-128"/>
              </a:rPr>
              <a:t> </a:t>
            </a:r>
            <a:r>
              <a:rPr lang="en-US" altLang="zh-CN" dirty="0">
                <a:ea typeface="MS PGothic" charset="-128"/>
              </a:rPr>
              <a:t>Control</a:t>
            </a:r>
            <a:endParaRPr lang="en-US" altLang="zh-CN" dirty="0" smtClean="0"/>
          </a:p>
        </p:txBody>
      </p:sp>
      <p:sp>
        <p:nvSpPr>
          <p:cNvPr id="19459" name="Rectangle 5"/>
          <p:cNvSpPr>
            <a:spLocks noGrp="1" noChangeArrowheads="1"/>
          </p:cNvSpPr>
          <p:nvPr>
            <p:ph type="subTitle" idx="4294967295"/>
          </p:nvPr>
        </p:nvSpPr>
        <p:spPr>
          <a:xfrm>
            <a:off x="1447800" y="3581400"/>
            <a:ext cx="6400800" cy="685800"/>
          </a:xfrm>
        </p:spPr>
        <p:txBody>
          <a:bodyPr/>
          <a:lstStyle/>
          <a:p>
            <a:pPr marL="0" indent="0" algn="ctr">
              <a:buFontTx/>
              <a:buNone/>
            </a:pPr>
            <a:endParaRPr lang="zh-CN" altLang="en-US" sz="3200" b="1" smtClean="0">
              <a:solidFill>
                <a:srgbClr val="0332B7"/>
              </a:solidFill>
            </a:endParaRPr>
          </a:p>
        </p:txBody>
      </p:sp>
      <p:sp>
        <p:nvSpPr>
          <p:cNvPr id="1946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algn="ctr" eaLnBrk="0" fontAlgn="base" hangingPunct="0">
              <a:spcBef>
                <a:spcPct val="0"/>
              </a:spcBef>
              <a:spcAft>
                <a:spcPct val="0"/>
              </a:spcAft>
              <a:defRPr sz="1600">
                <a:solidFill>
                  <a:schemeClr val="hlink"/>
                </a:solidFill>
                <a:latin typeface="Arial" charset="0"/>
                <a:ea typeface="宋体" pitchFamily="2" charset="-122"/>
              </a:defRPr>
            </a:lvl6pPr>
            <a:lvl7pPr marL="2971800" indent="-228600" algn="ctr" eaLnBrk="0" fontAlgn="base" hangingPunct="0">
              <a:spcBef>
                <a:spcPct val="0"/>
              </a:spcBef>
              <a:spcAft>
                <a:spcPct val="0"/>
              </a:spcAft>
              <a:defRPr sz="1600">
                <a:solidFill>
                  <a:schemeClr val="hlink"/>
                </a:solidFill>
                <a:latin typeface="Arial" charset="0"/>
                <a:ea typeface="宋体" pitchFamily="2" charset="-122"/>
              </a:defRPr>
            </a:lvl7pPr>
            <a:lvl8pPr marL="3429000" indent="-228600" algn="ctr" eaLnBrk="0" fontAlgn="base" hangingPunct="0">
              <a:spcBef>
                <a:spcPct val="0"/>
              </a:spcBef>
              <a:spcAft>
                <a:spcPct val="0"/>
              </a:spcAft>
              <a:defRPr sz="1600">
                <a:solidFill>
                  <a:schemeClr val="hlink"/>
                </a:solidFill>
                <a:latin typeface="Arial" charset="0"/>
                <a:ea typeface="宋体" pitchFamily="2" charset="-122"/>
              </a:defRPr>
            </a:lvl8pPr>
            <a:lvl9pPr marL="3886200" indent="-228600" algn="ctr" eaLnBrk="0" fontAlgn="base" hangingPunct="0">
              <a:spcBef>
                <a:spcPct val="0"/>
              </a:spcBef>
              <a:spcAft>
                <a:spcPct val="0"/>
              </a:spcAft>
              <a:defRPr sz="1600">
                <a:solidFill>
                  <a:schemeClr val="hlink"/>
                </a:solidFill>
                <a:latin typeface="Arial" charset="0"/>
                <a:ea typeface="宋体" pitchFamily="2" charset="-122"/>
              </a:defRPr>
            </a:lvl9pPr>
          </a:lstStyle>
          <a:p>
            <a:fld id="{BC95AEBA-FD89-4520-8B59-B616293CD7AA}" type="slidenum">
              <a:rPr lang="en-US" altLang="zh-CN" sz="1400" smtClean="0">
                <a:solidFill>
                  <a:schemeClr val="accent2"/>
                </a:solidFill>
                <a:latin typeface="Times New Roman" pitchFamily="18" charset="0"/>
              </a:rPr>
              <a:pPr/>
              <a:t>56</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3989944147"/>
      </p:ext>
    </p:extLst>
  </p:cSld>
  <p:clrMapOvr>
    <a:masterClrMapping/>
  </p:clrMapOvr>
  <p:transition spd="slow">
    <p:randomBar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6"/>
          <p:cNvSpPr txBox="1">
            <a:spLocks noGrp="1"/>
          </p:cNvSpPr>
          <p:nvPr>
            <p:ph type="title"/>
          </p:nvPr>
        </p:nvSpPr>
        <p:spPr>
          <a:xfrm>
            <a:off x="619024" y="622999"/>
            <a:ext cx="8372576" cy="443801"/>
          </a:xfrm>
          <a:prstGeom prst="rect">
            <a:avLst/>
          </a:prstGeom>
          <a:noFill/>
          <a:ln>
            <a:noFill/>
          </a:ln>
        </p:spPr>
        <p:txBody>
          <a:bodyPr spcFirstLastPara="1" vert="horz" wrap="square" lIns="17198" tIns="17198" rIns="17198" bIns="17198" numCol="1" anchor="t" anchorCtr="0" compatLnSpc="1">
            <a:prstTxWarp prst="textNoShape">
              <a:avLst/>
            </a:prstTxWarp>
            <a:noAutofit/>
          </a:bodyPr>
          <a:lstStyle/>
          <a:p>
            <a:pPr>
              <a:lnSpc>
                <a:spcPct val="87000"/>
              </a:lnSpc>
              <a:spcBef>
                <a:spcPts val="0"/>
              </a:spcBef>
              <a:spcAft>
                <a:spcPts val="0"/>
              </a:spcAft>
            </a:pPr>
            <a:r>
              <a:rPr lang="en-US" dirty="0"/>
              <a:t>Single-Cycle RV32I </a:t>
            </a:r>
            <a:r>
              <a:rPr lang="en-US" dirty="0" err="1"/>
              <a:t>Datapath</a:t>
            </a:r>
            <a:r>
              <a:rPr lang="en-US" dirty="0"/>
              <a:t> and Control</a:t>
            </a:r>
            <a:endParaRPr dirty="0">
              <a:latin typeface="Courier New"/>
              <a:ea typeface="Courier New"/>
              <a:cs typeface="Courier New"/>
              <a:sym typeface="Courier New"/>
            </a:endParaRPr>
          </a:p>
        </p:txBody>
      </p:sp>
      <p:grpSp>
        <p:nvGrpSpPr>
          <p:cNvPr id="613" name="Google Shape;613;p36"/>
          <p:cNvGrpSpPr/>
          <p:nvPr/>
        </p:nvGrpSpPr>
        <p:grpSpPr>
          <a:xfrm>
            <a:off x="427266" y="1488721"/>
            <a:ext cx="8333856" cy="2400047"/>
            <a:chOff x="2570548" y="1802732"/>
            <a:chExt cx="7941879" cy="2216657"/>
          </a:xfrm>
        </p:grpSpPr>
        <p:cxnSp>
          <p:nvCxnSpPr>
            <p:cNvPr id="614" name="Google Shape;614;p36"/>
            <p:cNvCxnSpPr/>
            <p:nvPr/>
          </p:nvCxnSpPr>
          <p:spPr>
            <a:xfrm>
              <a:off x="4851572" y="3427203"/>
              <a:ext cx="274198" cy="0"/>
            </a:xfrm>
            <a:prstGeom prst="straightConnector1">
              <a:avLst/>
            </a:prstGeom>
            <a:noFill/>
            <a:ln w="28575" cap="flat" cmpd="sng">
              <a:solidFill>
                <a:schemeClr val="dk2"/>
              </a:solidFill>
              <a:prstDash val="solid"/>
              <a:round/>
              <a:headEnd type="none" w="med" len="med"/>
              <a:tailEnd type="none" w="med" len="med"/>
            </a:ln>
          </p:spPr>
        </p:cxnSp>
        <p:sp>
          <p:nvSpPr>
            <p:cNvPr id="615" name="Google Shape;615;p36"/>
            <p:cNvSpPr/>
            <p:nvPr/>
          </p:nvSpPr>
          <p:spPr>
            <a:xfrm>
              <a:off x="3691017" y="2185486"/>
              <a:ext cx="232064" cy="19607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+4</a:t>
              </a:r>
              <a:endParaRPr sz="900"/>
            </a:p>
          </p:txBody>
        </p:sp>
        <p:cxnSp>
          <p:nvCxnSpPr>
            <p:cNvPr id="616" name="Google Shape;616;p36"/>
            <p:cNvCxnSpPr/>
            <p:nvPr/>
          </p:nvCxnSpPr>
          <p:spPr>
            <a:xfrm>
              <a:off x="3923082" y="2260040"/>
              <a:ext cx="97330" cy="5418"/>
            </a:xfrm>
            <a:prstGeom prst="straightConnector1">
              <a:avLst/>
            </a:prstGeom>
            <a:noFill/>
            <a:ln w="28575" cap="flat" cmpd="sng">
              <a:solidFill>
                <a:schemeClr val="dk2"/>
              </a:solidFill>
              <a:prstDash val="solid"/>
              <a:round/>
              <a:headEnd type="none" w="med" len="med"/>
              <a:tailEnd type="none" w="med" len="med"/>
            </a:ln>
          </p:spPr>
        </p:cxnSp>
        <p:sp>
          <p:nvSpPr>
            <p:cNvPr id="617" name="Google Shape;617;p36"/>
            <p:cNvSpPr/>
            <p:nvPr/>
          </p:nvSpPr>
          <p:spPr>
            <a:xfrm>
              <a:off x="4108601" y="2402325"/>
              <a:ext cx="334311" cy="19607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Add</a:t>
              </a:r>
              <a:endParaRPr sz="900"/>
            </a:p>
          </p:txBody>
        </p:sp>
        <p:sp>
          <p:nvSpPr>
            <p:cNvPr id="618" name="Google Shape;618;p36"/>
            <p:cNvSpPr/>
            <p:nvPr/>
          </p:nvSpPr>
          <p:spPr>
            <a:xfrm rot="10800000" flipH="1">
              <a:off x="3670807" y="3239112"/>
              <a:ext cx="410336" cy="28590"/>
            </a:xfrm>
            <a:custGeom>
              <a:avLst/>
              <a:gdLst/>
              <a:ahLst/>
              <a:cxnLst/>
              <a:rect l="l" t="t" r="r" b="b"/>
              <a:pathLst>
                <a:path w="193" h="1" extrusionOk="0">
                  <a:moveTo>
                    <a:pt x="0" y="0"/>
                  </a:moveTo>
                  <a:lnTo>
                    <a:pt x="144" y="0"/>
                  </a:lnTo>
                  <a:lnTo>
                    <a:pt x="192" y="0"/>
                  </a:lnTo>
                </a:path>
              </a:pathLst>
            </a:custGeom>
            <a:noFill/>
            <a:ln w="25400"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b="1">
                <a:solidFill>
                  <a:schemeClr val="dk2"/>
                </a:solidFill>
                <a:latin typeface="Gill Sans"/>
                <a:ea typeface="Gill Sans"/>
                <a:cs typeface="Gill Sans"/>
                <a:sym typeface="Gill Sans"/>
              </a:endParaRPr>
            </a:p>
          </p:txBody>
        </p:sp>
        <p:grpSp>
          <p:nvGrpSpPr>
            <p:cNvPr id="619" name="Google Shape;619;p36"/>
            <p:cNvGrpSpPr/>
            <p:nvPr/>
          </p:nvGrpSpPr>
          <p:grpSpPr>
            <a:xfrm>
              <a:off x="4011843" y="3187949"/>
              <a:ext cx="805457" cy="831440"/>
              <a:chOff x="1326" y="1691"/>
              <a:chExt cx="470" cy="490"/>
            </a:xfrm>
          </p:grpSpPr>
          <p:sp>
            <p:nvSpPr>
              <p:cNvPr id="620" name="Google Shape;620;p36"/>
              <p:cNvSpPr/>
              <p:nvPr/>
            </p:nvSpPr>
            <p:spPr>
              <a:xfrm>
                <a:off x="1326" y="1691"/>
                <a:ext cx="212" cy="11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addr</a:t>
                </a:r>
                <a:endParaRPr sz="900" b="1">
                  <a:solidFill>
                    <a:schemeClr val="dk2"/>
                  </a:solidFill>
                  <a:latin typeface="Gill Sans"/>
                  <a:ea typeface="Gill Sans"/>
                  <a:cs typeface="Gill Sans"/>
                  <a:sym typeface="Gill Sans"/>
                </a:endParaRPr>
              </a:p>
            </p:txBody>
          </p:sp>
          <p:sp>
            <p:nvSpPr>
              <p:cNvPr id="621" name="Google Shape;621;p36"/>
              <p:cNvSpPr/>
              <p:nvPr/>
            </p:nvSpPr>
            <p:spPr>
              <a:xfrm>
                <a:off x="1613" y="1774"/>
                <a:ext cx="183" cy="11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inst</a:t>
                </a:r>
                <a:endParaRPr sz="900" b="1">
                  <a:solidFill>
                    <a:schemeClr val="dk2"/>
                  </a:solidFill>
                  <a:latin typeface="Gill Sans"/>
                  <a:ea typeface="Gill Sans"/>
                  <a:cs typeface="Gill Sans"/>
                  <a:sym typeface="Gill Sans"/>
                </a:endParaRPr>
              </a:p>
            </p:txBody>
          </p:sp>
          <p:sp>
            <p:nvSpPr>
              <p:cNvPr id="622" name="Google Shape;622;p36"/>
              <p:cNvSpPr/>
              <p:nvPr/>
            </p:nvSpPr>
            <p:spPr>
              <a:xfrm>
                <a:off x="1432" y="2054"/>
                <a:ext cx="270" cy="127"/>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IMEM</a:t>
                </a:r>
                <a:endParaRPr sz="900"/>
              </a:p>
            </p:txBody>
          </p:sp>
        </p:grpSp>
        <p:cxnSp>
          <p:nvCxnSpPr>
            <p:cNvPr id="623" name="Google Shape;623;p36"/>
            <p:cNvCxnSpPr/>
            <p:nvPr/>
          </p:nvCxnSpPr>
          <p:spPr>
            <a:xfrm>
              <a:off x="3684517" y="3267702"/>
              <a:ext cx="54840" cy="0"/>
            </a:xfrm>
            <a:prstGeom prst="straightConnector1">
              <a:avLst/>
            </a:prstGeom>
            <a:noFill/>
            <a:ln w="25400" cap="flat" cmpd="sng">
              <a:solidFill>
                <a:schemeClr val="dk2"/>
              </a:solidFill>
              <a:prstDash val="solid"/>
              <a:round/>
              <a:headEnd type="none" w="med" len="med"/>
              <a:tailEnd type="none" w="med" len="med"/>
            </a:ln>
          </p:spPr>
        </p:cxnSp>
        <p:sp>
          <p:nvSpPr>
            <p:cNvPr id="624" name="Google Shape;624;p36"/>
            <p:cNvSpPr/>
            <p:nvPr/>
          </p:nvSpPr>
          <p:spPr>
            <a:xfrm>
              <a:off x="3506289" y="3498469"/>
              <a:ext cx="83973" cy="83144"/>
            </a:xfrm>
            <a:custGeom>
              <a:avLst/>
              <a:gdLst/>
              <a:ahLst/>
              <a:cxnLst/>
              <a:rect l="l" t="t" r="r" b="b"/>
              <a:pathLst>
                <a:path w="49" h="49" extrusionOk="0">
                  <a:moveTo>
                    <a:pt x="0" y="48"/>
                  </a:moveTo>
                  <a:lnTo>
                    <a:pt x="24" y="0"/>
                  </a:lnTo>
                  <a:lnTo>
                    <a:pt x="48" y="48"/>
                  </a:lnTo>
                </a:path>
              </a:pathLst>
            </a:custGeom>
            <a:noFill/>
            <a:ln w="25400" cap="rnd" cmpd="sng">
              <a:solidFill>
                <a:schemeClr val="dk2"/>
              </a:solidFill>
              <a:prstDash val="solid"/>
              <a:round/>
              <a:headEnd type="none" w="med" len="med"/>
              <a:tailEnd type="none" w="med" len="med"/>
            </a:ln>
          </p:spPr>
          <p:txBody>
            <a:bodyPr spcFirstLastPara="1" wrap="square" lIns="61902" tIns="30943" rIns="61902" bIns="30943" anchor="t" anchorCtr="0">
              <a:noAutofit/>
            </a:bodyPr>
            <a:lstStyle/>
            <a:p>
              <a:pPr algn="ctr">
                <a:spcBef>
                  <a:spcPts val="0"/>
                </a:spcBef>
                <a:spcAft>
                  <a:spcPts val="0"/>
                </a:spcAft>
              </a:pPr>
              <a:endParaRPr sz="900" b="1">
                <a:solidFill>
                  <a:schemeClr val="dk2"/>
                </a:solidFill>
                <a:latin typeface="Gill Sans"/>
                <a:ea typeface="Gill Sans"/>
                <a:cs typeface="Gill Sans"/>
                <a:sym typeface="Gill Sans"/>
              </a:endParaRPr>
            </a:p>
          </p:txBody>
        </p:sp>
        <p:sp>
          <p:nvSpPr>
            <p:cNvPr id="625" name="Google Shape;625;p36"/>
            <p:cNvSpPr/>
            <p:nvPr/>
          </p:nvSpPr>
          <p:spPr>
            <a:xfrm>
              <a:off x="2570548" y="1802732"/>
              <a:ext cx="2249907" cy="1545557"/>
            </a:xfrm>
            <a:custGeom>
              <a:avLst/>
              <a:gdLst/>
              <a:ahLst/>
              <a:cxnLst/>
              <a:rect l="l" t="t" r="r" b="b"/>
              <a:pathLst>
                <a:path w="1106" h="845" extrusionOk="0">
                  <a:moveTo>
                    <a:pt x="921" y="410"/>
                  </a:moveTo>
                  <a:lnTo>
                    <a:pt x="1104" y="409"/>
                  </a:lnTo>
                  <a:lnTo>
                    <a:pt x="1106" y="1"/>
                  </a:lnTo>
                  <a:lnTo>
                    <a:pt x="775" y="0"/>
                  </a:lnTo>
                  <a:lnTo>
                    <a:pt x="2" y="1"/>
                  </a:lnTo>
                  <a:lnTo>
                    <a:pt x="0" y="845"/>
                  </a:lnTo>
                  <a:lnTo>
                    <a:pt x="335" y="845"/>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b="1">
                <a:solidFill>
                  <a:schemeClr val="dk2"/>
                </a:solidFill>
                <a:latin typeface="Gill Sans"/>
                <a:ea typeface="Gill Sans"/>
                <a:cs typeface="Gill Sans"/>
                <a:sym typeface="Gill Sans"/>
              </a:endParaRPr>
            </a:p>
          </p:txBody>
        </p:sp>
        <p:sp>
          <p:nvSpPr>
            <p:cNvPr id="626" name="Google Shape;626;p36"/>
            <p:cNvSpPr/>
            <p:nvPr/>
          </p:nvSpPr>
          <p:spPr>
            <a:xfrm>
              <a:off x="2753287" y="3348468"/>
              <a:ext cx="381426" cy="19607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pc+4</a:t>
              </a:r>
              <a:endParaRPr sz="900"/>
            </a:p>
          </p:txBody>
        </p:sp>
        <p:sp>
          <p:nvSpPr>
            <p:cNvPr id="627" name="Google Shape;627;p36"/>
            <p:cNvSpPr/>
            <p:nvPr/>
          </p:nvSpPr>
          <p:spPr>
            <a:xfrm>
              <a:off x="9427592" y="2573562"/>
              <a:ext cx="381426" cy="19607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pc+4</a:t>
              </a:r>
              <a:endParaRPr sz="900"/>
            </a:p>
          </p:txBody>
        </p:sp>
        <p:sp>
          <p:nvSpPr>
            <p:cNvPr id="628" name="Google Shape;628;p36"/>
            <p:cNvSpPr/>
            <p:nvPr/>
          </p:nvSpPr>
          <p:spPr>
            <a:xfrm>
              <a:off x="10260849" y="3048965"/>
              <a:ext cx="251578" cy="19607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wb</a:t>
              </a:r>
              <a:endParaRPr sz="900" b="1">
                <a:solidFill>
                  <a:schemeClr val="dk2"/>
                </a:solidFill>
                <a:latin typeface="Gill Sans"/>
                <a:ea typeface="Gill Sans"/>
                <a:cs typeface="Gill Sans"/>
                <a:sym typeface="Gill Sans"/>
              </a:endParaRPr>
            </a:p>
          </p:txBody>
        </p:sp>
      </p:grpSp>
      <p:sp>
        <p:nvSpPr>
          <p:cNvPr id="629" name="Google Shape;629;p36"/>
          <p:cNvSpPr/>
          <p:nvPr/>
        </p:nvSpPr>
        <p:spPr>
          <a:xfrm>
            <a:off x="3117017" y="3023992"/>
            <a:ext cx="897415" cy="252629"/>
          </a:xfrm>
          <a:custGeom>
            <a:avLst/>
            <a:gdLst/>
            <a:ahLst/>
            <a:cxnLst/>
            <a:rect l="l" t="t" r="r" b="b"/>
            <a:pathLst>
              <a:path w="817" h="193" extrusionOk="0">
                <a:moveTo>
                  <a:pt x="0" y="192"/>
                </a:moveTo>
                <a:lnTo>
                  <a:pt x="0" y="0"/>
                </a:lnTo>
                <a:lnTo>
                  <a:pt x="816"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chemeClr val="dk2"/>
              </a:solidFill>
              <a:latin typeface="Gill Sans"/>
              <a:ea typeface="Gill Sans"/>
              <a:cs typeface="Gill Sans"/>
              <a:sym typeface="Gill Sans"/>
            </a:endParaRPr>
          </a:p>
        </p:txBody>
      </p:sp>
      <p:sp>
        <p:nvSpPr>
          <p:cNvPr id="630" name="Google Shape;630;p36"/>
          <p:cNvSpPr/>
          <p:nvPr/>
        </p:nvSpPr>
        <p:spPr>
          <a:xfrm>
            <a:off x="3117016" y="3265507"/>
            <a:ext cx="897415" cy="1309"/>
          </a:xfrm>
          <a:custGeom>
            <a:avLst/>
            <a:gdLst/>
            <a:ahLst/>
            <a:cxnLst/>
            <a:rect l="l" t="t" r="r" b="b"/>
            <a:pathLst>
              <a:path w="817" h="1" extrusionOk="0">
                <a:moveTo>
                  <a:pt x="0" y="0"/>
                </a:moveTo>
                <a:lnTo>
                  <a:pt x="816"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chemeClr val="dk2"/>
              </a:solidFill>
              <a:latin typeface="Gill Sans"/>
              <a:ea typeface="Gill Sans"/>
              <a:cs typeface="Gill Sans"/>
              <a:sym typeface="Gill Sans"/>
            </a:endParaRPr>
          </a:p>
        </p:txBody>
      </p:sp>
      <p:sp>
        <p:nvSpPr>
          <p:cNvPr id="631" name="Google Shape;631;p36"/>
          <p:cNvSpPr/>
          <p:nvPr/>
        </p:nvSpPr>
        <p:spPr>
          <a:xfrm>
            <a:off x="4441168" y="3555195"/>
            <a:ext cx="715255" cy="30956"/>
          </a:xfrm>
          <a:custGeom>
            <a:avLst/>
            <a:gdLst/>
            <a:ahLst/>
            <a:cxnLst/>
            <a:rect l="l" t="t" r="r" b="b"/>
            <a:pathLst>
              <a:path w="873" h="1" extrusionOk="0">
                <a:moveTo>
                  <a:pt x="0" y="0"/>
                </a:moveTo>
                <a:lnTo>
                  <a:pt x="872" y="0"/>
                </a:lnTo>
              </a:path>
            </a:pathLst>
          </a:custGeom>
          <a:noFill/>
          <a:ln w="25400"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sp>
        <p:nvSpPr>
          <p:cNvPr id="632" name="Google Shape;632;p36"/>
          <p:cNvSpPr/>
          <p:nvPr/>
        </p:nvSpPr>
        <p:spPr>
          <a:xfrm>
            <a:off x="3205555" y="3317514"/>
            <a:ext cx="727865"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Inst[24:20]</a:t>
            </a:r>
            <a:endParaRPr sz="900"/>
          </a:p>
        </p:txBody>
      </p:sp>
      <p:cxnSp>
        <p:nvCxnSpPr>
          <p:cNvPr id="633" name="Google Shape;633;p36"/>
          <p:cNvCxnSpPr/>
          <p:nvPr/>
        </p:nvCxnSpPr>
        <p:spPr>
          <a:xfrm>
            <a:off x="3117016" y="3029228"/>
            <a:ext cx="5647" cy="2118337"/>
          </a:xfrm>
          <a:prstGeom prst="straightConnector1">
            <a:avLst/>
          </a:prstGeom>
          <a:noFill/>
          <a:ln w="28575" cap="flat" cmpd="sng">
            <a:solidFill>
              <a:schemeClr val="dk2"/>
            </a:solidFill>
            <a:prstDash val="solid"/>
            <a:round/>
            <a:headEnd type="none" w="med" len="med"/>
            <a:tailEnd type="triangle" w="med" len="med"/>
          </a:ln>
        </p:spPr>
      </p:cxnSp>
      <p:sp>
        <p:nvSpPr>
          <p:cNvPr id="634" name="Google Shape;634;p36"/>
          <p:cNvSpPr/>
          <p:nvPr/>
        </p:nvSpPr>
        <p:spPr>
          <a:xfrm>
            <a:off x="3108230" y="3507162"/>
            <a:ext cx="897415" cy="1309"/>
          </a:xfrm>
          <a:custGeom>
            <a:avLst/>
            <a:gdLst/>
            <a:ahLst/>
            <a:cxnLst/>
            <a:rect l="l" t="t" r="r" b="b"/>
            <a:pathLst>
              <a:path w="817" h="1" extrusionOk="0">
                <a:moveTo>
                  <a:pt x="0" y="0"/>
                </a:moveTo>
                <a:lnTo>
                  <a:pt x="816"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chemeClr val="dk2"/>
              </a:solidFill>
              <a:latin typeface="Gill Sans"/>
              <a:ea typeface="Gill Sans"/>
              <a:cs typeface="Gill Sans"/>
              <a:sym typeface="Gill Sans"/>
            </a:endParaRPr>
          </a:p>
        </p:txBody>
      </p:sp>
      <p:grpSp>
        <p:nvGrpSpPr>
          <p:cNvPr id="635" name="Google Shape;635;p36"/>
          <p:cNvGrpSpPr/>
          <p:nvPr/>
        </p:nvGrpSpPr>
        <p:grpSpPr>
          <a:xfrm>
            <a:off x="6208268" y="2992532"/>
            <a:ext cx="423087" cy="791506"/>
            <a:chOff x="4085" y="1630"/>
            <a:chExt cx="241" cy="385"/>
          </a:xfrm>
        </p:grpSpPr>
        <p:sp>
          <p:nvSpPr>
            <p:cNvPr id="636" name="Google Shape;636;p36"/>
            <p:cNvSpPr/>
            <p:nvPr/>
          </p:nvSpPr>
          <p:spPr>
            <a:xfrm>
              <a:off x="4085" y="1630"/>
              <a:ext cx="241" cy="385"/>
            </a:xfrm>
            <a:custGeom>
              <a:avLst/>
              <a:gdLst/>
              <a:ahLst/>
              <a:cxnLst/>
              <a:rect l="l" t="t" r="r" b="b"/>
              <a:pathLst>
                <a:path w="241" h="385" extrusionOk="0">
                  <a:moveTo>
                    <a:pt x="0" y="0"/>
                  </a:moveTo>
                  <a:lnTo>
                    <a:pt x="0" y="160"/>
                  </a:lnTo>
                  <a:lnTo>
                    <a:pt x="48" y="192"/>
                  </a:lnTo>
                  <a:lnTo>
                    <a:pt x="0" y="224"/>
                  </a:lnTo>
                  <a:lnTo>
                    <a:pt x="0" y="384"/>
                  </a:lnTo>
                  <a:lnTo>
                    <a:pt x="240" y="288"/>
                  </a:lnTo>
                  <a:lnTo>
                    <a:pt x="240" y="96"/>
                  </a:lnTo>
                  <a:lnTo>
                    <a:pt x="0" y="0"/>
                  </a:lnTo>
                </a:path>
              </a:pathLst>
            </a:custGeom>
            <a:solidFill>
              <a:schemeClr val="lt1"/>
            </a:solidFill>
            <a:ln w="38100" cap="rnd" cmpd="sng">
              <a:solidFill>
                <a:schemeClr val="dk2"/>
              </a:solidFill>
              <a:prstDash val="solid"/>
              <a:round/>
              <a:headEnd type="none" w="med" len="med"/>
              <a:tailEnd type="non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sp>
          <p:nvSpPr>
            <p:cNvPr id="637" name="Google Shape;637;p36"/>
            <p:cNvSpPr/>
            <p:nvPr/>
          </p:nvSpPr>
          <p:spPr>
            <a:xfrm>
              <a:off x="4106" y="1828"/>
              <a:ext cx="218" cy="113"/>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ALU</a:t>
              </a:r>
              <a:endParaRPr sz="900"/>
            </a:p>
          </p:txBody>
        </p:sp>
        <p:sp>
          <p:nvSpPr>
            <p:cNvPr id="638" name="Google Shape;638;p36"/>
            <p:cNvSpPr/>
            <p:nvPr/>
          </p:nvSpPr>
          <p:spPr>
            <a:xfrm>
              <a:off x="4145" y="1708"/>
              <a:ext cx="113" cy="144"/>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t>
              </a:r>
              <a:endParaRPr sz="900"/>
            </a:p>
          </p:txBody>
        </p:sp>
      </p:grpSp>
      <p:sp>
        <p:nvSpPr>
          <p:cNvPr id="639" name="Google Shape;639;p36"/>
          <p:cNvSpPr/>
          <p:nvPr/>
        </p:nvSpPr>
        <p:spPr>
          <a:xfrm>
            <a:off x="4381501" y="4048125"/>
            <a:ext cx="263995"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clk</a:t>
            </a:r>
            <a:endParaRPr sz="900" b="1">
              <a:solidFill>
                <a:schemeClr val="dk2"/>
              </a:solidFill>
              <a:latin typeface="Gill Sans"/>
              <a:ea typeface="Gill Sans"/>
              <a:cs typeface="Gill Sans"/>
              <a:sym typeface="Gill Sans"/>
            </a:endParaRPr>
          </a:p>
        </p:txBody>
      </p:sp>
      <p:sp>
        <p:nvSpPr>
          <p:cNvPr id="640" name="Google Shape;640;p36"/>
          <p:cNvSpPr/>
          <p:nvPr/>
        </p:nvSpPr>
        <p:spPr>
          <a:xfrm>
            <a:off x="4027614" y="2413045"/>
            <a:ext cx="938814" cy="1559768"/>
          </a:xfrm>
          <a:prstGeom prst="rect">
            <a:avLst/>
          </a:prstGeom>
          <a:solidFill>
            <a:schemeClr val="lt1"/>
          </a:solidFill>
          <a:ln w="38100" cap="flat" cmpd="sng">
            <a:solidFill>
              <a:schemeClr val="dk2"/>
            </a:solidFill>
            <a:prstDash val="solid"/>
            <a:miter lim="800000"/>
            <a:headEnd type="none" w="sm" len="sm"/>
            <a:tailEnd type="none" w="sm" len="sm"/>
          </a:ln>
        </p:spPr>
        <p:txBody>
          <a:bodyPr spcFirstLastPara="1" wrap="square" lIns="61902" tIns="30943" rIns="61902" bIns="30943" anchor="ctr" anchorCtr="0">
            <a:noAutofit/>
          </a:bodyPr>
          <a:lstStyle/>
          <a:p>
            <a:pPr algn="ctr">
              <a:spcBef>
                <a:spcPts val="0"/>
              </a:spcBef>
              <a:spcAft>
                <a:spcPts val="0"/>
              </a:spcAft>
            </a:pPr>
            <a:endParaRPr sz="900">
              <a:solidFill>
                <a:schemeClr val="dk2"/>
              </a:solidFill>
              <a:latin typeface="Gill Sans"/>
              <a:ea typeface="Gill Sans"/>
              <a:cs typeface="Gill Sans"/>
              <a:sym typeface="Gill Sans"/>
            </a:endParaRPr>
          </a:p>
        </p:txBody>
      </p:sp>
      <p:sp>
        <p:nvSpPr>
          <p:cNvPr id="641" name="Google Shape;641;p36"/>
          <p:cNvSpPr/>
          <p:nvPr/>
        </p:nvSpPr>
        <p:spPr>
          <a:xfrm>
            <a:off x="4091856" y="3717886"/>
            <a:ext cx="534502" cy="233137"/>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Reg [ ]</a:t>
            </a:r>
            <a:endParaRPr sz="900"/>
          </a:p>
        </p:txBody>
      </p:sp>
      <p:cxnSp>
        <p:nvCxnSpPr>
          <p:cNvPr id="642" name="Google Shape;642;p36"/>
          <p:cNvCxnSpPr/>
          <p:nvPr/>
        </p:nvCxnSpPr>
        <p:spPr>
          <a:xfrm>
            <a:off x="6633067" y="3375828"/>
            <a:ext cx="462905" cy="1"/>
          </a:xfrm>
          <a:prstGeom prst="straightConnector1">
            <a:avLst/>
          </a:prstGeom>
          <a:noFill/>
          <a:ln w="28575" cap="flat" cmpd="sng">
            <a:solidFill>
              <a:schemeClr val="dk2"/>
            </a:solidFill>
            <a:prstDash val="solid"/>
            <a:round/>
            <a:headEnd type="none" w="sm" len="sm"/>
            <a:tailEnd type="triangle" w="med" len="med"/>
          </a:ln>
        </p:spPr>
      </p:cxnSp>
      <p:sp>
        <p:nvSpPr>
          <p:cNvPr id="643" name="Google Shape;643;p36"/>
          <p:cNvSpPr/>
          <p:nvPr/>
        </p:nvSpPr>
        <p:spPr>
          <a:xfrm>
            <a:off x="4978776" y="3208872"/>
            <a:ext cx="177646" cy="38714"/>
          </a:xfrm>
          <a:custGeom>
            <a:avLst/>
            <a:gdLst/>
            <a:ahLst/>
            <a:cxnLst/>
            <a:rect l="l" t="t" r="r" b="b"/>
            <a:pathLst>
              <a:path w="873" h="1" extrusionOk="0">
                <a:moveTo>
                  <a:pt x="0" y="0"/>
                </a:moveTo>
                <a:lnTo>
                  <a:pt x="872"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cxnSp>
        <p:nvCxnSpPr>
          <p:cNvPr id="644" name="Google Shape;644;p36"/>
          <p:cNvCxnSpPr/>
          <p:nvPr/>
        </p:nvCxnSpPr>
        <p:spPr>
          <a:xfrm flipH="1">
            <a:off x="6902698" y="1760202"/>
            <a:ext cx="4889" cy="967457"/>
          </a:xfrm>
          <a:prstGeom prst="straightConnector1">
            <a:avLst/>
          </a:prstGeom>
          <a:noFill/>
          <a:ln w="28575" cap="flat" cmpd="sng">
            <a:solidFill>
              <a:schemeClr val="dk2"/>
            </a:solidFill>
            <a:prstDash val="solid"/>
            <a:round/>
            <a:headEnd type="none" w="med" len="med"/>
            <a:tailEnd type="none" w="med" len="med"/>
          </a:ln>
        </p:spPr>
      </p:cxnSp>
      <p:cxnSp>
        <p:nvCxnSpPr>
          <p:cNvPr id="645" name="Google Shape;645;p36"/>
          <p:cNvCxnSpPr/>
          <p:nvPr/>
        </p:nvCxnSpPr>
        <p:spPr>
          <a:xfrm rot="10800000" flipH="1">
            <a:off x="3393980" y="1919110"/>
            <a:ext cx="5131277" cy="6879"/>
          </a:xfrm>
          <a:prstGeom prst="straightConnector1">
            <a:avLst/>
          </a:prstGeom>
          <a:noFill/>
          <a:ln w="28575" cap="flat" cmpd="sng">
            <a:solidFill>
              <a:schemeClr val="dk2"/>
            </a:solidFill>
            <a:prstDash val="solid"/>
            <a:round/>
            <a:headEnd type="none" w="med" len="med"/>
            <a:tailEnd type="none" w="med" len="med"/>
          </a:ln>
        </p:spPr>
      </p:cxnSp>
      <p:cxnSp>
        <p:nvCxnSpPr>
          <p:cNvPr id="646" name="Google Shape;646;p36"/>
          <p:cNvCxnSpPr/>
          <p:nvPr/>
        </p:nvCxnSpPr>
        <p:spPr>
          <a:xfrm flipH="1">
            <a:off x="3380453" y="1919110"/>
            <a:ext cx="7255" cy="765185"/>
          </a:xfrm>
          <a:prstGeom prst="straightConnector1">
            <a:avLst/>
          </a:prstGeom>
          <a:noFill/>
          <a:ln w="28575" cap="flat" cmpd="sng">
            <a:solidFill>
              <a:schemeClr val="dk2"/>
            </a:solidFill>
            <a:prstDash val="solid"/>
            <a:round/>
            <a:headEnd type="none" w="med" len="med"/>
            <a:tailEnd type="none" w="med" len="med"/>
          </a:ln>
        </p:spPr>
      </p:cxnSp>
      <p:sp>
        <p:nvSpPr>
          <p:cNvPr id="647" name="Google Shape;647;p36"/>
          <p:cNvSpPr/>
          <p:nvPr/>
        </p:nvSpPr>
        <p:spPr>
          <a:xfrm rot="10800000" flipH="1">
            <a:off x="3387707" y="2652351"/>
            <a:ext cx="627557" cy="31945"/>
          </a:xfrm>
          <a:custGeom>
            <a:avLst/>
            <a:gdLst/>
            <a:ahLst/>
            <a:cxnLst/>
            <a:rect l="l" t="t" r="r" b="b"/>
            <a:pathLst>
              <a:path w="873" h="1" extrusionOk="0">
                <a:moveTo>
                  <a:pt x="0" y="0"/>
                </a:moveTo>
                <a:lnTo>
                  <a:pt x="872" y="0"/>
                </a:lnTo>
              </a:path>
            </a:pathLst>
          </a:custGeom>
          <a:noFill/>
          <a:ln w="25400"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sp>
        <p:nvSpPr>
          <p:cNvPr id="648" name="Google Shape;648;p36"/>
          <p:cNvSpPr/>
          <p:nvPr/>
        </p:nvSpPr>
        <p:spPr>
          <a:xfrm>
            <a:off x="4584605" y="3882791"/>
            <a:ext cx="83926" cy="90023"/>
          </a:xfrm>
          <a:custGeom>
            <a:avLst/>
            <a:gdLst/>
            <a:ahLst/>
            <a:cxnLst/>
            <a:rect l="l" t="t" r="r" b="b"/>
            <a:pathLst>
              <a:path w="49" h="49" extrusionOk="0">
                <a:moveTo>
                  <a:pt x="0" y="48"/>
                </a:moveTo>
                <a:lnTo>
                  <a:pt x="24" y="0"/>
                </a:lnTo>
                <a:lnTo>
                  <a:pt x="48" y="48"/>
                </a:lnTo>
              </a:path>
            </a:pathLst>
          </a:custGeom>
          <a:noFill/>
          <a:ln w="25400" cap="rnd" cmpd="sng">
            <a:solidFill>
              <a:schemeClr val="dk2"/>
            </a:solidFill>
            <a:prstDash val="solid"/>
            <a:round/>
            <a:headEnd type="none" w="med" len="med"/>
            <a:tailEnd type="none" w="med" len="med"/>
          </a:ln>
        </p:spPr>
        <p:txBody>
          <a:bodyPr spcFirstLastPara="1" wrap="square" lIns="61902" tIns="30943" rIns="61902" bIns="30943" anchor="t" anchorCtr="0">
            <a:noAutofit/>
          </a:bodyPr>
          <a:lstStyle/>
          <a:p>
            <a:pPr algn="ctr">
              <a:spcBef>
                <a:spcPts val="0"/>
              </a:spcBef>
              <a:spcAft>
                <a:spcPts val="0"/>
              </a:spcAft>
            </a:pPr>
            <a:endParaRPr sz="900" b="1">
              <a:solidFill>
                <a:schemeClr val="dk2"/>
              </a:solidFill>
              <a:latin typeface="Gill Sans"/>
              <a:ea typeface="Gill Sans"/>
              <a:cs typeface="Gill Sans"/>
              <a:sym typeface="Gill Sans"/>
            </a:endParaRPr>
          </a:p>
        </p:txBody>
      </p:sp>
      <p:cxnSp>
        <p:nvCxnSpPr>
          <p:cNvPr id="649" name="Google Shape;649;p36"/>
          <p:cNvCxnSpPr/>
          <p:nvPr/>
        </p:nvCxnSpPr>
        <p:spPr>
          <a:xfrm>
            <a:off x="4632229" y="3972813"/>
            <a:ext cx="0" cy="117806"/>
          </a:xfrm>
          <a:prstGeom prst="straightConnector1">
            <a:avLst/>
          </a:prstGeom>
          <a:noFill/>
          <a:ln w="25400" cap="flat" cmpd="sng">
            <a:solidFill>
              <a:schemeClr val="dk2"/>
            </a:solidFill>
            <a:prstDash val="solid"/>
            <a:round/>
            <a:headEnd type="none" w="med" len="med"/>
            <a:tailEnd type="none" w="med" len="med"/>
          </a:ln>
        </p:spPr>
      </p:cxnSp>
      <p:sp>
        <p:nvSpPr>
          <p:cNvPr id="650" name="Google Shape;650;p36"/>
          <p:cNvSpPr/>
          <p:nvPr/>
        </p:nvSpPr>
        <p:spPr>
          <a:xfrm>
            <a:off x="3205555" y="3044126"/>
            <a:ext cx="727865"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Inst[19:15]</a:t>
            </a:r>
            <a:endParaRPr sz="900"/>
          </a:p>
        </p:txBody>
      </p:sp>
      <p:sp>
        <p:nvSpPr>
          <p:cNvPr id="651" name="Google Shape;651;p36"/>
          <p:cNvSpPr/>
          <p:nvPr/>
        </p:nvSpPr>
        <p:spPr>
          <a:xfrm>
            <a:off x="3206627" y="2786157"/>
            <a:ext cx="649638"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Inst[11:7]</a:t>
            </a:r>
            <a:endParaRPr sz="900"/>
          </a:p>
        </p:txBody>
      </p:sp>
      <p:sp>
        <p:nvSpPr>
          <p:cNvPr id="652" name="Google Shape;652;p36"/>
          <p:cNvSpPr/>
          <p:nvPr/>
        </p:nvSpPr>
        <p:spPr>
          <a:xfrm>
            <a:off x="4013105" y="3405282"/>
            <a:ext cx="476394"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AddrB</a:t>
            </a:r>
            <a:endParaRPr sz="900" b="1">
              <a:solidFill>
                <a:schemeClr val="dk2"/>
              </a:solidFill>
              <a:latin typeface="Gill Sans"/>
              <a:ea typeface="Gill Sans"/>
              <a:cs typeface="Gill Sans"/>
              <a:sym typeface="Gill Sans"/>
            </a:endParaRPr>
          </a:p>
        </p:txBody>
      </p:sp>
      <p:sp>
        <p:nvSpPr>
          <p:cNvPr id="653" name="Google Shape;653;p36"/>
          <p:cNvSpPr/>
          <p:nvPr/>
        </p:nvSpPr>
        <p:spPr>
          <a:xfrm>
            <a:off x="4013105" y="3147313"/>
            <a:ext cx="476394"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AddrA</a:t>
            </a:r>
            <a:endParaRPr sz="900" b="1">
              <a:solidFill>
                <a:schemeClr val="dk2"/>
              </a:solidFill>
              <a:latin typeface="Gill Sans"/>
              <a:ea typeface="Gill Sans"/>
              <a:cs typeface="Gill Sans"/>
              <a:sym typeface="Gill Sans"/>
            </a:endParaRPr>
          </a:p>
        </p:txBody>
      </p:sp>
      <p:sp>
        <p:nvSpPr>
          <p:cNvPr id="654" name="Google Shape;654;p36"/>
          <p:cNvSpPr/>
          <p:nvPr/>
        </p:nvSpPr>
        <p:spPr>
          <a:xfrm>
            <a:off x="4536979" y="3132496"/>
            <a:ext cx="455354"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DataA</a:t>
            </a:r>
            <a:endParaRPr sz="900" b="1">
              <a:solidFill>
                <a:schemeClr val="dk2"/>
              </a:solidFill>
              <a:latin typeface="Gill Sans"/>
              <a:ea typeface="Gill Sans"/>
              <a:cs typeface="Gill Sans"/>
              <a:sym typeface="Gill Sans"/>
            </a:endParaRPr>
          </a:p>
        </p:txBody>
      </p:sp>
      <p:sp>
        <p:nvSpPr>
          <p:cNvPr id="655" name="Google Shape;655;p36"/>
          <p:cNvSpPr/>
          <p:nvPr/>
        </p:nvSpPr>
        <p:spPr>
          <a:xfrm>
            <a:off x="4536979" y="3450952"/>
            <a:ext cx="455354"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DataB</a:t>
            </a:r>
            <a:endParaRPr sz="900" b="1">
              <a:solidFill>
                <a:schemeClr val="dk2"/>
              </a:solidFill>
              <a:latin typeface="Gill Sans"/>
              <a:ea typeface="Gill Sans"/>
              <a:cs typeface="Gill Sans"/>
              <a:sym typeface="Gill Sans"/>
            </a:endParaRPr>
          </a:p>
        </p:txBody>
      </p:sp>
      <p:sp>
        <p:nvSpPr>
          <p:cNvPr id="656" name="Google Shape;656;p36"/>
          <p:cNvSpPr/>
          <p:nvPr/>
        </p:nvSpPr>
        <p:spPr>
          <a:xfrm>
            <a:off x="4009963" y="2917842"/>
            <a:ext cx="476394"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AddrD</a:t>
            </a:r>
            <a:endParaRPr sz="900" b="1">
              <a:solidFill>
                <a:schemeClr val="dk2"/>
              </a:solidFill>
              <a:latin typeface="Gill Sans"/>
              <a:ea typeface="Gill Sans"/>
              <a:cs typeface="Gill Sans"/>
              <a:sym typeface="Gill Sans"/>
            </a:endParaRPr>
          </a:p>
        </p:txBody>
      </p:sp>
      <p:sp>
        <p:nvSpPr>
          <p:cNvPr id="657" name="Google Shape;657;p36"/>
          <p:cNvSpPr/>
          <p:nvPr/>
        </p:nvSpPr>
        <p:spPr>
          <a:xfrm>
            <a:off x="4013105" y="2580384"/>
            <a:ext cx="455354"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DataD</a:t>
            </a:r>
            <a:endParaRPr sz="900" b="1">
              <a:solidFill>
                <a:schemeClr val="dk2"/>
              </a:solidFill>
              <a:latin typeface="Gill Sans"/>
              <a:ea typeface="Gill Sans"/>
              <a:cs typeface="Gill Sans"/>
              <a:sym typeface="Gill Sans"/>
            </a:endParaRPr>
          </a:p>
        </p:txBody>
      </p:sp>
      <p:sp>
        <p:nvSpPr>
          <p:cNvPr id="658" name="Google Shape;658;p36"/>
          <p:cNvSpPr/>
          <p:nvPr/>
        </p:nvSpPr>
        <p:spPr>
          <a:xfrm>
            <a:off x="6633257" y="3130140"/>
            <a:ext cx="271009"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alu</a:t>
            </a:r>
            <a:endParaRPr sz="900" b="1">
              <a:solidFill>
                <a:schemeClr val="dk2"/>
              </a:solidFill>
              <a:latin typeface="Gill Sans"/>
              <a:ea typeface="Gill Sans"/>
              <a:cs typeface="Gill Sans"/>
              <a:sym typeface="Gill Sans"/>
            </a:endParaRPr>
          </a:p>
        </p:txBody>
      </p:sp>
      <p:sp>
        <p:nvSpPr>
          <p:cNvPr id="659" name="Google Shape;659;p36"/>
          <p:cNvSpPr/>
          <p:nvPr/>
        </p:nvSpPr>
        <p:spPr>
          <a:xfrm>
            <a:off x="5118452" y="2617564"/>
            <a:ext cx="605635"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Reg[rs1]</a:t>
            </a:r>
            <a:endParaRPr sz="900"/>
          </a:p>
        </p:txBody>
      </p:sp>
      <p:sp>
        <p:nvSpPr>
          <p:cNvPr id="660" name="Google Shape;660;p36"/>
          <p:cNvSpPr/>
          <p:nvPr/>
        </p:nvSpPr>
        <p:spPr>
          <a:xfrm>
            <a:off x="4689516" y="4047490"/>
            <a:ext cx="605635"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Reg[rs2]</a:t>
            </a:r>
            <a:endParaRPr sz="900"/>
          </a:p>
        </p:txBody>
      </p:sp>
      <p:sp>
        <p:nvSpPr>
          <p:cNvPr id="661" name="Google Shape;661;p36"/>
          <p:cNvSpPr/>
          <p:nvPr/>
        </p:nvSpPr>
        <p:spPr>
          <a:xfrm>
            <a:off x="2788651" y="5216602"/>
            <a:ext cx="656731"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Inst[31:0]</a:t>
            </a:r>
            <a:endParaRPr sz="900"/>
          </a:p>
        </p:txBody>
      </p:sp>
      <p:grpSp>
        <p:nvGrpSpPr>
          <p:cNvPr id="662" name="Google Shape;662;p36"/>
          <p:cNvGrpSpPr/>
          <p:nvPr/>
        </p:nvGrpSpPr>
        <p:grpSpPr>
          <a:xfrm>
            <a:off x="767608" y="3053842"/>
            <a:ext cx="7994034" cy="2710119"/>
            <a:chOff x="1575641" y="2430859"/>
            <a:chExt cx="12790453" cy="4002638"/>
          </a:xfrm>
        </p:grpSpPr>
        <p:sp>
          <p:nvSpPr>
            <p:cNvPr id="663" name="Google Shape;663;p36"/>
            <p:cNvSpPr/>
            <p:nvPr/>
          </p:nvSpPr>
          <p:spPr>
            <a:xfrm>
              <a:off x="1575641" y="5548411"/>
              <a:ext cx="12790453" cy="885086"/>
            </a:xfrm>
            <a:prstGeom prst="rect">
              <a:avLst/>
            </a:prstGeom>
            <a:noFill/>
            <a:ln w="38100" cap="flat" cmpd="sng">
              <a:solidFill>
                <a:schemeClr val="dk2"/>
              </a:solidFill>
              <a:prstDash val="solid"/>
              <a:miter lim="800000"/>
              <a:headEnd type="none" w="sm" len="sm"/>
              <a:tailEnd type="none" w="sm" len="sm"/>
            </a:ln>
          </p:spPr>
          <p:txBody>
            <a:bodyPr spcFirstLastPara="1" wrap="square" lIns="61902" tIns="30943" rIns="61902" bIns="30943" anchor="ctr" anchorCtr="0">
              <a:noAutofit/>
            </a:bodyPr>
            <a:lstStyle/>
            <a:p>
              <a:pPr algn="ctr">
                <a:spcBef>
                  <a:spcPts val="0"/>
                </a:spcBef>
                <a:spcAft>
                  <a:spcPts val="0"/>
                </a:spcAft>
              </a:pPr>
              <a:endParaRPr sz="900">
                <a:solidFill>
                  <a:schemeClr val="dk2"/>
                </a:solidFill>
                <a:latin typeface="Gill Sans"/>
                <a:ea typeface="Gill Sans"/>
                <a:cs typeface="Gill Sans"/>
                <a:sym typeface="Gill Sans"/>
              </a:endParaRPr>
            </a:p>
          </p:txBody>
        </p:sp>
        <p:sp>
          <p:nvSpPr>
            <p:cNvPr id="664" name="Google Shape;664;p36"/>
            <p:cNvSpPr/>
            <p:nvPr/>
          </p:nvSpPr>
          <p:spPr>
            <a:xfrm>
              <a:off x="4213852" y="6069327"/>
              <a:ext cx="1560525" cy="34432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Control logic</a:t>
              </a:r>
              <a:endParaRPr sz="900"/>
            </a:p>
          </p:txBody>
        </p:sp>
        <p:sp>
          <p:nvSpPr>
            <p:cNvPr id="665" name="Google Shape;665;p36"/>
            <p:cNvSpPr/>
            <p:nvPr/>
          </p:nvSpPr>
          <p:spPr>
            <a:xfrm>
              <a:off x="6986660" y="5670983"/>
              <a:ext cx="978635" cy="31354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RegWEn</a:t>
              </a:r>
              <a:endParaRPr sz="900" b="1">
                <a:solidFill>
                  <a:schemeClr val="dk2"/>
                </a:solidFill>
                <a:latin typeface="Gill Sans"/>
                <a:ea typeface="Gill Sans"/>
                <a:cs typeface="Gill Sans"/>
                <a:sym typeface="Gill Sans"/>
              </a:endParaRPr>
            </a:p>
          </p:txBody>
        </p:sp>
        <p:cxnSp>
          <p:nvCxnSpPr>
            <p:cNvPr id="666" name="Google Shape;666;p36"/>
            <p:cNvCxnSpPr/>
            <p:nvPr/>
          </p:nvCxnSpPr>
          <p:spPr>
            <a:xfrm rot="10800000">
              <a:off x="7239000" y="3807668"/>
              <a:ext cx="0" cy="1735016"/>
            </a:xfrm>
            <a:prstGeom prst="straightConnector1">
              <a:avLst/>
            </a:prstGeom>
            <a:solidFill>
              <a:schemeClr val="accent1"/>
            </a:solidFill>
            <a:ln w="28575" cap="flat" cmpd="sng">
              <a:solidFill>
                <a:srgbClr val="000000"/>
              </a:solidFill>
              <a:prstDash val="solid"/>
              <a:round/>
              <a:headEnd type="none" w="sm" len="sm"/>
              <a:tailEnd type="triangle" w="med" len="med"/>
            </a:ln>
          </p:spPr>
        </p:cxnSp>
        <p:cxnSp>
          <p:nvCxnSpPr>
            <p:cNvPr id="667" name="Google Shape;667;p36"/>
            <p:cNvCxnSpPr/>
            <p:nvPr/>
          </p:nvCxnSpPr>
          <p:spPr>
            <a:xfrm rot="10800000">
              <a:off x="10708493" y="3367602"/>
              <a:ext cx="0" cy="2116017"/>
            </a:xfrm>
            <a:prstGeom prst="straightConnector1">
              <a:avLst/>
            </a:prstGeom>
            <a:solidFill>
              <a:schemeClr val="accent1"/>
            </a:solidFill>
            <a:ln w="28575" cap="flat" cmpd="sng">
              <a:solidFill>
                <a:srgbClr val="000000"/>
              </a:solidFill>
              <a:prstDash val="solid"/>
              <a:round/>
              <a:headEnd type="none" w="sm" len="sm"/>
              <a:tailEnd type="triangle" w="med" len="med"/>
            </a:ln>
          </p:spPr>
        </p:cxnSp>
        <p:sp>
          <p:nvSpPr>
            <p:cNvPr id="668" name="Google Shape;668;p36"/>
            <p:cNvSpPr/>
            <p:nvPr/>
          </p:nvSpPr>
          <p:spPr>
            <a:xfrm>
              <a:off x="10379248" y="5579604"/>
              <a:ext cx="864821" cy="31354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ALUSel</a:t>
              </a:r>
              <a:endParaRPr sz="900" b="1">
                <a:solidFill>
                  <a:schemeClr val="dk2"/>
                </a:solidFill>
                <a:latin typeface="Gill Sans"/>
                <a:ea typeface="Gill Sans"/>
                <a:cs typeface="Gill Sans"/>
                <a:sym typeface="Gill Sans"/>
              </a:endParaRPr>
            </a:p>
          </p:txBody>
        </p:sp>
        <p:cxnSp>
          <p:nvCxnSpPr>
            <p:cNvPr id="669" name="Google Shape;669;p36"/>
            <p:cNvCxnSpPr/>
            <p:nvPr/>
          </p:nvCxnSpPr>
          <p:spPr>
            <a:xfrm rot="10800000">
              <a:off x="9946493" y="3655155"/>
              <a:ext cx="0" cy="1867973"/>
            </a:xfrm>
            <a:prstGeom prst="straightConnector1">
              <a:avLst/>
            </a:prstGeom>
            <a:solidFill>
              <a:schemeClr val="accent1"/>
            </a:solidFill>
            <a:ln w="28575" cap="flat" cmpd="sng">
              <a:solidFill>
                <a:srgbClr val="000000"/>
              </a:solidFill>
              <a:prstDash val="solid"/>
              <a:round/>
              <a:headEnd type="none" w="sm" len="sm"/>
              <a:tailEnd type="triangle" w="med" len="med"/>
            </a:ln>
          </p:spPr>
        </p:cxnSp>
        <p:sp>
          <p:nvSpPr>
            <p:cNvPr id="670" name="Google Shape;670;p36"/>
            <p:cNvSpPr/>
            <p:nvPr/>
          </p:nvSpPr>
          <p:spPr>
            <a:xfrm>
              <a:off x="9755956" y="5919561"/>
              <a:ext cx="569868" cy="31354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Asel</a:t>
              </a:r>
              <a:endParaRPr sz="900" b="1">
                <a:solidFill>
                  <a:schemeClr val="dk2"/>
                </a:solidFill>
                <a:latin typeface="Gill Sans"/>
                <a:ea typeface="Gill Sans"/>
                <a:cs typeface="Gill Sans"/>
                <a:sym typeface="Gill Sans"/>
              </a:endParaRPr>
            </a:p>
          </p:txBody>
        </p:sp>
        <p:cxnSp>
          <p:nvCxnSpPr>
            <p:cNvPr id="671" name="Google Shape;671;p36"/>
            <p:cNvCxnSpPr/>
            <p:nvPr/>
          </p:nvCxnSpPr>
          <p:spPr>
            <a:xfrm rot="10800000">
              <a:off x="13607000" y="2430859"/>
              <a:ext cx="12216" cy="3148745"/>
            </a:xfrm>
            <a:prstGeom prst="straightConnector1">
              <a:avLst/>
            </a:prstGeom>
            <a:solidFill>
              <a:schemeClr val="accent1"/>
            </a:solidFill>
            <a:ln w="25400" cap="flat" cmpd="sng">
              <a:solidFill>
                <a:srgbClr val="000000"/>
              </a:solidFill>
              <a:prstDash val="solid"/>
              <a:round/>
              <a:headEnd type="none" w="sm" len="sm"/>
              <a:tailEnd type="triangle" w="med" len="med"/>
            </a:ln>
          </p:spPr>
        </p:cxnSp>
        <p:sp>
          <p:nvSpPr>
            <p:cNvPr id="672" name="Google Shape;672;p36"/>
            <p:cNvSpPr/>
            <p:nvPr/>
          </p:nvSpPr>
          <p:spPr>
            <a:xfrm>
              <a:off x="11528912" y="5573083"/>
              <a:ext cx="942856" cy="31354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MemRW</a:t>
              </a:r>
              <a:endParaRPr sz="900" b="1">
                <a:solidFill>
                  <a:schemeClr val="dk2"/>
                </a:solidFill>
                <a:latin typeface="Gill Sans"/>
                <a:ea typeface="Gill Sans"/>
                <a:cs typeface="Gill Sans"/>
                <a:sym typeface="Gill Sans"/>
              </a:endParaRPr>
            </a:p>
          </p:txBody>
        </p:sp>
      </p:grpSp>
      <p:grpSp>
        <p:nvGrpSpPr>
          <p:cNvPr id="673" name="Google Shape;673;p36"/>
          <p:cNvGrpSpPr/>
          <p:nvPr/>
        </p:nvGrpSpPr>
        <p:grpSpPr>
          <a:xfrm>
            <a:off x="5916066" y="3439654"/>
            <a:ext cx="173296" cy="496880"/>
            <a:chOff x="5791200" y="1352550"/>
            <a:chExt cx="152400" cy="533400"/>
          </a:xfrm>
        </p:grpSpPr>
        <p:sp>
          <p:nvSpPr>
            <p:cNvPr id="674" name="Google Shape;674;p36"/>
            <p:cNvSpPr/>
            <p:nvPr/>
          </p:nvSpPr>
          <p:spPr>
            <a:xfrm rot="5400000">
              <a:off x="5600700" y="1543050"/>
              <a:ext cx="533400" cy="152400"/>
            </a:xfrm>
            <a:prstGeom prst="trapezoid">
              <a:avLst>
                <a:gd name="adj" fmla="val 62709"/>
              </a:avLst>
            </a:prstGeom>
            <a:solidFill>
              <a:srgbClr val="FFFFFF"/>
            </a:solidFill>
            <a:ln w="2857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1902" tIns="30943" rIns="61902" bIns="30943" anchor="ctr" anchorCtr="0">
              <a:noAutofit/>
            </a:bodyPr>
            <a:lstStyle/>
            <a:p>
              <a:pPr algn="ctr">
                <a:spcBef>
                  <a:spcPts val="0"/>
                </a:spcBef>
                <a:spcAft>
                  <a:spcPts val="0"/>
                </a:spcAft>
              </a:pPr>
              <a:endParaRPr sz="900">
                <a:solidFill>
                  <a:schemeClr val="dk1"/>
                </a:solidFill>
                <a:latin typeface="Gill Sans"/>
                <a:ea typeface="Gill Sans"/>
                <a:cs typeface="Gill Sans"/>
                <a:sym typeface="Gill Sans"/>
              </a:endParaRPr>
            </a:p>
          </p:txBody>
        </p:sp>
        <p:sp>
          <p:nvSpPr>
            <p:cNvPr id="675" name="Google Shape;675;p36"/>
            <p:cNvSpPr txBox="1"/>
            <p:nvPr/>
          </p:nvSpPr>
          <p:spPr>
            <a:xfrm>
              <a:off x="5807075" y="1390650"/>
              <a:ext cx="76200" cy="156595"/>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a:solidFill>
                    <a:srgbClr val="000000"/>
                  </a:solidFill>
                  <a:latin typeface="Gill Sans"/>
                  <a:ea typeface="Gill Sans"/>
                  <a:cs typeface="Gill Sans"/>
                  <a:sym typeface="Gill Sans"/>
                </a:rPr>
                <a:t>0</a:t>
              </a:r>
              <a:endParaRPr sz="900"/>
            </a:p>
          </p:txBody>
        </p:sp>
        <p:sp>
          <p:nvSpPr>
            <p:cNvPr id="676" name="Google Shape;676;p36"/>
            <p:cNvSpPr txBox="1"/>
            <p:nvPr/>
          </p:nvSpPr>
          <p:spPr>
            <a:xfrm>
              <a:off x="5821935" y="1638300"/>
              <a:ext cx="54626" cy="156595"/>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a:solidFill>
                    <a:srgbClr val="000000"/>
                  </a:solidFill>
                  <a:latin typeface="Gill Sans"/>
                  <a:ea typeface="Gill Sans"/>
                  <a:cs typeface="Gill Sans"/>
                  <a:sym typeface="Gill Sans"/>
                </a:rPr>
                <a:t>1</a:t>
              </a:r>
              <a:endParaRPr sz="900"/>
            </a:p>
          </p:txBody>
        </p:sp>
      </p:grpSp>
      <p:sp>
        <p:nvSpPr>
          <p:cNvPr id="677" name="Google Shape;677;p36"/>
          <p:cNvSpPr/>
          <p:nvPr/>
        </p:nvSpPr>
        <p:spPr>
          <a:xfrm rot="10800000" flipH="1">
            <a:off x="6088009" y="3633279"/>
            <a:ext cx="118358" cy="30956"/>
          </a:xfrm>
          <a:custGeom>
            <a:avLst/>
            <a:gdLst/>
            <a:ahLst/>
            <a:cxnLst/>
            <a:rect l="l" t="t" r="r" b="b"/>
            <a:pathLst>
              <a:path w="873" h="1" extrusionOk="0">
                <a:moveTo>
                  <a:pt x="0" y="0"/>
                </a:moveTo>
                <a:lnTo>
                  <a:pt x="872"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sp>
        <p:nvSpPr>
          <p:cNvPr id="678" name="Google Shape;678;p36"/>
          <p:cNvSpPr/>
          <p:nvPr/>
        </p:nvSpPr>
        <p:spPr>
          <a:xfrm rot="10800000" flipH="1">
            <a:off x="5845468" y="3770199"/>
            <a:ext cx="82614" cy="39954"/>
          </a:xfrm>
          <a:custGeom>
            <a:avLst/>
            <a:gdLst/>
            <a:ahLst/>
            <a:cxnLst/>
            <a:rect l="l" t="t" r="r" b="b"/>
            <a:pathLst>
              <a:path w="873" h="1" extrusionOk="0">
                <a:moveTo>
                  <a:pt x="0" y="0"/>
                </a:moveTo>
                <a:lnTo>
                  <a:pt x="872"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cxnSp>
        <p:nvCxnSpPr>
          <p:cNvPr id="679" name="Google Shape;679;p36"/>
          <p:cNvCxnSpPr/>
          <p:nvPr/>
        </p:nvCxnSpPr>
        <p:spPr>
          <a:xfrm flipH="1">
            <a:off x="5835778" y="3806754"/>
            <a:ext cx="5422" cy="574423"/>
          </a:xfrm>
          <a:prstGeom prst="straightConnector1">
            <a:avLst/>
          </a:prstGeom>
          <a:noFill/>
          <a:ln w="28575" cap="flat" cmpd="sng">
            <a:solidFill>
              <a:schemeClr val="dk2"/>
            </a:solidFill>
            <a:prstDash val="solid"/>
            <a:round/>
            <a:headEnd type="none" w="med" len="med"/>
            <a:tailEnd type="none" w="med" len="med"/>
          </a:ln>
        </p:spPr>
      </p:cxnSp>
      <p:sp>
        <p:nvSpPr>
          <p:cNvPr id="680" name="Google Shape;680;p36"/>
          <p:cNvSpPr/>
          <p:nvPr/>
        </p:nvSpPr>
        <p:spPr>
          <a:xfrm>
            <a:off x="4510236" y="4400385"/>
            <a:ext cx="692798"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Imm[31:0]</a:t>
            </a:r>
            <a:endParaRPr sz="900"/>
          </a:p>
        </p:txBody>
      </p:sp>
      <p:grpSp>
        <p:nvGrpSpPr>
          <p:cNvPr id="681" name="Google Shape;681;p36"/>
          <p:cNvGrpSpPr/>
          <p:nvPr/>
        </p:nvGrpSpPr>
        <p:grpSpPr>
          <a:xfrm>
            <a:off x="3678557" y="3975420"/>
            <a:ext cx="533399" cy="825500"/>
            <a:chOff x="3810000" y="3105150"/>
            <a:chExt cx="533400" cy="762000"/>
          </a:xfrm>
        </p:grpSpPr>
        <p:sp>
          <p:nvSpPr>
            <p:cNvPr id="682" name="Google Shape;682;p36"/>
            <p:cNvSpPr/>
            <p:nvPr/>
          </p:nvSpPr>
          <p:spPr>
            <a:xfrm rot="5400000">
              <a:off x="3695700" y="3219450"/>
              <a:ext cx="762000" cy="533400"/>
            </a:xfrm>
            <a:prstGeom prst="trapezoid">
              <a:avLst>
                <a:gd name="adj" fmla="val 30656"/>
              </a:avLst>
            </a:prstGeom>
            <a:noFill/>
            <a:ln w="28575" cap="flat" cmpd="sng">
              <a:solidFill>
                <a:schemeClr val="dk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9057" tIns="49529" rIns="99057" bIns="49529" anchor="ctr" anchorCtr="0">
              <a:noAutofit/>
            </a:bodyPr>
            <a:lstStyle/>
            <a:p>
              <a:pPr algn="ctr">
                <a:spcBef>
                  <a:spcPts val="0"/>
                </a:spcBef>
                <a:spcAft>
                  <a:spcPts val="0"/>
                </a:spcAft>
              </a:pPr>
              <a:endParaRPr sz="900">
                <a:solidFill>
                  <a:schemeClr val="dk1"/>
                </a:solidFill>
                <a:latin typeface="Gill Sans"/>
                <a:ea typeface="Gill Sans"/>
                <a:cs typeface="Gill Sans"/>
                <a:sym typeface="Gill Sans"/>
              </a:endParaRPr>
            </a:p>
          </p:txBody>
        </p:sp>
        <p:sp>
          <p:nvSpPr>
            <p:cNvPr id="683" name="Google Shape;683;p36"/>
            <p:cNvSpPr txBox="1"/>
            <p:nvPr/>
          </p:nvSpPr>
          <p:spPr>
            <a:xfrm>
              <a:off x="3819018" y="3286906"/>
              <a:ext cx="452047" cy="403957"/>
            </a:xfrm>
            <a:prstGeom prst="rect">
              <a:avLst/>
            </a:prstGeom>
            <a:noFill/>
            <a:ln>
              <a:noFill/>
            </a:ln>
          </p:spPr>
          <p:txBody>
            <a:bodyPr spcFirstLastPara="1" wrap="square" lIns="61902" tIns="30943" rIns="61902" bIns="30943"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Imm.</a:t>
              </a:r>
              <a:endParaRPr sz="900"/>
            </a:p>
            <a:p>
              <a:pPr algn="ctr">
                <a:spcBef>
                  <a:spcPts val="0"/>
                </a:spcBef>
                <a:spcAft>
                  <a:spcPts val="0"/>
                </a:spcAft>
              </a:pPr>
              <a:r>
                <a:rPr lang="en-US" sz="900" b="1">
                  <a:solidFill>
                    <a:schemeClr val="dk2"/>
                  </a:solidFill>
                  <a:latin typeface="Gill Sans"/>
                  <a:ea typeface="Gill Sans"/>
                  <a:cs typeface="Gill Sans"/>
                  <a:sym typeface="Gill Sans"/>
                </a:rPr>
                <a:t>Gen</a:t>
              </a:r>
              <a:endParaRPr sz="900"/>
            </a:p>
          </p:txBody>
        </p:sp>
      </p:grpSp>
      <p:sp>
        <p:nvSpPr>
          <p:cNvPr id="684" name="Google Shape;684;p36"/>
          <p:cNvSpPr/>
          <p:nvPr/>
        </p:nvSpPr>
        <p:spPr>
          <a:xfrm rot="10800000" flipH="1">
            <a:off x="3133415" y="4340508"/>
            <a:ext cx="539212" cy="50202"/>
          </a:xfrm>
          <a:custGeom>
            <a:avLst/>
            <a:gdLst/>
            <a:ahLst/>
            <a:cxnLst/>
            <a:rect l="l" t="t" r="r" b="b"/>
            <a:pathLst>
              <a:path w="817" h="1" extrusionOk="0">
                <a:moveTo>
                  <a:pt x="0" y="0"/>
                </a:moveTo>
                <a:lnTo>
                  <a:pt x="816"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chemeClr val="dk2"/>
              </a:solidFill>
              <a:latin typeface="Gill Sans"/>
              <a:ea typeface="Gill Sans"/>
              <a:cs typeface="Gill Sans"/>
              <a:sym typeface="Gill Sans"/>
            </a:endParaRPr>
          </a:p>
        </p:txBody>
      </p:sp>
      <p:cxnSp>
        <p:nvCxnSpPr>
          <p:cNvPr id="685" name="Google Shape;685;p36"/>
          <p:cNvCxnSpPr/>
          <p:nvPr/>
        </p:nvCxnSpPr>
        <p:spPr>
          <a:xfrm rot="10800000" flipH="1">
            <a:off x="4211956" y="4372460"/>
            <a:ext cx="1629245" cy="2485"/>
          </a:xfrm>
          <a:prstGeom prst="straightConnector1">
            <a:avLst/>
          </a:prstGeom>
          <a:noFill/>
          <a:ln w="28575" cap="flat" cmpd="sng">
            <a:solidFill>
              <a:schemeClr val="dk2"/>
            </a:solidFill>
            <a:prstDash val="solid"/>
            <a:round/>
            <a:headEnd type="none" w="med" len="med"/>
            <a:tailEnd type="none" w="med" len="med"/>
          </a:ln>
        </p:spPr>
      </p:cxnSp>
      <p:grpSp>
        <p:nvGrpSpPr>
          <p:cNvPr id="686" name="Google Shape;686;p36"/>
          <p:cNvGrpSpPr/>
          <p:nvPr/>
        </p:nvGrpSpPr>
        <p:grpSpPr>
          <a:xfrm>
            <a:off x="1346104" y="1895408"/>
            <a:ext cx="6558305" cy="2053988"/>
            <a:chOff x="3362296" y="2178345"/>
            <a:chExt cx="6561940" cy="1897041"/>
          </a:xfrm>
        </p:grpSpPr>
        <p:cxnSp>
          <p:nvCxnSpPr>
            <p:cNvPr id="687" name="Google Shape;687;p36"/>
            <p:cNvCxnSpPr/>
            <p:nvPr/>
          </p:nvCxnSpPr>
          <p:spPr>
            <a:xfrm>
              <a:off x="4851572" y="3427203"/>
              <a:ext cx="274198" cy="0"/>
            </a:xfrm>
            <a:prstGeom prst="straightConnector1">
              <a:avLst/>
            </a:prstGeom>
            <a:noFill/>
            <a:ln w="25400" cap="flat" cmpd="sng">
              <a:solidFill>
                <a:schemeClr val="dk2"/>
              </a:solidFill>
              <a:prstDash val="solid"/>
              <a:round/>
              <a:headEnd type="none" w="med" len="med"/>
              <a:tailEnd type="none" w="med" len="med"/>
            </a:ln>
          </p:spPr>
        </p:cxnSp>
        <p:sp>
          <p:nvSpPr>
            <p:cNvPr id="688" name="Google Shape;688;p36"/>
            <p:cNvSpPr/>
            <p:nvPr/>
          </p:nvSpPr>
          <p:spPr>
            <a:xfrm>
              <a:off x="4028978" y="2178345"/>
              <a:ext cx="413011" cy="653275"/>
            </a:xfrm>
            <a:custGeom>
              <a:avLst/>
              <a:gdLst/>
              <a:ahLst/>
              <a:cxnLst/>
              <a:rect l="l" t="t" r="r" b="b"/>
              <a:pathLst>
                <a:path w="241" h="385" extrusionOk="0">
                  <a:moveTo>
                    <a:pt x="0" y="0"/>
                  </a:moveTo>
                  <a:lnTo>
                    <a:pt x="0" y="160"/>
                  </a:lnTo>
                  <a:lnTo>
                    <a:pt x="48" y="192"/>
                  </a:lnTo>
                  <a:lnTo>
                    <a:pt x="0" y="224"/>
                  </a:lnTo>
                  <a:lnTo>
                    <a:pt x="0" y="384"/>
                  </a:lnTo>
                  <a:lnTo>
                    <a:pt x="240" y="288"/>
                  </a:lnTo>
                  <a:lnTo>
                    <a:pt x="240" y="96"/>
                  </a:lnTo>
                  <a:lnTo>
                    <a:pt x="0" y="0"/>
                  </a:lnTo>
                </a:path>
              </a:pathLst>
            </a:custGeom>
            <a:solidFill>
              <a:schemeClr val="lt1"/>
            </a:solidFill>
            <a:ln w="38100" cap="rnd" cmpd="sng">
              <a:solidFill>
                <a:schemeClr val="dk2"/>
              </a:solidFill>
              <a:prstDash val="solid"/>
              <a:round/>
              <a:headEnd type="none" w="med" len="med"/>
              <a:tailEnd type="none" w="med" len="med"/>
            </a:ln>
          </p:spPr>
          <p:txBody>
            <a:bodyPr spcFirstLastPara="1" wrap="square" lIns="61902" tIns="30943" rIns="61902" bIns="30943" anchor="t" anchorCtr="0">
              <a:noAutofit/>
            </a:bodyPr>
            <a:lstStyle/>
            <a:p>
              <a:pPr algn="ctr">
                <a:spcBef>
                  <a:spcPts val="0"/>
                </a:spcBef>
                <a:spcAft>
                  <a:spcPts val="0"/>
                </a:spcAft>
              </a:pPr>
              <a:endParaRPr sz="900" b="1">
                <a:solidFill>
                  <a:schemeClr val="dk2"/>
                </a:solidFill>
                <a:latin typeface="Gill Sans"/>
                <a:ea typeface="Gill Sans"/>
                <a:cs typeface="Gill Sans"/>
                <a:sym typeface="Gill Sans"/>
              </a:endParaRPr>
            </a:p>
          </p:txBody>
        </p:sp>
        <p:cxnSp>
          <p:nvCxnSpPr>
            <p:cNvPr id="689" name="Google Shape;689;p36"/>
            <p:cNvCxnSpPr/>
            <p:nvPr/>
          </p:nvCxnSpPr>
          <p:spPr>
            <a:xfrm rot="10800000" flipH="1">
              <a:off x="3923081" y="2259792"/>
              <a:ext cx="99042" cy="683"/>
            </a:xfrm>
            <a:prstGeom prst="straightConnector1">
              <a:avLst/>
            </a:prstGeom>
            <a:noFill/>
            <a:ln w="28575" cap="flat" cmpd="sng">
              <a:solidFill>
                <a:schemeClr val="dk2"/>
              </a:solidFill>
              <a:prstDash val="solid"/>
              <a:round/>
              <a:headEnd type="none" w="med" len="med"/>
              <a:tailEnd type="none" w="med" len="med"/>
            </a:ln>
          </p:spPr>
        </p:cxnSp>
        <p:sp>
          <p:nvSpPr>
            <p:cNvPr id="690" name="Google Shape;690;p36"/>
            <p:cNvSpPr/>
            <p:nvPr/>
          </p:nvSpPr>
          <p:spPr>
            <a:xfrm>
              <a:off x="4108601" y="2402325"/>
              <a:ext cx="334311" cy="19607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Add</a:t>
              </a:r>
              <a:endParaRPr sz="900"/>
            </a:p>
          </p:txBody>
        </p:sp>
        <p:sp>
          <p:nvSpPr>
            <p:cNvPr id="691" name="Google Shape;691;p36"/>
            <p:cNvSpPr/>
            <p:nvPr/>
          </p:nvSpPr>
          <p:spPr>
            <a:xfrm>
              <a:off x="3362296" y="3662680"/>
              <a:ext cx="264141" cy="19607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clk</a:t>
              </a:r>
              <a:endParaRPr sz="900"/>
            </a:p>
          </p:txBody>
        </p:sp>
        <p:cxnSp>
          <p:nvCxnSpPr>
            <p:cNvPr id="692" name="Google Shape;692;p36"/>
            <p:cNvCxnSpPr/>
            <p:nvPr/>
          </p:nvCxnSpPr>
          <p:spPr>
            <a:xfrm>
              <a:off x="3557701" y="3576523"/>
              <a:ext cx="0" cy="140836"/>
            </a:xfrm>
            <a:prstGeom prst="straightConnector1">
              <a:avLst/>
            </a:prstGeom>
            <a:noFill/>
            <a:ln w="28575" cap="flat" cmpd="sng">
              <a:solidFill>
                <a:schemeClr val="dk2"/>
              </a:solidFill>
              <a:prstDash val="solid"/>
              <a:round/>
              <a:headEnd type="none" w="med" len="med"/>
              <a:tailEnd type="none" w="med" len="med"/>
            </a:ln>
          </p:spPr>
        </p:cxnSp>
        <p:grpSp>
          <p:nvGrpSpPr>
            <p:cNvPr id="693" name="Google Shape;693;p36"/>
            <p:cNvGrpSpPr/>
            <p:nvPr/>
          </p:nvGrpSpPr>
          <p:grpSpPr>
            <a:xfrm>
              <a:off x="4011842" y="3072567"/>
              <a:ext cx="5912394" cy="1002819"/>
              <a:chOff x="1326" y="1623"/>
              <a:chExt cx="3450" cy="591"/>
            </a:xfrm>
          </p:grpSpPr>
          <p:sp>
            <p:nvSpPr>
              <p:cNvPr id="694" name="Google Shape;694;p36"/>
              <p:cNvSpPr/>
              <p:nvPr/>
            </p:nvSpPr>
            <p:spPr>
              <a:xfrm>
                <a:off x="1331" y="1623"/>
                <a:ext cx="472" cy="584"/>
              </a:xfrm>
              <a:prstGeom prst="rect">
                <a:avLst/>
              </a:prstGeom>
              <a:solidFill>
                <a:schemeClr val="lt1"/>
              </a:solidFill>
              <a:ln w="38100" cap="flat" cmpd="sng">
                <a:solidFill>
                  <a:schemeClr val="dk2"/>
                </a:solidFill>
                <a:prstDash val="solid"/>
                <a:miter lim="800000"/>
                <a:headEnd type="none" w="sm" len="sm"/>
                <a:tailEnd type="none" w="sm" len="sm"/>
              </a:ln>
            </p:spPr>
            <p:txBody>
              <a:bodyPr spcFirstLastPara="1" wrap="square" lIns="61902" tIns="30943" rIns="61902" bIns="30943" anchor="ctr" anchorCtr="0">
                <a:noAutofit/>
              </a:bodyPr>
              <a:lstStyle/>
              <a:p>
                <a:pPr algn="ctr">
                  <a:spcBef>
                    <a:spcPts val="0"/>
                  </a:spcBef>
                  <a:spcAft>
                    <a:spcPts val="0"/>
                  </a:spcAft>
                </a:pPr>
                <a:endParaRPr sz="900" b="1">
                  <a:solidFill>
                    <a:schemeClr val="dk2"/>
                  </a:solidFill>
                  <a:latin typeface="Gill Sans"/>
                  <a:ea typeface="Gill Sans"/>
                  <a:cs typeface="Gill Sans"/>
                  <a:sym typeface="Gill Sans"/>
                </a:endParaRPr>
              </a:p>
            </p:txBody>
          </p:sp>
          <p:sp>
            <p:nvSpPr>
              <p:cNvPr id="695" name="Google Shape;695;p36"/>
              <p:cNvSpPr/>
              <p:nvPr/>
            </p:nvSpPr>
            <p:spPr>
              <a:xfrm>
                <a:off x="1326" y="1691"/>
                <a:ext cx="212" cy="11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addr</a:t>
                </a:r>
                <a:endParaRPr sz="900" b="1">
                  <a:solidFill>
                    <a:schemeClr val="dk2"/>
                  </a:solidFill>
                  <a:latin typeface="Gill Sans"/>
                  <a:ea typeface="Gill Sans"/>
                  <a:cs typeface="Gill Sans"/>
                  <a:sym typeface="Gill Sans"/>
                </a:endParaRPr>
              </a:p>
            </p:txBody>
          </p:sp>
          <p:sp>
            <p:nvSpPr>
              <p:cNvPr id="696" name="Google Shape;696;p36"/>
              <p:cNvSpPr/>
              <p:nvPr/>
            </p:nvSpPr>
            <p:spPr>
              <a:xfrm>
                <a:off x="1613" y="1774"/>
                <a:ext cx="183" cy="11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inst</a:t>
                </a:r>
                <a:endParaRPr sz="900" b="1">
                  <a:solidFill>
                    <a:schemeClr val="dk2"/>
                  </a:solidFill>
                  <a:latin typeface="Gill Sans"/>
                  <a:ea typeface="Gill Sans"/>
                  <a:cs typeface="Gill Sans"/>
                  <a:sym typeface="Gill Sans"/>
                </a:endParaRPr>
              </a:p>
            </p:txBody>
          </p:sp>
          <p:sp>
            <p:nvSpPr>
              <p:cNvPr id="697" name="Google Shape;697;p36"/>
              <p:cNvSpPr/>
              <p:nvPr/>
            </p:nvSpPr>
            <p:spPr>
              <a:xfrm>
                <a:off x="1432" y="2054"/>
                <a:ext cx="270" cy="127"/>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IMEM</a:t>
                </a:r>
                <a:endParaRPr sz="900"/>
              </a:p>
            </p:txBody>
          </p:sp>
          <p:sp>
            <p:nvSpPr>
              <p:cNvPr id="698" name="Google Shape;698;p36"/>
              <p:cNvSpPr/>
              <p:nvPr/>
            </p:nvSpPr>
            <p:spPr>
              <a:xfrm>
                <a:off x="4304" y="1630"/>
                <a:ext cx="472" cy="584"/>
              </a:xfrm>
              <a:prstGeom prst="rect">
                <a:avLst/>
              </a:prstGeom>
              <a:solidFill>
                <a:schemeClr val="lt1"/>
              </a:solidFill>
              <a:ln w="38100" cap="flat" cmpd="sng">
                <a:solidFill>
                  <a:schemeClr val="dk2"/>
                </a:solidFill>
                <a:prstDash val="solid"/>
                <a:miter lim="800000"/>
                <a:headEnd type="none" w="sm" len="sm"/>
                <a:tailEnd type="none" w="sm" len="sm"/>
              </a:ln>
            </p:spPr>
            <p:txBody>
              <a:bodyPr spcFirstLastPara="1" wrap="square" lIns="61902" tIns="30943" rIns="61902" bIns="30943" anchor="ctr" anchorCtr="0">
                <a:noAutofit/>
              </a:bodyPr>
              <a:lstStyle/>
              <a:p>
                <a:pPr algn="ctr">
                  <a:spcBef>
                    <a:spcPts val="0"/>
                  </a:spcBef>
                  <a:spcAft>
                    <a:spcPts val="0"/>
                  </a:spcAft>
                </a:pPr>
                <a:endParaRPr sz="900" b="1">
                  <a:solidFill>
                    <a:schemeClr val="dk2"/>
                  </a:solidFill>
                  <a:latin typeface="Gill Sans"/>
                  <a:ea typeface="Gill Sans"/>
                  <a:cs typeface="Gill Sans"/>
                  <a:sym typeface="Gill Sans"/>
                </a:endParaRPr>
              </a:p>
            </p:txBody>
          </p:sp>
          <p:sp>
            <p:nvSpPr>
              <p:cNvPr id="699" name="Google Shape;699;p36"/>
              <p:cNvSpPr/>
              <p:nvPr/>
            </p:nvSpPr>
            <p:spPr>
              <a:xfrm>
                <a:off x="4328" y="2075"/>
                <a:ext cx="307" cy="127"/>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DMEM</a:t>
                </a:r>
                <a:endParaRPr sz="900"/>
              </a:p>
            </p:txBody>
          </p:sp>
          <p:sp>
            <p:nvSpPr>
              <p:cNvPr id="700" name="Google Shape;700;p36"/>
              <p:cNvSpPr/>
              <p:nvPr/>
            </p:nvSpPr>
            <p:spPr>
              <a:xfrm>
                <a:off x="4319" y="1829"/>
                <a:ext cx="212" cy="11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addr</a:t>
                </a:r>
                <a:endParaRPr sz="900" b="1">
                  <a:solidFill>
                    <a:schemeClr val="dk2"/>
                  </a:solidFill>
                  <a:latin typeface="Gill Sans"/>
                  <a:ea typeface="Gill Sans"/>
                  <a:cs typeface="Gill Sans"/>
                  <a:sym typeface="Gill Sans"/>
                </a:endParaRPr>
              </a:p>
            </p:txBody>
          </p:sp>
          <p:sp>
            <p:nvSpPr>
              <p:cNvPr id="701" name="Google Shape;701;p36"/>
              <p:cNvSpPr/>
              <p:nvPr/>
            </p:nvSpPr>
            <p:spPr>
              <a:xfrm>
                <a:off x="4508" y="1744"/>
                <a:ext cx="266" cy="11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DataR</a:t>
                </a:r>
                <a:endParaRPr sz="900" b="1">
                  <a:solidFill>
                    <a:schemeClr val="dk2"/>
                  </a:solidFill>
                  <a:latin typeface="Gill Sans"/>
                  <a:ea typeface="Gill Sans"/>
                  <a:cs typeface="Gill Sans"/>
                  <a:sym typeface="Gill Sans"/>
                </a:endParaRPr>
              </a:p>
            </p:txBody>
          </p:sp>
          <p:sp>
            <p:nvSpPr>
              <p:cNvPr id="702" name="Google Shape;702;p36"/>
              <p:cNvSpPr/>
              <p:nvPr/>
            </p:nvSpPr>
            <p:spPr>
              <a:xfrm>
                <a:off x="4303" y="1983"/>
                <a:ext cx="283" cy="11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DataW</a:t>
                </a:r>
                <a:endParaRPr sz="900" b="1">
                  <a:solidFill>
                    <a:schemeClr val="dk2"/>
                  </a:solidFill>
                  <a:latin typeface="Gill Sans"/>
                  <a:ea typeface="Gill Sans"/>
                  <a:cs typeface="Gill Sans"/>
                  <a:sym typeface="Gill Sans"/>
                </a:endParaRPr>
              </a:p>
            </p:txBody>
          </p:sp>
        </p:grpSp>
        <p:sp>
          <p:nvSpPr>
            <p:cNvPr id="703" name="Google Shape;703;p36"/>
            <p:cNvSpPr/>
            <p:nvPr/>
          </p:nvSpPr>
          <p:spPr>
            <a:xfrm>
              <a:off x="3437739" y="2955487"/>
              <a:ext cx="219358" cy="624429"/>
            </a:xfrm>
            <a:prstGeom prst="rect">
              <a:avLst/>
            </a:prstGeom>
            <a:solidFill>
              <a:schemeClr val="lt1"/>
            </a:solidFill>
            <a:ln w="38100" cap="flat" cmpd="sng">
              <a:solidFill>
                <a:schemeClr val="dk2"/>
              </a:solidFill>
              <a:prstDash val="solid"/>
              <a:miter lim="800000"/>
              <a:headEnd type="none" w="sm" len="sm"/>
              <a:tailEnd type="none" w="sm" len="sm"/>
            </a:ln>
          </p:spPr>
          <p:txBody>
            <a:bodyPr spcFirstLastPara="1" wrap="square" lIns="61902" tIns="30943" rIns="61902" bIns="30943" anchor="ctr" anchorCtr="0">
              <a:noAutofit/>
            </a:bodyPr>
            <a:lstStyle/>
            <a:p>
              <a:pPr algn="ctr">
                <a:spcBef>
                  <a:spcPts val="0"/>
                </a:spcBef>
                <a:spcAft>
                  <a:spcPts val="0"/>
                </a:spcAft>
              </a:pPr>
              <a:endParaRPr sz="900" b="1">
                <a:solidFill>
                  <a:schemeClr val="dk2"/>
                </a:solidFill>
                <a:latin typeface="Gill Sans"/>
                <a:ea typeface="Gill Sans"/>
                <a:cs typeface="Gill Sans"/>
                <a:sym typeface="Gill Sans"/>
              </a:endParaRPr>
            </a:p>
          </p:txBody>
        </p:sp>
        <p:cxnSp>
          <p:nvCxnSpPr>
            <p:cNvPr id="704" name="Google Shape;704;p36"/>
            <p:cNvCxnSpPr/>
            <p:nvPr/>
          </p:nvCxnSpPr>
          <p:spPr>
            <a:xfrm>
              <a:off x="3684517" y="3267702"/>
              <a:ext cx="54840" cy="0"/>
            </a:xfrm>
            <a:prstGeom prst="straightConnector1">
              <a:avLst/>
            </a:prstGeom>
            <a:noFill/>
            <a:ln w="25400" cap="flat" cmpd="sng">
              <a:solidFill>
                <a:schemeClr val="dk2"/>
              </a:solidFill>
              <a:prstDash val="solid"/>
              <a:round/>
              <a:headEnd type="none" w="med" len="med"/>
              <a:tailEnd type="none" w="med" len="med"/>
            </a:ln>
          </p:spPr>
        </p:cxnSp>
        <p:sp>
          <p:nvSpPr>
            <p:cNvPr id="705" name="Google Shape;705;p36"/>
            <p:cNvSpPr/>
            <p:nvPr/>
          </p:nvSpPr>
          <p:spPr>
            <a:xfrm>
              <a:off x="3409948" y="3157761"/>
              <a:ext cx="242088" cy="176830"/>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PC</a:t>
              </a:r>
              <a:endParaRPr sz="900"/>
            </a:p>
          </p:txBody>
        </p:sp>
        <p:sp>
          <p:nvSpPr>
            <p:cNvPr id="706" name="Google Shape;706;p36"/>
            <p:cNvSpPr/>
            <p:nvPr/>
          </p:nvSpPr>
          <p:spPr>
            <a:xfrm>
              <a:off x="3506289" y="3498469"/>
              <a:ext cx="83973" cy="83144"/>
            </a:xfrm>
            <a:custGeom>
              <a:avLst/>
              <a:gdLst/>
              <a:ahLst/>
              <a:cxnLst/>
              <a:rect l="l" t="t" r="r" b="b"/>
              <a:pathLst>
                <a:path w="49" h="49" extrusionOk="0">
                  <a:moveTo>
                    <a:pt x="0" y="48"/>
                  </a:moveTo>
                  <a:lnTo>
                    <a:pt x="24" y="0"/>
                  </a:lnTo>
                  <a:lnTo>
                    <a:pt x="48" y="48"/>
                  </a:lnTo>
                </a:path>
              </a:pathLst>
            </a:custGeom>
            <a:noFill/>
            <a:ln w="25400" cap="rnd" cmpd="sng">
              <a:solidFill>
                <a:schemeClr val="dk2"/>
              </a:solidFill>
              <a:prstDash val="solid"/>
              <a:round/>
              <a:headEnd type="none" w="med" len="med"/>
              <a:tailEnd type="none" w="med" len="med"/>
            </a:ln>
          </p:spPr>
          <p:txBody>
            <a:bodyPr spcFirstLastPara="1" wrap="square" lIns="61902" tIns="30943" rIns="61902" bIns="30943" anchor="t" anchorCtr="0">
              <a:noAutofit/>
            </a:bodyPr>
            <a:lstStyle/>
            <a:p>
              <a:pPr algn="ctr">
                <a:spcBef>
                  <a:spcPts val="0"/>
                </a:spcBef>
                <a:spcAft>
                  <a:spcPts val="0"/>
                </a:spcAft>
              </a:pPr>
              <a:endParaRPr sz="900" b="1">
                <a:solidFill>
                  <a:schemeClr val="dk2"/>
                </a:solidFill>
                <a:latin typeface="Gill Sans"/>
                <a:ea typeface="Gill Sans"/>
                <a:cs typeface="Gill Sans"/>
                <a:sym typeface="Gill Sans"/>
              </a:endParaRPr>
            </a:p>
          </p:txBody>
        </p:sp>
        <p:sp>
          <p:nvSpPr>
            <p:cNvPr id="707" name="Google Shape;707;p36"/>
            <p:cNvSpPr/>
            <p:nvPr/>
          </p:nvSpPr>
          <p:spPr>
            <a:xfrm>
              <a:off x="3741071" y="2711145"/>
              <a:ext cx="287908" cy="565040"/>
            </a:xfrm>
            <a:custGeom>
              <a:avLst/>
              <a:gdLst/>
              <a:ahLst/>
              <a:cxnLst/>
              <a:rect l="l" t="t" r="r" b="b"/>
              <a:pathLst>
                <a:path w="168" h="333" extrusionOk="0">
                  <a:moveTo>
                    <a:pt x="1" y="333"/>
                  </a:moveTo>
                  <a:lnTo>
                    <a:pt x="0" y="5"/>
                  </a:lnTo>
                  <a:lnTo>
                    <a:pt x="5" y="0"/>
                  </a:lnTo>
                  <a:lnTo>
                    <a:pt x="168" y="4"/>
                  </a:lnTo>
                </a:path>
              </a:pathLst>
            </a:custGeom>
            <a:noFill/>
            <a:ln w="25400" cap="flat" cmpd="sng">
              <a:solidFill>
                <a:schemeClr val="dk2"/>
              </a:solidFill>
              <a:prstDash val="solid"/>
              <a:round/>
              <a:headEnd type="none" w="med" len="med"/>
              <a:tailEnd type="triangle" w="med" len="med"/>
            </a:ln>
          </p:spPr>
          <p:txBody>
            <a:bodyPr spcFirstLastPara="1" wrap="square" lIns="61902" tIns="30943" rIns="61902" bIns="30943" anchor="ctr" anchorCtr="0">
              <a:noAutofit/>
            </a:bodyPr>
            <a:lstStyle/>
            <a:p>
              <a:pPr algn="ctr">
                <a:spcBef>
                  <a:spcPts val="0"/>
                </a:spcBef>
                <a:spcAft>
                  <a:spcPts val="0"/>
                </a:spcAft>
              </a:pPr>
              <a:endParaRPr sz="900" b="1">
                <a:solidFill>
                  <a:schemeClr val="dk2"/>
                </a:solidFill>
                <a:latin typeface="Gill Sans"/>
                <a:ea typeface="Gill Sans"/>
                <a:cs typeface="Gill Sans"/>
                <a:sym typeface="Gill Sans"/>
              </a:endParaRPr>
            </a:p>
          </p:txBody>
        </p:sp>
      </p:grpSp>
      <p:sp>
        <p:nvSpPr>
          <p:cNvPr id="708" name="Google Shape;708;p36"/>
          <p:cNvSpPr/>
          <p:nvPr/>
        </p:nvSpPr>
        <p:spPr>
          <a:xfrm>
            <a:off x="3130040" y="3976828"/>
            <a:ext cx="499436" cy="379011"/>
          </a:xfrm>
          <a:prstGeom prst="rect">
            <a:avLst/>
          </a:prstGeom>
          <a:noFill/>
          <a:ln>
            <a:noFill/>
          </a:ln>
        </p:spPr>
        <p:txBody>
          <a:bodyPr spcFirstLastPara="1" wrap="square" lIns="45940" tIns="22564" rIns="45940" bIns="22564" anchor="t" anchorCtr="0">
            <a:noAutofit/>
          </a:bodyPr>
          <a:lstStyle/>
          <a:p>
            <a:pPr>
              <a:spcBef>
                <a:spcPts val="0"/>
              </a:spcBef>
              <a:spcAft>
                <a:spcPts val="0"/>
              </a:spcAft>
            </a:pPr>
            <a:r>
              <a:rPr lang="en-US" sz="900" b="1">
                <a:solidFill>
                  <a:schemeClr val="dk2"/>
                </a:solidFill>
                <a:latin typeface="Gill Sans"/>
                <a:ea typeface="Gill Sans"/>
                <a:cs typeface="Gill Sans"/>
                <a:sym typeface="Gill Sans"/>
              </a:rPr>
              <a:t>Inst</a:t>
            </a:r>
            <a:br>
              <a:rPr lang="en-US" sz="900" b="1">
                <a:solidFill>
                  <a:schemeClr val="dk2"/>
                </a:solidFill>
                <a:latin typeface="Gill Sans"/>
                <a:ea typeface="Gill Sans"/>
                <a:cs typeface="Gill Sans"/>
                <a:sym typeface="Gill Sans"/>
              </a:rPr>
            </a:br>
            <a:r>
              <a:rPr lang="en-US" sz="900" b="1">
                <a:solidFill>
                  <a:schemeClr val="dk2"/>
                </a:solidFill>
                <a:latin typeface="Gill Sans"/>
                <a:ea typeface="Gill Sans"/>
                <a:cs typeface="Gill Sans"/>
                <a:sym typeface="Gill Sans"/>
              </a:rPr>
              <a:t>[31:20]</a:t>
            </a:r>
            <a:endParaRPr sz="900"/>
          </a:p>
        </p:txBody>
      </p:sp>
      <p:grpSp>
        <p:nvGrpSpPr>
          <p:cNvPr id="709" name="Google Shape;709;p36"/>
          <p:cNvGrpSpPr/>
          <p:nvPr/>
        </p:nvGrpSpPr>
        <p:grpSpPr>
          <a:xfrm>
            <a:off x="8190140" y="2289751"/>
            <a:ext cx="239485" cy="829686"/>
            <a:chOff x="5791200" y="1352550"/>
            <a:chExt cx="152400" cy="541168"/>
          </a:xfrm>
        </p:grpSpPr>
        <p:sp>
          <p:nvSpPr>
            <p:cNvPr id="710" name="Google Shape;710;p36"/>
            <p:cNvSpPr/>
            <p:nvPr/>
          </p:nvSpPr>
          <p:spPr>
            <a:xfrm rot="5400000">
              <a:off x="5600700" y="1543050"/>
              <a:ext cx="533400" cy="152400"/>
            </a:xfrm>
            <a:prstGeom prst="trapezoid">
              <a:avLst>
                <a:gd name="adj" fmla="val 62709"/>
              </a:avLst>
            </a:prstGeom>
            <a:solidFill>
              <a:srgbClr val="FFFFFF"/>
            </a:solidFill>
            <a:ln w="28575" cap="flat" cmpd="sng">
              <a:solidFill>
                <a:schemeClr val="dk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1902" tIns="30943" rIns="61902" bIns="30943" anchor="ctr" anchorCtr="0">
              <a:noAutofit/>
            </a:bodyPr>
            <a:lstStyle/>
            <a:p>
              <a:pPr algn="ctr">
                <a:spcBef>
                  <a:spcPts val="0"/>
                </a:spcBef>
                <a:spcAft>
                  <a:spcPts val="0"/>
                </a:spcAft>
              </a:pPr>
              <a:endParaRPr sz="900">
                <a:solidFill>
                  <a:schemeClr val="dk1"/>
                </a:solidFill>
                <a:latin typeface="Gill Sans"/>
                <a:ea typeface="Gill Sans"/>
                <a:cs typeface="Gill Sans"/>
                <a:sym typeface="Gill Sans"/>
              </a:endParaRPr>
            </a:p>
          </p:txBody>
        </p:sp>
        <p:sp>
          <p:nvSpPr>
            <p:cNvPr id="711" name="Google Shape;711;p36"/>
            <p:cNvSpPr txBox="1"/>
            <p:nvPr/>
          </p:nvSpPr>
          <p:spPr>
            <a:xfrm>
              <a:off x="5803629" y="1585907"/>
              <a:ext cx="76200" cy="156595"/>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a:solidFill>
                    <a:srgbClr val="000000"/>
                  </a:solidFill>
                  <a:latin typeface="Gill Sans"/>
                  <a:ea typeface="Gill Sans"/>
                  <a:cs typeface="Gill Sans"/>
                  <a:sym typeface="Gill Sans"/>
                </a:rPr>
                <a:t>1</a:t>
              </a:r>
              <a:endParaRPr sz="900"/>
            </a:p>
          </p:txBody>
        </p:sp>
        <p:sp>
          <p:nvSpPr>
            <p:cNvPr id="712" name="Google Shape;712;p36"/>
            <p:cNvSpPr txBox="1"/>
            <p:nvPr/>
          </p:nvSpPr>
          <p:spPr>
            <a:xfrm>
              <a:off x="5821934" y="1737123"/>
              <a:ext cx="54627" cy="156595"/>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a:solidFill>
                    <a:srgbClr val="000000"/>
                  </a:solidFill>
                  <a:latin typeface="Gill Sans"/>
                  <a:ea typeface="Gill Sans"/>
                  <a:cs typeface="Gill Sans"/>
                  <a:sym typeface="Gill Sans"/>
                </a:rPr>
                <a:t>0</a:t>
              </a:r>
              <a:endParaRPr sz="900"/>
            </a:p>
          </p:txBody>
        </p:sp>
        <p:sp>
          <p:nvSpPr>
            <p:cNvPr id="713" name="Google Shape;713;p36"/>
            <p:cNvSpPr txBox="1"/>
            <p:nvPr/>
          </p:nvSpPr>
          <p:spPr>
            <a:xfrm>
              <a:off x="5803772" y="1427521"/>
              <a:ext cx="76200" cy="95147"/>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a:solidFill>
                    <a:srgbClr val="000000"/>
                  </a:solidFill>
                  <a:latin typeface="Gill Sans"/>
                  <a:ea typeface="Gill Sans"/>
                  <a:cs typeface="Gill Sans"/>
                  <a:sym typeface="Gill Sans"/>
                </a:rPr>
                <a:t>2</a:t>
              </a:r>
              <a:endParaRPr sz="900"/>
            </a:p>
          </p:txBody>
        </p:sp>
      </p:grpSp>
      <p:sp>
        <p:nvSpPr>
          <p:cNvPr id="714" name="Google Shape;714;p36"/>
          <p:cNvSpPr/>
          <p:nvPr/>
        </p:nvSpPr>
        <p:spPr>
          <a:xfrm>
            <a:off x="7592771" y="4077735"/>
            <a:ext cx="263995"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clk</a:t>
            </a:r>
            <a:endParaRPr sz="900" b="1">
              <a:solidFill>
                <a:schemeClr val="dk2"/>
              </a:solidFill>
              <a:latin typeface="Gill Sans"/>
              <a:ea typeface="Gill Sans"/>
              <a:cs typeface="Gill Sans"/>
              <a:sym typeface="Gill Sans"/>
            </a:endParaRPr>
          </a:p>
        </p:txBody>
      </p:sp>
      <p:sp>
        <p:nvSpPr>
          <p:cNvPr id="715" name="Google Shape;715;p36"/>
          <p:cNvSpPr/>
          <p:nvPr/>
        </p:nvSpPr>
        <p:spPr>
          <a:xfrm>
            <a:off x="7682803" y="3841751"/>
            <a:ext cx="83926" cy="90023"/>
          </a:xfrm>
          <a:custGeom>
            <a:avLst/>
            <a:gdLst/>
            <a:ahLst/>
            <a:cxnLst/>
            <a:rect l="l" t="t" r="r" b="b"/>
            <a:pathLst>
              <a:path w="49" h="49" extrusionOk="0">
                <a:moveTo>
                  <a:pt x="0" y="48"/>
                </a:moveTo>
                <a:lnTo>
                  <a:pt x="24" y="0"/>
                </a:lnTo>
                <a:lnTo>
                  <a:pt x="48" y="48"/>
                </a:lnTo>
              </a:path>
            </a:pathLst>
          </a:custGeom>
          <a:noFill/>
          <a:ln w="25400" cap="rnd" cmpd="sng">
            <a:solidFill>
              <a:schemeClr val="dk2"/>
            </a:solidFill>
            <a:prstDash val="solid"/>
            <a:round/>
            <a:headEnd type="none" w="med" len="med"/>
            <a:tailEnd type="none" w="med" len="med"/>
          </a:ln>
        </p:spPr>
        <p:txBody>
          <a:bodyPr spcFirstLastPara="1" wrap="square" lIns="61902" tIns="30943" rIns="61902" bIns="30943" anchor="t" anchorCtr="0">
            <a:noAutofit/>
          </a:bodyPr>
          <a:lstStyle/>
          <a:p>
            <a:pPr algn="ctr">
              <a:spcBef>
                <a:spcPts val="0"/>
              </a:spcBef>
              <a:spcAft>
                <a:spcPts val="0"/>
              </a:spcAft>
            </a:pPr>
            <a:endParaRPr sz="900" b="1">
              <a:solidFill>
                <a:schemeClr val="dk2"/>
              </a:solidFill>
              <a:latin typeface="Gill Sans"/>
              <a:ea typeface="Gill Sans"/>
              <a:cs typeface="Gill Sans"/>
              <a:sym typeface="Gill Sans"/>
            </a:endParaRPr>
          </a:p>
        </p:txBody>
      </p:sp>
      <p:cxnSp>
        <p:nvCxnSpPr>
          <p:cNvPr id="716" name="Google Shape;716;p36"/>
          <p:cNvCxnSpPr/>
          <p:nvPr/>
        </p:nvCxnSpPr>
        <p:spPr>
          <a:xfrm>
            <a:off x="7730429" y="3931773"/>
            <a:ext cx="0" cy="117806"/>
          </a:xfrm>
          <a:prstGeom prst="straightConnector1">
            <a:avLst/>
          </a:prstGeom>
          <a:noFill/>
          <a:ln w="25400" cap="flat" cmpd="sng">
            <a:solidFill>
              <a:schemeClr val="dk2"/>
            </a:solidFill>
            <a:prstDash val="solid"/>
            <a:round/>
            <a:headEnd type="none" w="med" len="med"/>
            <a:tailEnd type="none" w="med" len="med"/>
          </a:ln>
        </p:spPr>
      </p:cxnSp>
      <p:sp>
        <p:nvSpPr>
          <p:cNvPr id="717" name="Google Shape;717;p36"/>
          <p:cNvSpPr/>
          <p:nvPr/>
        </p:nvSpPr>
        <p:spPr>
          <a:xfrm rot="10800000" flipH="1">
            <a:off x="6922146" y="2683864"/>
            <a:ext cx="1258969" cy="52980"/>
          </a:xfrm>
          <a:custGeom>
            <a:avLst/>
            <a:gdLst/>
            <a:ahLst/>
            <a:cxnLst/>
            <a:rect l="l" t="t" r="r" b="b"/>
            <a:pathLst>
              <a:path w="873" h="1" extrusionOk="0">
                <a:moveTo>
                  <a:pt x="0" y="0"/>
                </a:moveTo>
                <a:lnTo>
                  <a:pt x="872"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cxnSp>
        <p:nvCxnSpPr>
          <p:cNvPr id="718" name="Google Shape;718;p36"/>
          <p:cNvCxnSpPr/>
          <p:nvPr/>
        </p:nvCxnSpPr>
        <p:spPr>
          <a:xfrm>
            <a:off x="8047265" y="2955854"/>
            <a:ext cx="141811" cy="3601"/>
          </a:xfrm>
          <a:prstGeom prst="straightConnector1">
            <a:avLst/>
          </a:prstGeom>
          <a:noFill/>
          <a:ln w="28575" cap="flat" cmpd="sng">
            <a:solidFill>
              <a:schemeClr val="dk2"/>
            </a:solidFill>
            <a:prstDash val="solid"/>
            <a:round/>
            <a:headEnd type="none" w="sm" len="sm"/>
            <a:tailEnd type="triangle" w="med" len="med"/>
          </a:ln>
        </p:spPr>
      </p:cxnSp>
      <p:cxnSp>
        <p:nvCxnSpPr>
          <p:cNvPr id="719" name="Google Shape;719;p36"/>
          <p:cNvCxnSpPr/>
          <p:nvPr/>
        </p:nvCxnSpPr>
        <p:spPr>
          <a:xfrm flipH="1">
            <a:off x="8046201" y="2955855"/>
            <a:ext cx="1" cy="218611"/>
          </a:xfrm>
          <a:prstGeom prst="straightConnector1">
            <a:avLst/>
          </a:prstGeom>
          <a:noFill/>
          <a:ln w="28575" cap="flat" cmpd="sng">
            <a:solidFill>
              <a:schemeClr val="dk2"/>
            </a:solidFill>
            <a:prstDash val="solid"/>
            <a:round/>
            <a:headEnd type="none" w="med" len="med"/>
            <a:tailEnd type="none" w="med" len="med"/>
          </a:ln>
        </p:spPr>
      </p:cxnSp>
      <p:cxnSp>
        <p:nvCxnSpPr>
          <p:cNvPr id="720" name="Google Shape;720;p36"/>
          <p:cNvCxnSpPr/>
          <p:nvPr/>
        </p:nvCxnSpPr>
        <p:spPr>
          <a:xfrm>
            <a:off x="7904408" y="3174464"/>
            <a:ext cx="141792" cy="1"/>
          </a:xfrm>
          <a:prstGeom prst="straightConnector1">
            <a:avLst/>
          </a:prstGeom>
          <a:noFill/>
          <a:ln w="28575" cap="flat" cmpd="sng">
            <a:solidFill>
              <a:schemeClr val="dk2"/>
            </a:solidFill>
            <a:prstDash val="solid"/>
            <a:round/>
            <a:headEnd type="none" w="med" len="med"/>
            <a:tailEnd type="none" w="med" len="med"/>
          </a:ln>
        </p:spPr>
      </p:cxnSp>
      <p:cxnSp>
        <p:nvCxnSpPr>
          <p:cNvPr id="721" name="Google Shape;721;p36"/>
          <p:cNvCxnSpPr/>
          <p:nvPr/>
        </p:nvCxnSpPr>
        <p:spPr>
          <a:xfrm>
            <a:off x="8429623" y="2736844"/>
            <a:ext cx="80679" cy="0"/>
          </a:xfrm>
          <a:prstGeom prst="straightConnector1">
            <a:avLst/>
          </a:prstGeom>
          <a:noFill/>
          <a:ln w="28575" cap="flat" cmpd="sng">
            <a:solidFill>
              <a:schemeClr val="dk2"/>
            </a:solidFill>
            <a:prstDash val="solid"/>
            <a:round/>
            <a:headEnd type="none" w="med" len="med"/>
            <a:tailEnd type="none" w="med" len="med"/>
          </a:ln>
        </p:spPr>
      </p:cxnSp>
      <p:cxnSp>
        <p:nvCxnSpPr>
          <p:cNvPr id="722" name="Google Shape;722;p36"/>
          <p:cNvCxnSpPr/>
          <p:nvPr/>
        </p:nvCxnSpPr>
        <p:spPr>
          <a:xfrm flipH="1">
            <a:off x="8510304" y="1903141"/>
            <a:ext cx="14953" cy="833705"/>
          </a:xfrm>
          <a:prstGeom prst="straightConnector1">
            <a:avLst/>
          </a:prstGeom>
          <a:noFill/>
          <a:ln w="28575" cap="flat" cmpd="sng">
            <a:solidFill>
              <a:schemeClr val="dk2"/>
            </a:solidFill>
            <a:prstDash val="solid"/>
            <a:round/>
            <a:headEnd type="none" w="med" len="med"/>
            <a:tailEnd type="none" w="med" len="med"/>
          </a:ln>
        </p:spPr>
      </p:cxnSp>
      <p:sp>
        <p:nvSpPr>
          <p:cNvPr id="723" name="Google Shape;723;p36"/>
          <p:cNvSpPr/>
          <p:nvPr/>
        </p:nvSpPr>
        <p:spPr>
          <a:xfrm>
            <a:off x="8055174" y="5183188"/>
            <a:ext cx="491421"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WBSel</a:t>
            </a:r>
            <a:endParaRPr sz="900" b="1">
              <a:solidFill>
                <a:schemeClr val="dk2"/>
              </a:solidFill>
              <a:latin typeface="Gill Sans"/>
              <a:ea typeface="Gill Sans"/>
              <a:cs typeface="Gill Sans"/>
              <a:sym typeface="Gill Sans"/>
            </a:endParaRPr>
          </a:p>
        </p:txBody>
      </p:sp>
      <p:cxnSp>
        <p:nvCxnSpPr>
          <p:cNvPr id="724" name="Google Shape;724;p36"/>
          <p:cNvCxnSpPr/>
          <p:nvPr/>
        </p:nvCxnSpPr>
        <p:spPr>
          <a:xfrm>
            <a:off x="6902698" y="3717884"/>
            <a:ext cx="189373" cy="5775"/>
          </a:xfrm>
          <a:prstGeom prst="straightConnector1">
            <a:avLst/>
          </a:prstGeom>
          <a:noFill/>
          <a:ln w="28575" cap="flat" cmpd="sng">
            <a:solidFill>
              <a:schemeClr val="dk2"/>
            </a:solidFill>
            <a:prstDash val="solid"/>
            <a:round/>
            <a:headEnd type="none" w="sm" len="sm"/>
            <a:tailEnd type="triangle" w="med" len="med"/>
          </a:ln>
        </p:spPr>
      </p:cxnSp>
      <p:cxnSp>
        <p:nvCxnSpPr>
          <p:cNvPr id="725" name="Google Shape;725;p36"/>
          <p:cNvCxnSpPr/>
          <p:nvPr/>
        </p:nvCxnSpPr>
        <p:spPr>
          <a:xfrm>
            <a:off x="6902700" y="3722747"/>
            <a:ext cx="1566" cy="354988"/>
          </a:xfrm>
          <a:prstGeom prst="straightConnector1">
            <a:avLst/>
          </a:prstGeom>
          <a:noFill/>
          <a:ln w="28575" cap="flat" cmpd="sng">
            <a:solidFill>
              <a:schemeClr val="dk2"/>
            </a:solidFill>
            <a:prstDash val="solid"/>
            <a:round/>
            <a:headEnd type="none" w="med" len="med"/>
            <a:tailEnd type="none" w="med" len="med"/>
          </a:ln>
        </p:spPr>
      </p:cxnSp>
      <p:cxnSp>
        <p:nvCxnSpPr>
          <p:cNvPr id="726" name="Google Shape;726;p36"/>
          <p:cNvCxnSpPr/>
          <p:nvPr/>
        </p:nvCxnSpPr>
        <p:spPr>
          <a:xfrm>
            <a:off x="5045323" y="4062928"/>
            <a:ext cx="1857376" cy="24988"/>
          </a:xfrm>
          <a:prstGeom prst="straightConnector1">
            <a:avLst/>
          </a:prstGeom>
          <a:noFill/>
          <a:ln w="28575" cap="flat" cmpd="sng">
            <a:solidFill>
              <a:schemeClr val="dk2"/>
            </a:solidFill>
            <a:prstDash val="solid"/>
            <a:round/>
            <a:headEnd type="none" w="med" len="med"/>
            <a:tailEnd type="none" w="med" len="med"/>
          </a:ln>
        </p:spPr>
      </p:cxnSp>
      <p:cxnSp>
        <p:nvCxnSpPr>
          <p:cNvPr id="727" name="Google Shape;727;p36"/>
          <p:cNvCxnSpPr/>
          <p:nvPr/>
        </p:nvCxnSpPr>
        <p:spPr>
          <a:xfrm flipH="1">
            <a:off x="5045324" y="3545883"/>
            <a:ext cx="1566" cy="524971"/>
          </a:xfrm>
          <a:prstGeom prst="straightConnector1">
            <a:avLst/>
          </a:prstGeom>
          <a:noFill/>
          <a:ln w="28575" cap="flat" cmpd="sng">
            <a:solidFill>
              <a:schemeClr val="dk2"/>
            </a:solidFill>
            <a:prstDash val="solid"/>
            <a:round/>
            <a:headEnd type="none" w="med" len="med"/>
            <a:tailEnd type="none" w="med" len="med"/>
          </a:ln>
        </p:spPr>
      </p:cxnSp>
      <p:cxnSp>
        <p:nvCxnSpPr>
          <p:cNvPr id="728" name="Google Shape;728;p36"/>
          <p:cNvCxnSpPr/>
          <p:nvPr/>
        </p:nvCxnSpPr>
        <p:spPr>
          <a:xfrm rot="10800000">
            <a:off x="7303220" y="3961461"/>
            <a:ext cx="0" cy="1199344"/>
          </a:xfrm>
          <a:prstGeom prst="straightConnector1">
            <a:avLst/>
          </a:prstGeom>
          <a:solidFill>
            <a:schemeClr val="accent1"/>
          </a:solidFill>
          <a:ln w="28575" cap="flat" cmpd="sng">
            <a:solidFill>
              <a:schemeClr val="dk2"/>
            </a:solidFill>
            <a:prstDash val="solid"/>
            <a:round/>
            <a:headEnd type="none" w="sm" len="sm"/>
            <a:tailEnd type="triangle" w="med" len="med"/>
          </a:ln>
        </p:spPr>
      </p:cxnSp>
      <p:grpSp>
        <p:nvGrpSpPr>
          <p:cNvPr id="729" name="Google Shape;729;p36"/>
          <p:cNvGrpSpPr/>
          <p:nvPr/>
        </p:nvGrpSpPr>
        <p:grpSpPr>
          <a:xfrm>
            <a:off x="5088925" y="2979221"/>
            <a:ext cx="612347" cy="825500"/>
            <a:chOff x="3738867" y="3105150"/>
            <a:chExt cx="612347" cy="762000"/>
          </a:xfrm>
        </p:grpSpPr>
        <p:sp>
          <p:nvSpPr>
            <p:cNvPr id="730" name="Google Shape;730;p36"/>
            <p:cNvSpPr/>
            <p:nvPr/>
          </p:nvSpPr>
          <p:spPr>
            <a:xfrm rot="5400000">
              <a:off x="3695700" y="3219450"/>
              <a:ext cx="762000" cy="533400"/>
            </a:xfrm>
            <a:prstGeom prst="trapezoid">
              <a:avLst>
                <a:gd name="adj" fmla="val 30656"/>
              </a:avLst>
            </a:prstGeom>
            <a:noFill/>
            <a:ln w="28575" cap="flat" cmpd="sng">
              <a:solidFill>
                <a:schemeClr val="dk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9057" tIns="49529" rIns="99057" bIns="49529" anchor="ctr" anchorCtr="0">
              <a:noAutofit/>
            </a:bodyPr>
            <a:lstStyle/>
            <a:p>
              <a:pPr algn="ctr">
                <a:spcBef>
                  <a:spcPts val="0"/>
                </a:spcBef>
                <a:spcAft>
                  <a:spcPts val="0"/>
                </a:spcAft>
              </a:pPr>
              <a:endParaRPr sz="900">
                <a:solidFill>
                  <a:schemeClr val="dk1"/>
                </a:solidFill>
                <a:latin typeface="Gill Sans"/>
                <a:ea typeface="Gill Sans"/>
                <a:cs typeface="Gill Sans"/>
                <a:sym typeface="Gill Sans"/>
              </a:endParaRPr>
            </a:p>
          </p:txBody>
        </p:sp>
        <p:sp>
          <p:nvSpPr>
            <p:cNvPr id="731" name="Google Shape;731;p36"/>
            <p:cNvSpPr txBox="1"/>
            <p:nvPr/>
          </p:nvSpPr>
          <p:spPr>
            <a:xfrm>
              <a:off x="3738867" y="3286906"/>
              <a:ext cx="612347" cy="403957"/>
            </a:xfrm>
            <a:prstGeom prst="rect">
              <a:avLst/>
            </a:prstGeom>
            <a:noFill/>
            <a:ln>
              <a:noFill/>
            </a:ln>
          </p:spPr>
          <p:txBody>
            <a:bodyPr spcFirstLastPara="1" wrap="square" lIns="61902" tIns="30943" rIns="61902" bIns="30943" anchor="t" anchorCtr="0">
              <a:noAutofit/>
            </a:bodyPr>
            <a:lstStyle/>
            <a:p>
              <a:pPr algn="ctr">
                <a:spcBef>
                  <a:spcPts val="0"/>
                </a:spcBef>
                <a:spcAft>
                  <a:spcPts val="0"/>
                </a:spcAft>
              </a:pPr>
              <a:r>
                <a:rPr lang="en-US" sz="900" b="1">
                  <a:solidFill>
                    <a:srgbClr val="000000"/>
                  </a:solidFill>
                  <a:latin typeface="Gill Sans"/>
                  <a:ea typeface="Gill Sans"/>
                  <a:cs typeface="Gill Sans"/>
                  <a:sym typeface="Gill Sans"/>
                </a:rPr>
                <a:t>Branch</a:t>
              </a:r>
              <a:endParaRPr sz="900"/>
            </a:p>
            <a:p>
              <a:pPr algn="ctr">
                <a:spcBef>
                  <a:spcPts val="0"/>
                </a:spcBef>
                <a:spcAft>
                  <a:spcPts val="0"/>
                </a:spcAft>
              </a:pPr>
              <a:r>
                <a:rPr lang="en-US" sz="900" b="1">
                  <a:solidFill>
                    <a:srgbClr val="000000"/>
                  </a:solidFill>
                  <a:latin typeface="Gill Sans"/>
                  <a:ea typeface="Gill Sans"/>
                  <a:cs typeface="Gill Sans"/>
                  <a:sym typeface="Gill Sans"/>
                </a:rPr>
                <a:t>Comp</a:t>
              </a:r>
              <a:endParaRPr sz="900"/>
            </a:p>
          </p:txBody>
        </p:sp>
      </p:grpSp>
      <p:sp>
        <p:nvSpPr>
          <p:cNvPr id="732" name="Google Shape;732;p36"/>
          <p:cNvSpPr/>
          <p:nvPr/>
        </p:nvSpPr>
        <p:spPr>
          <a:xfrm rot="10800000" flipH="1">
            <a:off x="5764055" y="3532187"/>
            <a:ext cx="156398" cy="30956"/>
          </a:xfrm>
          <a:custGeom>
            <a:avLst/>
            <a:gdLst/>
            <a:ahLst/>
            <a:cxnLst/>
            <a:rect l="l" t="t" r="r" b="b"/>
            <a:pathLst>
              <a:path w="873" h="1" extrusionOk="0">
                <a:moveTo>
                  <a:pt x="0" y="0"/>
                </a:moveTo>
                <a:lnTo>
                  <a:pt x="872"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cxnSp>
        <p:nvCxnSpPr>
          <p:cNvPr id="733" name="Google Shape;733;p36"/>
          <p:cNvCxnSpPr/>
          <p:nvPr/>
        </p:nvCxnSpPr>
        <p:spPr>
          <a:xfrm>
            <a:off x="5755093" y="3558223"/>
            <a:ext cx="40" cy="502350"/>
          </a:xfrm>
          <a:prstGeom prst="straightConnector1">
            <a:avLst/>
          </a:prstGeom>
          <a:noFill/>
          <a:ln w="28575" cap="flat" cmpd="sng">
            <a:solidFill>
              <a:schemeClr val="dk2"/>
            </a:solidFill>
            <a:prstDash val="solid"/>
            <a:round/>
            <a:headEnd type="none" w="med" len="med"/>
            <a:tailEnd type="none" w="med" len="med"/>
          </a:ln>
        </p:spPr>
      </p:cxnSp>
      <p:grpSp>
        <p:nvGrpSpPr>
          <p:cNvPr id="734" name="Google Shape;734;p36"/>
          <p:cNvGrpSpPr/>
          <p:nvPr/>
        </p:nvGrpSpPr>
        <p:grpSpPr>
          <a:xfrm>
            <a:off x="5922238" y="2911269"/>
            <a:ext cx="173296" cy="496880"/>
            <a:chOff x="5791200" y="1352550"/>
            <a:chExt cx="152400" cy="533400"/>
          </a:xfrm>
        </p:grpSpPr>
        <p:sp>
          <p:nvSpPr>
            <p:cNvPr id="735" name="Google Shape;735;p36"/>
            <p:cNvSpPr/>
            <p:nvPr/>
          </p:nvSpPr>
          <p:spPr>
            <a:xfrm rot="5400000">
              <a:off x="5600700" y="1543050"/>
              <a:ext cx="533400" cy="152400"/>
            </a:xfrm>
            <a:prstGeom prst="trapezoid">
              <a:avLst>
                <a:gd name="adj" fmla="val 62709"/>
              </a:avLst>
            </a:prstGeom>
            <a:solidFill>
              <a:srgbClr val="FFFFFF"/>
            </a:solidFill>
            <a:ln w="28575" cap="flat" cmpd="sng">
              <a:solidFill>
                <a:schemeClr val="dk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1902" tIns="30943" rIns="61902" bIns="30943" anchor="ctr" anchorCtr="0">
              <a:noAutofit/>
            </a:bodyPr>
            <a:lstStyle/>
            <a:p>
              <a:pPr algn="ctr">
                <a:spcBef>
                  <a:spcPts val="0"/>
                </a:spcBef>
                <a:spcAft>
                  <a:spcPts val="0"/>
                </a:spcAft>
              </a:pPr>
              <a:endParaRPr sz="900">
                <a:solidFill>
                  <a:schemeClr val="dk1"/>
                </a:solidFill>
                <a:latin typeface="Gill Sans"/>
                <a:ea typeface="Gill Sans"/>
                <a:cs typeface="Gill Sans"/>
                <a:sym typeface="Gill Sans"/>
              </a:endParaRPr>
            </a:p>
          </p:txBody>
        </p:sp>
        <p:sp>
          <p:nvSpPr>
            <p:cNvPr id="736" name="Google Shape;736;p36"/>
            <p:cNvSpPr txBox="1"/>
            <p:nvPr/>
          </p:nvSpPr>
          <p:spPr>
            <a:xfrm>
              <a:off x="5807075" y="1390650"/>
              <a:ext cx="76200" cy="156595"/>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a:solidFill>
                    <a:srgbClr val="000000"/>
                  </a:solidFill>
                  <a:latin typeface="Gill Sans"/>
                  <a:ea typeface="Gill Sans"/>
                  <a:cs typeface="Gill Sans"/>
                  <a:sym typeface="Gill Sans"/>
                </a:rPr>
                <a:t>1</a:t>
              </a:r>
              <a:endParaRPr sz="900"/>
            </a:p>
          </p:txBody>
        </p:sp>
        <p:sp>
          <p:nvSpPr>
            <p:cNvPr id="737" name="Google Shape;737;p36"/>
            <p:cNvSpPr txBox="1"/>
            <p:nvPr/>
          </p:nvSpPr>
          <p:spPr>
            <a:xfrm>
              <a:off x="5821934" y="1638300"/>
              <a:ext cx="54627" cy="156595"/>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a:solidFill>
                    <a:srgbClr val="000000"/>
                  </a:solidFill>
                  <a:latin typeface="Gill Sans"/>
                  <a:ea typeface="Gill Sans"/>
                  <a:cs typeface="Gill Sans"/>
                  <a:sym typeface="Gill Sans"/>
                </a:rPr>
                <a:t>0</a:t>
              </a:r>
              <a:endParaRPr sz="900"/>
            </a:p>
          </p:txBody>
        </p:sp>
      </p:grpSp>
      <p:sp>
        <p:nvSpPr>
          <p:cNvPr id="738" name="Google Shape;738;p36"/>
          <p:cNvSpPr/>
          <p:nvPr/>
        </p:nvSpPr>
        <p:spPr>
          <a:xfrm rot="10800000" flipH="1">
            <a:off x="5761305" y="3241814"/>
            <a:ext cx="172950" cy="45717"/>
          </a:xfrm>
          <a:custGeom>
            <a:avLst/>
            <a:gdLst/>
            <a:ahLst/>
            <a:cxnLst/>
            <a:rect l="l" t="t" r="r" b="b"/>
            <a:pathLst>
              <a:path w="873" h="1" extrusionOk="0">
                <a:moveTo>
                  <a:pt x="0" y="0"/>
                </a:moveTo>
                <a:lnTo>
                  <a:pt x="872"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sp>
        <p:nvSpPr>
          <p:cNvPr id="739" name="Google Shape;739;p36"/>
          <p:cNvSpPr/>
          <p:nvPr/>
        </p:nvSpPr>
        <p:spPr>
          <a:xfrm rot="10800000" flipH="1">
            <a:off x="5864059" y="3003801"/>
            <a:ext cx="62566" cy="30956"/>
          </a:xfrm>
          <a:custGeom>
            <a:avLst/>
            <a:gdLst/>
            <a:ahLst/>
            <a:cxnLst/>
            <a:rect l="l" t="t" r="r" b="b"/>
            <a:pathLst>
              <a:path w="873" h="1" extrusionOk="0">
                <a:moveTo>
                  <a:pt x="0" y="0"/>
                </a:moveTo>
                <a:lnTo>
                  <a:pt x="872"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cxnSp>
        <p:nvCxnSpPr>
          <p:cNvPr id="740" name="Google Shape;740;p36"/>
          <p:cNvCxnSpPr/>
          <p:nvPr/>
        </p:nvCxnSpPr>
        <p:spPr>
          <a:xfrm>
            <a:off x="5850395" y="2182165"/>
            <a:ext cx="1329" cy="860302"/>
          </a:xfrm>
          <a:prstGeom prst="straightConnector1">
            <a:avLst/>
          </a:prstGeom>
          <a:noFill/>
          <a:ln w="28575" cap="flat" cmpd="sng">
            <a:solidFill>
              <a:schemeClr val="dk2"/>
            </a:solidFill>
            <a:prstDash val="solid"/>
            <a:round/>
            <a:headEnd type="none" w="med" len="med"/>
            <a:tailEnd type="none" w="med" len="med"/>
          </a:ln>
        </p:spPr>
      </p:cxnSp>
      <p:sp>
        <p:nvSpPr>
          <p:cNvPr id="741" name="Google Shape;741;p36"/>
          <p:cNvSpPr/>
          <p:nvPr/>
        </p:nvSpPr>
        <p:spPr>
          <a:xfrm rot="10800000" flipH="1">
            <a:off x="6094641" y="3119438"/>
            <a:ext cx="118358" cy="30956"/>
          </a:xfrm>
          <a:custGeom>
            <a:avLst/>
            <a:gdLst/>
            <a:ahLst/>
            <a:cxnLst/>
            <a:rect l="l" t="t" r="r" b="b"/>
            <a:pathLst>
              <a:path w="873" h="1" extrusionOk="0">
                <a:moveTo>
                  <a:pt x="0" y="0"/>
                </a:moveTo>
                <a:lnTo>
                  <a:pt x="872"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cxnSp>
        <p:nvCxnSpPr>
          <p:cNvPr id="742" name="Google Shape;742;p36"/>
          <p:cNvCxnSpPr/>
          <p:nvPr/>
        </p:nvCxnSpPr>
        <p:spPr>
          <a:xfrm>
            <a:off x="5041496" y="2891991"/>
            <a:ext cx="2697" cy="323701"/>
          </a:xfrm>
          <a:prstGeom prst="straightConnector1">
            <a:avLst/>
          </a:prstGeom>
          <a:noFill/>
          <a:ln w="28575" cap="flat" cmpd="sng">
            <a:solidFill>
              <a:schemeClr val="dk2"/>
            </a:solidFill>
            <a:prstDash val="solid"/>
            <a:round/>
            <a:headEnd type="none" w="med" len="med"/>
            <a:tailEnd type="none" w="med" len="med"/>
          </a:ln>
        </p:spPr>
      </p:cxnSp>
      <p:cxnSp>
        <p:nvCxnSpPr>
          <p:cNvPr id="743" name="Google Shape;743;p36"/>
          <p:cNvCxnSpPr/>
          <p:nvPr/>
        </p:nvCxnSpPr>
        <p:spPr>
          <a:xfrm rot="10800000" flipH="1">
            <a:off x="5034661" y="2886978"/>
            <a:ext cx="714975" cy="1869"/>
          </a:xfrm>
          <a:prstGeom prst="straightConnector1">
            <a:avLst/>
          </a:prstGeom>
          <a:noFill/>
          <a:ln w="28575" cap="flat" cmpd="sng">
            <a:solidFill>
              <a:schemeClr val="dk2"/>
            </a:solidFill>
            <a:prstDash val="solid"/>
            <a:round/>
            <a:headEnd type="none" w="med" len="med"/>
            <a:tailEnd type="none" w="med" len="med"/>
          </a:ln>
        </p:spPr>
      </p:cxnSp>
      <p:cxnSp>
        <p:nvCxnSpPr>
          <p:cNvPr id="744" name="Google Shape;744;p36"/>
          <p:cNvCxnSpPr/>
          <p:nvPr/>
        </p:nvCxnSpPr>
        <p:spPr>
          <a:xfrm flipH="1">
            <a:off x="5757880" y="2886978"/>
            <a:ext cx="4045" cy="389643"/>
          </a:xfrm>
          <a:prstGeom prst="straightConnector1">
            <a:avLst/>
          </a:prstGeom>
          <a:noFill/>
          <a:ln w="28575" cap="flat" cmpd="sng">
            <a:solidFill>
              <a:schemeClr val="dk2"/>
            </a:solidFill>
            <a:prstDash val="solid"/>
            <a:round/>
            <a:headEnd type="none" w="med" len="med"/>
            <a:tailEnd type="none" w="med" len="med"/>
          </a:ln>
        </p:spPr>
      </p:cxnSp>
      <p:cxnSp>
        <p:nvCxnSpPr>
          <p:cNvPr id="745" name="Google Shape;745;p36"/>
          <p:cNvCxnSpPr/>
          <p:nvPr/>
        </p:nvCxnSpPr>
        <p:spPr>
          <a:xfrm>
            <a:off x="3117016" y="2175574"/>
            <a:ext cx="2740170" cy="4411"/>
          </a:xfrm>
          <a:prstGeom prst="straightConnector1">
            <a:avLst/>
          </a:prstGeom>
          <a:noFill/>
          <a:ln w="28575" cap="flat" cmpd="sng">
            <a:solidFill>
              <a:schemeClr val="dk2"/>
            </a:solidFill>
            <a:prstDash val="solid"/>
            <a:round/>
            <a:headEnd type="none" w="med" len="med"/>
            <a:tailEnd type="none" w="med" len="med"/>
          </a:ln>
        </p:spPr>
      </p:cxnSp>
      <p:cxnSp>
        <p:nvCxnSpPr>
          <p:cNvPr id="746" name="Google Shape;746;p36"/>
          <p:cNvCxnSpPr/>
          <p:nvPr/>
        </p:nvCxnSpPr>
        <p:spPr>
          <a:xfrm rot="10800000" flipH="1">
            <a:off x="1713860" y="2727658"/>
            <a:ext cx="1392675" cy="4326"/>
          </a:xfrm>
          <a:prstGeom prst="straightConnector1">
            <a:avLst/>
          </a:prstGeom>
          <a:noFill/>
          <a:ln w="28575" cap="flat" cmpd="sng">
            <a:solidFill>
              <a:schemeClr val="dk2"/>
            </a:solidFill>
            <a:prstDash val="solid"/>
            <a:round/>
            <a:headEnd type="none" w="med" len="med"/>
            <a:tailEnd type="none" w="med" len="med"/>
          </a:ln>
        </p:spPr>
      </p:cxnSp>
      <p:cxnSp>
        <p:nvCxnSpPr>
          <p:cNvPr id="747" name="Google Shape;747;p36"/>
          <p:cNvCxnSpPr/>
          <p:nvPr/>
        </p:nvCxnSpPr>
        <p:spPr>
          <a:xfrm flipH="1">
            <a:off x="3106063" y="2187938"/>
            <a:ext cx="472" cy="534586"/>
          </a:xfrm>
          <a:prstGeom prst="straightConnector1">
            <a:avLst/>
          </a:prstGeom>
          <a:noFill/>
          <a:ln w="28575" cap="flat" cmpd="sng">
            <a:solidFill>
              <a:schemeClr val="dk2"/>
            </a:solidFill>
            <a:prstDash val="solid"/>
            <a:round/>
            <a:headEnd type="none" w="med" len="med"/>
            <a:tailEnd type="none" w="med" len="med"/>
          </a:ln>
        </p:spPr>
      </p:cxnSp>
      <p:cxnSp>
        <p:nvCxnSpPr>
          <p:cNvPr id="748" name="Google Shape;748;p36"/>
          <p:cNvCxnSpPr/>
          <p:nvPr/>
        </p:nvCxnSpPr>
        <p:spPr>
          <a:xfrm rot="10800000">
            <a:off x="3938923" y="4718844"/>
            <a:ext cx="6158" cy="428720"/>
          </a:xfrm>
          <a:prstGeom prst="straightConnector1">
            <a:avLst/>
          </a:prstGeom>
          <a:solidFill>
            <a:schemeClr val="accent1"/>
          </a:solidFill>
          <a:ln w="28575" cap="flat" cmpd="sng">
            <a:solidFill>
              <a:schemeClr val="dk2"/>
            </a:solidFill>
            <a:prstDash val="solid"/>
            <a:round/>
            <a:headEnd type="none" w="sm" len="sm"/>
            <a:tailEnd type="triangle" w="med" len="med"/>
          </a:ln>
        </p:spPr>
      </p:cxnSp>
      <p:sp>
        <p:nvSpPr>
          <p:cNvPr id="749" name="Google Shape;749;p36"/>
          <p:cNvSpPr/>
          <p:nvPr/>
        </p:nvSpPr>
        <p:spPr>
          <a:xfrm>
            <a:off x="3618141" y="5229843"/>
            <a:ext cx="542517"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ImmSel</a:t>
            </a:r>
            <a:endParaRPr sz="900" b="1">
              <a:solidFill>
                <a:schemeClr val="dk2"/>
              </a:solidFill>
              <a:latin typeface="Gill Sans"/>
              <a:ea typeface="Gill Sans"/>
              <a:cs typeface="Gill Sans"/>
              <a:sym typeface="Gill Sans"/>
            </a:endParaRPr>
          </a:p>
        </p:txBody>
      </p:sp>
      <p:cxnSp>
        <p:nvCxnSpPr>
          <p:cNvPr id="750" name="Google Shape;750;p36"/>
          <p:cNvCxnSpPr/>
          <p:nvPr/>
        </p:nvCxnSpPr>
        <p:spPr>
          <a:xfrm flipH="1">
            <a:off x="5422058" y="3720450"/>
            <a:ext cx="6160" cy="1427114"/>
          </a:xfrm>
          <a:prstGeom prst="straightConnector1">
            <a:avLst/>
          </a:prstGeom>
          <a:noFill/>
          <a:ln w="28575" cap="flat" cmpd="sng">
            <a:solidFill>
              <a:schemeClr val="dk2"/>
            </a:solidFill>
            <a:prstDash val="solid"/>
            <a:round/>
            <a:headEnd type="none" w="med" len="med"/>
            <a:tailEnd type="triangle" w="med" len="med"/>
          </a:ln>
        </p:spPr>
      </p:cxnSp>
      <p:cxnSp>
        <p:nvCxnSpPr>
          <p:cNvPr id="751" name="Google Shape;751;p36"/>
          <p:cNvCxnSpPr/>
          <p:nvPr/>
        </p:nvCxnSpPr>
        <p:spPr>
          <a:xfrm flipH="1">
            <a:off x="5559737" y="3674159"/>
            <a:ext cx="9512" cy="1486646"/>
          </a:xfrm>
          <a:prstGeom prst="straightConnector1">
            <a:avLst/>
          </a:prstGeom>
          <a:noFill/>
          <a:ln w="28575" cap="flat" cmpd="sng">
            <a:solidFill>
              <a:schemeClr val="dk2"/>
            </a:solidFill>
            <a:prstDash val="solid"/>
            <a:round/>
            <a:headEnd type="none" w="med" len="med"/>
            <a:tailEnd type="triangle" w="med" len="med"/>
          </a:ln>
        </p:spPr>
      </p:cxnSp>
      <p:cxnSp>
        <p:nvCxnSpPr>
          <p:cNvPr id="752" name="Google Shape;752;p36"/>
          <p:cNvCxnSpPr/>
          <p:nvPr/>
        </p:nvCxnSpPr>
        <p:spPr>
          <a:xfrm rot="10800000" flipH="1">
            <a:off x="5265563" y="3770200"/>
            <a:ext cx="12708" cy="1377365"/>
          </a:xfrm>
          <a:prstGeom prst="straightConnector1">
            <a:avLst/>
          </a:prstGeom>
          <a:solidFill>
            <a:schemeClr val="accent1"/>
          </a:solidFill>
          <a:ln w="28575" cap="flat" cmpd="sng">
            <a:solidFill>
              <a:schemeClr val="dk2"/>
            </a:solidFill>
            <a:prstDash val="solid"/>
            <a:round/>
            <a:headEnd type="none" w="sm" len="sm"/>
            <a:tailEnd type="triangle" w="med" len="med"/>
          </a:ln>
        </p:spPr>
      </p:cxnSp>
      <p:grpSp>
        <p:nvGrpSpPr>
          <p:cNvPr id="753" name="Google Shape;753;p36"/>
          <p:cNvGrpSpPr/>
          <p:nvPr/>
        </p:nvGrpSpPr>
        <p:grpSpPr>
          <a:xfrm>
            <a:off x="1136506" y="2838057"/>
            <a:ext cx="173296" cy="496880"/>
            <a:chOff x="5791200" y="1352550"/>
            <a:chExt cx="152400" cy="533400"/>
          </a:xfrm>
        </p:grpSpPr>
        <p:sp>
          <p:nvSpPr>
            <p:cNvPr id="754" name="Google Shape;754;p36"/>
            <p:cNvSpPr/>
            <p:nvPr/>
          </p:nvSpPr>
          <p:spPr>
            <a:xfrm rot="5400000">
              <a:off x="5600700" y="1543050"/>
              <a:ext cx="533400" cy="152400"/>
            </a:xfrm>
            <a:prstGeom prst="trapezoid">
              <a:avLst>
                <a:gd name="adj" fmla="val 62709"/>
              </a:avLst>
            </a:prstGeom>
            <a:solidFill>
              <a:srgbClr val="FFFFFF"/>
            </a:solidFill>
            <a:ln w="28575" cap="flat" cmpd="sng">
              <a:solidFill>
                <a:schemeClr val="dk2"/>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1902" tIns="30943" rIns="61902" bIns="30943" anchor="ctr" anchorCtr="0">
              <a:noAutofit/>
            </a:bodyPr>
            <a:lstStyle/>
            <a:p>
              <a:pPr algn="ctr">
                <a:spcBef>
                  <a:spcPts val="0"/>
                </a:spcBef>
                <a:spcAft>
                  <a:spcPts val="0"/>
                </a:spcAft>
              </a:pPr>
              <a:endParaRPr sz="900">
                <a:solidFill>
                  <a:schemeClr val="dk1"/>
                </a:solidFill>
                <a:latin typeface="Gill Sans"/>
                <a:ea typeface="Gill Sans"/>
                <a:cs typeface="Gill Sans"/>
                <a:sym typeface="Gill Sans"/>
              </a:endParaRPr>
            </a:p>
          </p:txBody>
        </p:sp>
        <p:sp>
          <p:nvSpPr>
            <p:cNvPr id="755" name="Google Shape;755;p36"/>
            <p:cNvSpPr txBox="1"/>
            <p:nvPr/>
          </p:nvSpPr>
          <p:spPr>
            <a:xfrm>
              <a:off x="5807075" y="1390650"/>
              <a:ext cx="76200" cy="156595"/>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a:solidFill>
                    <a:srgbClr val="000000"/>
                  </a:solidFill>
                  <a:latin typeface="Gill Sans"/>
                  <a:ea typeface="Gill Sans"/>
                  <a:cs typeface="Gill Sans"/>
                  <a:sym typeface="Gill Sans"/>
                </a:rPr>
                <a:t>1</a:t>
              </a:r>
              <a:endParaRPr sz="900"/>
            </a:p>
          </p:txBody>
        </p:sp>
        <p:sp>
          <p:nvSpPr>
            <p:cNvPr id="756" name="Google Shape;756;p36"/>
            <p:cNvSpPr txBox="1"/>
            <p:nvPr/>
          </p:nvSpPr>
          <p:spPr>
            <a:xfrm>
              <a:off x="5821934" y="1638300"/>
              <a:ext cx="54627" cy="156595"/>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a:solidFill>
                    <a:srgbClr val="000000"/>
                  </a:solidFill>
                  <a:latin typeface="Gill Sans"/>
                  <a:ea typeface="Gill Sans"/>
                  <a:cs typeface="Gill Sans"/>
                  <a:sym typeface="Gill Sans"/>
                </a:rPr>
                <a:t>0</a:t>
              </a:r>
              <a:endParaRPr sz="900"/>
            </a:p>
          </p:txBody>
        </p:sp>
      </p:grpSp>
      <p:sp>
        <p:nvSpPr>
          <p:cNvPr id="757" name="Google Shape;757;p36"/>
          <p:cNvSpPr/>
          <p:nvPr/>
        </p:nvSpPr>
        <p:spPr>
          <a:xfrm rot="10800000" flipH="1">
            <a:off x="760222" y="2905716"/>
            <a:ext cx="385757" cy="53738"/>
          </a:xfrm>
          <a:custGeom>
            <a:avLst/>
            <a:gdLst/>
            <a:ahLst/>
            <a:cxnLst/>
            <a:rect l="l" t="t" r="r" b="b"/>
            <a:pathLst>
              <a:path w="873" h="1" extrusionOk="0">
                <a:moveTo>
                  <a:pt x="0" y="0"/>
                </a:moveTo>
                <a:lnTo>
                  <a:pt x="872" y="0"/>
                </a:lnTo>
              </a:path>
            </a:pathLst>
          </a:custGeom>
          <a:noFill/>
          <a:ln w="28575" cap="rnd" cmpd="sng">
            <a:solidFill>
              <a:schemeClr val="dk2"/>
            </a:solidFill>
            <a:prstDash val="solid"/>
            <a:round/>
            <a:headEnd type="none" w="med" len="med"/>
            <a:tailEnd type="triangle" w="med" len="med"/>
          </a:ln>
        </p:spPr>
        <p:txBody>
          <a:bodyPr spcFirstLastPara="1" wrap="square" lIns="61902" tIns="30943" rIns="61902" bIns="30943" anchor="t" anchorCtr="0">
            <a:noAutofit/>
          </a:bodyPr>
          <a:lstStyle/>
          <a:p>
            <a:pPr algn="ctr">
              <a:spcBef>
                <a:spcPts val="0"/>
              </a:spcBef>
              <a:spcAft>
                <a:spcPts val="0"/>
              </a:spcAft>
            </a:pPr>
            <a:endParaRPr sz="900">
              <a:solidFill>
                <a:srgbClr val="000000"/>
              </a:solidFill>
              <a:latin typeface="Gill Sans"/>
              <a:ea typeface="Gill Sans"/>
              <a:cs typeface="Gill Sans"/>
              <a:sym typeface="Gill Sans"/>
            </a:endParaRPr>
          </a:p>
        </p:txBody>
      </p:sp>
      <p:cxnSp>
        <p:nvCxnSpPr>
          <p:cNvPr id="758" name="Google Shape;758;p36"/>
          <p:cNvCxnSpPr/>
          <p:nvPr/>
        </p:nvCxnSpPr>
        <p:spPr>
          <a:xfrm flipH="1">
            <a:off x="759157" y="1778001"/>
            <a:ext cx="1063" cy="1181551"/>
          </a:xfrm>
          <a:prstGeom prst="straightConnector1">
            <a:avLst/>
          </a:prstGeom>
          <a:noFill/>
          <a:ln w="28575" cap="flat" cmpd="sng">
            <a:solidFill>
              <a:schemeClr val="dk2"/>
            </a:solidFill>
            <a:prstDash val="solid"/>
            <a:round/>
            <a:headEnd type="none" w="med" len="med"/>
            <a:tailEnd type="none" w="med" len="med"/>
          </a:ln>
        </p:spPr>
      </p:cxnSp>
      <p:cxnSp>
        <p:nvCxnSpPr>
          <p:cNvPr id="759" name="Google Shape;759;p36"/>
          <p:cNvCxnSpPr/>
          <p:nvPr/>
        </p:nvCxnSpPr>
        <p:spPr>
          <a:xfrm rot="10800000" flipH="1">
            <a:off x="767607" y="1760200"/>
            <a:ext cx="6135091" cy="14906"/>
          </a:xfrm>
          <a:prstGeom prst="straightConnector1">
            <a:avLst/>
          </a:prstGeom>
          <a:noFill/>
          <a:ln w="28575" cap="flat" cmpd="sng">
            <a:solidFill>
              <a:schemeClr val="dk2"/>
            </a:solidFill>
            <a:prstDash val="solid"/>
            <a:round/>
            <a:headEnd type="none" w="med" len="med"/>
            <a:tailEnd type="none" w="med" len="med"/>
          </a:ln>
        </p:spPr>
      </p:cxnSp>
      <p:sp>
        <p:nvSpPr>
          <p:cNvPr id="760" name="Google Shape;760;p36"/>
          <p:cNvSpPr/>
          <p:nvPr/>
        </p:nvSpPr>
        <p:spPr>
          <a:xfrm>
            <a:off x="995478" y="5224882"/>
            <a:ext cx="455354"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PCSel</a:t>
            </a:r>
            <a:endParaRPr sz="900" b="1">
              <a:solidFill>
                <a:schemeClr val="dk2"/>
              </a:solidFill>
              <a:latin typeface="Gill Sans"/>
              <a:ea typeface="Gill Sans"/>
              <a:cs typeface="Gill Sans"/>
              <a:sym typeface="Gill Sans"/>
            </a:endParaRPr>
          </a:p>
        </p:txBody>
      </p:sp>
      <p:cxnSp>
        <p:nvCxnSpPr>
          <p:cNvPr id="761" name="Google Shape;761;p36"/>
          <p:cNvCxnSpPr/>
          <p:nvPr/>
        </p:nvCxnSpPr>
        <p:spPr>
          <a:xfrm>
            <a:off x="1303056" y="3059414"/>
            <a:ext cx="141811" cy="3601"/>
          </a:xfrm>
          <a:prstGeom prst="straightConnector1">
            <a:avLst/>
          </a:prstGeom>
          <a:noFill/>
          <a:ln w="28575" cap="flat" cmpd="sng">
            <a:solidFill>
              <a:schemeClr val="dk2"/>
            </a:solidFill>
            <a:prstDash val="solid"/>
            <a:round/>
            <a:headEnd type="none" w="sm" len="sm"/>
            <a:tailEnd type="triangle" w="med" len="med"/>
          </a:ln>
        </p:spPr>
      </p:cxnSp>
      <p:cxnSp>
        <p:nvCxnSpPr>
          <p:cNvPr id="762" name="Google Shape;762;p36"/>
          <p:cNvCxnSpPr/>
          <p:nvPr/>
        </p:nvCxnSpPr>
        <p:spPr>
          <a:xfrm rot="10800000">
            <a:off x="1224387" y="3291013"/>
            <a:ext cx="16820" cy="1880554"/>
          </a:xfrm>
          <a:prstGeom prst="straightConnector1">
            <a:avLst/>
          </a:prstGeom>
          <a:solidFill>
            <a:schemeClr val="accent1"/>
          </a:solidFill>
          <a:ln w="28575" cap="flat" cmpd="sng">
            <a:solidFill>
              <a:schemeClr val="dk2"/>
            </a:solidFill>
            <a:prstDash val="solid"/>
            <a:round/>
            <a:headEnd type="none" w="sm" len="sm"/>
            <a:tailEnd type="triangle" w="med" len="med"/>
          </a:ln>
        </p:spPr>
      </p:cxnSp>
      <p:cxnSp>
        <p:nvCxnSpPr>
          <p:cNvPr id="763" name="Google Shape;763;p36"/>
          <p:cNvCxnSpPr/>
          <p:nvPr/>
        </p:nvCxnSpPr>
        <p:spPr>
          <a:xfrm flipH="1">
            <a:off x="6902699" y="2727203"/>
            <a:ext cx="2927" cy="638445"/>
          </a:xfrm>
          <a:prstGeom prst="straightConnector1">
            <a:avLst/>
          </a:prstGeom>
          <a:noFill/>
          <a:ln w="28575" cap="flat" cmpd="sng">
            <a:solidFill>
              <a:schemeClr val="dk2"/>
            </a:solidFill>
            <a:prstDash val="solid"/>
            <a:round/>
            <a:headEnd type="none" w="med" len="med"/>
            <a:tailEnd type="none" w="med" len="med"/>
          </a:ln>
        </p:spPr>
      </p:cxnSp>
      <p:sp>
        <p:nvSpPr>
          <p:cNvPr id="764" name="Google Shape;764;p36"/>
          <p:cNvSpPr txBox="1"/>
          <p:nvPr/>
        </p:nvSpPr>
        <p:spPr>
          <a:xfrm>
            <a:off x="5052951" y="5251079"/>
            <a:ext cx="312585" cy="166712"/>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BrUn</a:t>
            </a:r>
            <a:endParaRPr sz="900" b="1">
              <a:solidFill>
                <a:schemeClr val="dk2"/>
              </a:solidFill>
              <a:latin typeface="Gill Sans"/>
              <a:ea typeface="Gill Sans"/>
              <a:cs typeface="Gill Sans"/>
              <a:sym typeface="Gill Sans"/>
            </a:endParaRPr>
          </a:p>
        </p:txBody>
      </p:sp>
      <p:sp>
        <p:nvSpPr>
          <p:cNvPr id="765" name="Google Shape;765;p36"/>
          <p:cNvSpPr txBox="1"/>
          <p:nvPr/>
        </p:nvSpPr>
        <p:spPr>
          <a:xfrm>
            <a:off x="5240199" y="5532413"/>
            <a:ext cx="305572" cy="166712"/>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BrEq</a:t>
            </a:r>
            <a:endParaRPr sz="900" b="1">
              <a:solidFill>
                <a:schemeClr val="dk2"/>
              </a:solidFill>
              <a:latin typeface="Gill Sans"/>
              <a:ea typeface="Gill Sans"/>
              <a:cs typeface="Gill Sans"/>
              <a:sym typeface="Gill Sans"/>
            </a:endParaRPr>
          </a:p>
        </p:txBody>
      </p:sp>
      <p:sp>
        <p:nvSpPr>
          <p:cNvPr id="766" name="Google Shape;766;p36"/>
          <p:cNvSpPr txBox="1"/>
          <p:nvPr/>
        </p:nvSpPr>
        <p:spPr>
          <a:xfrm>
            <a:off x="5434302" y="5251079"/>
            <a:ext cx="289021" cy="166712"/>
          </a:xfrm>
          <a:prstGeom prst="rect">
            <a:avLst/>
          </a:prstGeom>
          <a:noFill/>
          <a:ln>
            <a:noFill/>
          </a:ln>
        </p:spPr>
        <p:txBody>
          <a:bodyPr spcFirstLastPara="1" wrap="square" lIns="0" tIns="0" rIns="0" bIns="0"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BrLT</a:t>
            </a:r>
            <a:endParaRPr sz="900" b="1">
              <a:solidFill>
                <a:schemeClr val="dk2"/>
              </a:solidFill>
              <a:latin typeface="Gill Sans"/>
              <a:ea typeface="Gill Sans"/>
              <a:cs typeface="Gill Sans"/>
              <a:sym typeface="Gill Sans"/>
            </a:endParaRPr>
          </a:p>
        </p:txBody>
      </p:sp>
      <p:grpSp>
        <p:nvGrpSpPr>
          <p:cNvPr id="767" name="Google Shape;767;p36"/>
          <p:cNvGrpSpPr/>
          <p:nvPr/>
        </p:nvGrpSpPr>
        <p:grpSpPr>
          <a:xfrm>
            <a:off x="767608" y="3053842"/>
            <a:ext cx="7994034" cy="2710119"/>
            <a:chOff x="1575641" y="2430859"/>
            <a:chExt cx="12790453" cy="4002638"/>
          </a:xfrm>
        </p:grpSpPr>
        <p:sp>
          <p:nvSpPr>
            <p:cNvPr id="768" name="Google Shape;768;p36"/>
            <p:cNvSpPr/>
            <p:nvPr/>
          </p:nvSpPr>
          <p:spPr>
            <a:xfrm>
              <a:off x="9642780" y="5553822"/>
              <a:ext cx="569868" cy="31354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Bsel</a:t>
              </a:r>
              <a:endParaRPr sz="900" b="1">
                <a:solidFill>
                  <a:schemeClr val="dk2"/>
                </a:solidFill>
                <a:latin typeface="Gill Sans"/>
                <a:ea typeface="Gill Sans"/>
                <a:cs typeface="Gill Sans"/>
                <a:sym typeface="Gill Sans"/>
              </a:endParaRPr>
            </a:p>
          </p:txBody>
        </p:sp>
        <p:sp>
          <p:nvSpPr>
            <p:cNvPr id="769" name="Google Shape;769;p36"/>
            <p:cNvSpPr/>
            <p:nvPr/>
          </p:nvSpPr>
          <p:spPr>
            <a:xfrm>
              <a:off x="1575641" y="5548411"/>
              <a:ext cx="12790453" cy="885086"/>
            </a:xfrm>
            <a:prstGeom prst="rect">
              <a:avLst/>
            </a:prstGeom>
            <a:solidFill>
              <a:srgbClr val="FFC000"/>
            </a:solidFill>
            <a:ln w="38100" cap="flat" cmpd="sng">
              <a:solidFill>
                <a:schemeClr val="dk2"/>
              </a:solidFill>
              <a:prstDash val="solid"/>
              <a:miter lim="800000"/>
              <a:headEnd type="none" w="sm" len="sm"/>
              <a:tailEnd type="none" w="sm" len="sm"/>
            </a:ln>
          </p:spPr>
          <p:txBody>
            <a:bodyPr spcFirstLastPara="1" wrap="square" lIns="61902" tIns="30943" rIns="61902" bIns="30943" anchor="ctr" anchorCtr="0">
              <a:noAutofit/>
            </a:bodyPr>
            <a:lstStyle/>
            <a:p>
              <a:pPr algn="ctr">
                <a:spcBef>
                  <a:spcPts val="0"/>
                </a:spcBef>
                <a:spcAft>
                  <a:spcPts val="0"/>
                </a:spcAft>
              </a:pPr>
              <a:endParaRPr sz="900">
                <a:solidFill>
                  <a:schemeClr val="dk2"/>
                </a:solidFill>
                <a:latin typeface="Gill Sans"/>
                <a:ea typeface="Gill Sans"/>
                <a:cs typeface="Gill Sans"/>
                <a:sym typeface="Gill Sans"/>
              </a:endParaRPr>
            </a:p>
          </p:txBody>
        </p:sp>
        <p:sp>
          <p:nvSpPr>
            <p:cNvPr id="770" name="Google Shape;770;p36"/>
            <p:cNvSpPr/>
            <p:nvPr/>
          </p:nvSpPr>
          <p:spPr>
            <a:xfrm>
              <a:off x="4213852" y="6069327"/>
              <a:ext cx="1560525" cy="344326"/>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Control logic</a:t>
              </a:r>
              <a:endParaRPr sz="900"/>
            </a:p>
          </p:txBody>
        </p:sp>
        <p:cxnSp>
          <p:nvCxnSpPr>
            <p:cNvPr id="771" name="Google Shape;771;p36"/>
            <p:cNvCxnSpPr/>
            <p:nvPr/>
          </p:nvCxnSpPr>
          <p:spPr>
            <a:xfrm rot="10800000">
              <a:off x="7239000" y="3807668"/>
              <a:ext cx="0" cy="1735016"/>
            </a:xfrm>
            <a:prstGeom prst="straightConnector1">
              <a:avLst/>
            </a:prstGeom>
            <a:solidFill>
              <a:schemeClr val="accent1"/>
            </a:solidFill>
            <a:ln w="28575" cap="flat" cmpd="sng">
              <a:solidFill>
                <a:srgbClr val="000000"/>
              </a:solidFill>
              <a:prstDash val="solid"/>
              <a:round/>
              <a:headEnd type="none" w="sm" len="sm"/>
              <a:tailEnd type="triangle" w="med" len="med"/>
            </a:ln>
          </p:spPr>
        </p:cxnSp>
        <p:cxnSp>
          <p:nvCxnSpPr>
            <p:cNvPr id="772" name="Google Shape;772;p36"/>
            <p:cNvCxnSpPr/>
            <p:nvPr/>
          </p:nvCxnSpPr>
          <p:spPr>
            <a:xfrm rot="10800000">
              <a:off x="10708493" y="3367602"/>
              <a:ext cx="0" cy="2116017"/>
            </a:xfrm>
            <a:prstGeom prst="straightConnector1">
              <a:avLst/>
            </a:prstGeom>
            <a:solidFill>
              <a:schemeClr val="accent1"/>
            </a:solidFill>
            <a:ln w="28575" cap="flat" cmpd="sng">
              <a:solidFill>
                <a:srgbClr val="000000"/>
              </a:solidFill>
              <a:prstDash val="solid"/>
              <a:round/>
              <a:headEnd type="none" w="sm" len="sm"/>
              <a:tailEnd type="triangle" w="med" len="med"/>
            </a:ln>
          </p:spPr>
        </p:cxnSp>
        <p:cxnSp>
          <p:nvCxnSpPr>
            <p:cNvPr id="773" name="Google Shape;773;p36"/>
            <p:cNvCxnSpPr/>
            <p:nvPr/>
          </p:nvCxnSpPr>
          <p:spPr>
            <a:xfrm rot="10800000">
              <a:off x="9946493" y="3655155"/>
              <a:ext cx="0" cy="1867973"/>
            </a:xfrm>
            <a:prstGeom prst="straightConnector1">
              <a:avLst/>
            </a:prstGeom>
            <a:solidFill>
              <a:schemeClr val="accent1"/>
            </a:solidFill>
            <a:ln w="28575" cap="flat" cmpd="sng">
              <a:solidFill>
                <a:srgbClr val="000000"/>
              </a:solidFill>
              <a:prstDash val="solid"/>
              <a:round/>
              <a:headEnd type="none" w="sm" len="sm"/>
              <a:tailEnd type="triangle" w="med" len="med"/>
            </a:ln>
          </p:spPr>
        </p:cxnSp>
        <p:cxnSp>
          <p:nvCxnSpPr>
            <p:cNvPr id="774" name="Google Shape;774;p36"/>
            <p:cNvCxnSpPr/>
            <p:nvPr/>
          </p:nvCxnSpPr>
          <p:spPr>
            <a:xfrm rot="10800000">
              <a:off x="13607000" y="2430859"/>
              <a:ext cx="12216" cy="3148745"/>
            </a:xfrm>
            <a:prstGeom prst="straightConnector1">
              <a:avLst/>
            </a:prstGeom>
            <a:solidFill>
              <a:schemeClr val="accent1"/>
            </a:solidFill>
            <a:ln w="25400" cap="flat" cmpd="sng">
              <a:solidFill>
                <a:schemeClr val="dk2"/>
              </a:solidFill>
              <a:prstDash val="solid"/>
              <a:round/>
              <a:headEnd type="none" w="sm" len="sm"/>
              <a:tailEnd type="triangle" w="med" len="med"/>
            </a:ln>
          </p:spPr>
        </p:cxnSp>
        <p:cxnSp>
          <p:nvCxnSpPr>
            <p:cNvPr id="775" name="Google Shape;775;p36"/>
            <p:cNvCxnSpPr>
              <a:stCxn id="776" idx="0"/>
            </p:cNvCxnSpPr>
            <p:nvPr/>
          </p:nvCxnSpPr>
          <p:spPr>
            <a:xfrm rot="10800000">
              <a:off x="10022469" y="2904747"/>
              <a:ext cx="2400" cy="152100"/>
            </a:xfrm>
            <a:prstGeom prst="straightConnector1">
              <a:avLst/>
            </a:prstGeom>
            <a:solidFill>
              <a:schemeClr val="accent1"/>
            </a:solidFill>
            <a:ln w="28575" cap="flat" cmpd="sng">
              <a:solidFill>
                <a:srgbClr val="000000"/>
              </a:solidFill>
              <a:prstDash val="solid"/>
              <a:round/>
              <a:headEnd type="none" w="sm" len="sm"/>
              <a:tailEnd type="triangle" w="med" len="med"/>
            </a:ln>
          </p:spPr>
        </p:cxnSp>
      </p:grpSp>
      <p:cxnSp>
        <p:nvCxnSpPr>
          <p:cNvPr id="777" name="Google Shape;777;p36"/>
          <p:cNvCxnSpPr/>
          <p:nvPr/>
        </p:nvCxnSpPr>
        <p:spPr>
          <a:xfrm>
            <a:off x="6128330" y="3475146"/>
            <a:ext cx="2999" cy="1668527"/>
          </a:xfrm>
          <a:prstGeom prst="straightConnector1">
            <a:avLst/>
          </a:prstGeom>
          <a:noFill/>
          <a:ln w="28575" cap="flat" cmpd="sng">
            <a:solidFill>
              <a:schemeClr val="dk2"/>
            </a:solidFill>
            <a:prstDash val="solid"/>
            <a:round/>
            <a:headEnd type="none" w="med" len="med"/>
            <a:tailEnd type="none" w="med" len="med"/>
          </a:ln>
        </p:spPr>
      </p:cxnSp>
      <p:cxnSp>
        <p:nvCxnSpPr>
          <p:cNvPr id="776" name="Google Shape;776;p36"/>
          <p:cNvCxnSpPr/>
          <p:nvPr/>
        </p:nvCxnSpPr>
        <p:spPr>
          <a:xfrm>
            <a:off x="6048375" y="3477688"/>
            <a:ext cx="81280" cy="2907"/>
          </a:xfrm>
          <a:prstGeom prst="straightConnector1">
            <a:avLst/>
          </a:prstGeom>
          <a:noFill/>
          <a:ln w="28575" cap="flat" cmpd="sng">
            <a:solidFill>
              <a:schemeClr val="dk2"/>
            </a:solidFill>
            <a:prstDash val="solid"/>
            <a:round/>
            <a:headEnd type="none" w="med" len="med"/>
            <a:tailEnd type="none" w="med" len="med"/>
          </a:ln>
        </p:spPr>
      </p:cxnSp>
      <p:cxnSp>
        <p:nvCxnSpPr>
          <p:cNvPr id="778" name="Google Shape;778;p36"/>
          <p:cNvCxnSpPr/>
          <p:nvPr/>
        </p:nvCxnSpPr>
        <p:spPr>
          <a:xfrm rot="10800000" flipH="1">
            <a:off x="2799897" y="1482377"/>
            <a:ext cx="5246302" cy="10757"/>
          </a:xfrm>
          <a:prstGeom prst="straightConnector1">
            <a:avLst/>
          </a:prstGeom>
          <a:noFill/>
          <a:ln w="28575" cap="flat" cmpd="sng">
            <a:solidFill>
              <a:schemeClr val="dk2"/>
            </a:solidFill>
            <a:prstDash val="solid"/>
            <a:round/>
            <a:headEnd type="none" w="med" len="med"/>
            <a:tailEnd type="none" w="med" len="med"/>
          </a:ln>
        </p:spPr>
      </p:cxnSp>
      <p:cxnSp>
        <p:nvCxnSpPr>
          <p:cNvPr id="779" name="Google Shape;779;p36"/>
          <p:cNvCxnSpPr/>
          <p:nvPr/>
        </p:nvCxnSpPr>
        <p:spPr>
          <a:xfrm>
            <a:off x="8048626" y="2496713"/>
            <a:ext cx="141811" cy="3601"/>
          </a:xfrm>
          <a:prstGeom prst="straightConnector1">
            <a:avLst/>
          </a:prstGeom>
          <a:noFill/>
          <a:ln w="28575" cap="flat" cmpd="sng">
            <a:solidFill>
              <a:schemeClr val="dk2"/>
            </a:solidFill>
            <a:prstDash val="solid"/>
            <a:round/>
            <a:headEnd type="none" w="sm" len="sm"/>
            <a:tailEnd type="triangle" w="med" len="med"/>
          </a:ln>
        </p:spPr>
      </p:cxnSp>
      <p:cxnSp>
        <p:nvCxnSpPr>
          <p:cNvPr id="780" name="Google Shape;780;p36"/>
          <p:cNvCxnSpPr/>
          <p:nvPr/>
        </p:nvCxnSpPr>
        <p:spPr>
          <a:xfrm>
            <a:off x="8046201" y="1486254"/>
            <a:ext cx="2425" cy="1016603"/>
          </a:xfrm>
          <a:prstGeom prst="straightConnector1">
            <a:avLst/>
          </a:prstGeom>
          <a:noFill/>
          <a:ln w="28575" cap="flat" cmpd="sng">
            <a:solidFill>
              <a:schemeClr val="dk2"/>
            </a:solidFill>
            <a:prstDash val="solid"/>
            <a:round/>
            <a:headEnd type="none" w="med" len="med"/>
            <a:tailEnd type="none" w="med" len="med"/>
          </a:ln>
        </p:spPr>
      </p:cxnSp>
      <p:sp>
        <p:nvSpPr>
          <p:cNvPr id="781" name="Google Shape;781;p36"/>
          <p:cNvSpPr/>
          <p:nvPr/>
        </p:nvSpPr>
        <p:spPr>
          <a:xfrm>
            <a:off x="7901527" y="3200635"/>
            <a:ext cx="385222" cy="212298"/>
          </a:xfrm>
          <a:prstGeom prst="rect">
            <a:avLst/>
          </a:prstGeom>
          <a:noFill/>
          <a:ln>
            <a:noFill/>
          </a:ln>
        </p:spPr>
        <p:txBody>
          <a:bodyPr spcFirstLastPara="1" wrap="square" lIns="45940" tIns="22564" rIns="45940" bIns="22564" anchor="t" anchorCtr="0">
            <a:noAutofit/>
          </a:bodyPr>
          <a:lstStyle/>
          <a:p>
            <a:pPr algn="ctr">
              <a:spcBef>
                <a:spcPts val="0"/>
              </a:spcBef>
              <a:spcAft>
                <a:spcPts val="0"/>
              </a:spcAft>
            </a:pPr>
            <a:r>
              <a:rPr lang="en-US" sz="900" b="1">
                <a:solidFill>
                  <a:schemeClr val="dk2"/>
                </a:solidFill>
                <a:latin typeface="Gill Sans"/>
                <a:ea typeface="Gill Sans"/>
                <a:cs typeface="Gill Sans"/>
                <a:sym typeface="Gill Sans"/>
              </a:rPr>
              <a:t>mem</a:t>
            </a:r>
            <a:endParaRPr sz="900"/>
          </a:p>
        </p:txBody>
      </p:sp>
    </p:spTree>
    <p:extLst>
      <p:ext uri="{BB962C8B-B14F-4D97-AF65-F5344CB8AC3E}">
        <p14:creationId xmlns:p14="http://schemas.microsoft.com/office/powerpoint/2010/main" val="4090476638"/>
      </p:ext>
    </p:extLst>
  </p:cSld>
  <p:clrMapOvr>
    <a:masterClrMapping/>
  </p:clrMapOvr>
  <p:transition spd="slow">
    <p:split orient="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49"/>
          <p:cNvSpPr txBox="1">
            <a:spLocks noGrp="1"/>
          </p:cNvSpPr>
          <p:nvPr>
            <p:ph type="title"/>
          </p:nvPr>
        </p:nvSpPr>
        <p:spPr>
          <a:xfrm>
            <a:off x="764382" y="766762"/>
            <a:ext cx="6339803" cy="692975"/>
          </a:xfrm>
          <a:prstGeom prst="rect">
            <a:avLst/>
          </a:prstGeom>
          <a:noFill/>
          <a:ln>
            <a:noFill/>
          </a:ln>
        </p:spPr>
        <p:txBody>
          <a:bodyPr spcFirstLastPara="1" vert="horz" wrap="square" lIns="17198" tIns="17198" rIns="17198" bIns="17198" numCol="1" anchor="t" anchorCtr="0" compatLnSpc="1">
            <a:prstTxWarp prst="textNoShape">
              <a:avLst/>
            </a:prstTxWarp>
            <a:noAutofit/>
          </a:bodyPr>
          <a:lstStyle/>
          <a:p>
            <a:pPr>
              <a:lnSpc>
                <a:spcPct val="87000"/>
              </a:lnSpc>
              <a:spcBef>
                <a:spcPts val="0"/>
              </a:spcBef>
              <a:spcAft>
                <a:spcPts val="0"/>
              </a:spcAft>
            </a:pPr>
            <a:r>
              <a:rPr lang="en-US"/>
              <a:t>ROM-based Control</a:t>
            </a:r>
            <a:endParaRPr/>
          </a:p>
        </p:txBody>
      </p:sp>
      <p:sp>
        <p:nvSpPr>
          <p:cNvPr id="2235" name="Google Shape;2235;p49"/>
          <p:cNvSpPr/>
          <p:nvPr/>
        </p:nvSpPr>
        <p:spPr>
          <a:xfrm>
            <a:off x="838199" y="3016250"/>
            <a:ext cx="5556738" cy="2311400"/>
          </a:xfrm>
          <a:prstGeom prst="rect">
            <a:avLst/>
          </a:prstGeom>
          <a:solidFill>
            <a:srgbClr val="0070C0"/>
          </a:solidFill>
          <a:ln w="25400" cap="flat" cmpd="sng">
            <a:solidFill>
              <a:srgbClr val="88A3A5"/>
            </a:solidFill>
            <a:prstDash val="solid"/>
            <a:round/>
            <a:headEnd type="none" w="sm" len="sm"/>
            <a:tailEnd type="none" w="sm" len="sm"/>
          </a:ln>
        </p:spPr>
        <p:txBody>
          <a:bodyPr spcFirstLastPara="1" wrap="square" lIns="61902" tIns="30943" rIns="61902" bIns="30943" anchor="ctr" anchorCtr="0">
            <a:noAutofit/>
          </a:bodyPr>
          <a:lstStyle/>
          <a:p>
            <a:pPr algn="ctr">
              <a:spcBef>
                <a:spcPts val="0"/>
              </a:spcBef>
              <a:spcAft>
                <a:spcPts val="0"/>
              </a:spcAft>
            </a:pPr>
            <a:r>
              <a:rPr lang="en-US" sz="4767">
                <a:solidFill>
                  <a:srgbClr val="FFFFFF"/>
                </a:solidFill>
                <a:latin typeface="Calibri"/>
                <a:ea typeface="Calibri"/>
                <a:cs typeface="Calibri"/>
                <a:sym typeface="Calibri"/>
              </a:rPr>
              <a:t>ROM</a:t>
            </a:r>
            <a:endParaRPr sz="1083"/>
          </a:p>
        </p:txBody>
      </p:sp>
      <p:cxnSp>
        <p:nvCxnSpPr>
          <p:cNvPr id="2236" name="Google Shape;2236;p49"/>
          <p:cNvCxnSpPr/>
          <p:nvPr/>
        </p:nvCxnSpPr>
        <p:spPr>
          <a:xfrm>
            <a:off x="1688468" y="2629285"/>
            <a:ext cx="0" cy="376518"/>
          </a:xfrm>
          <a:prstGeom prst="straightConnector1">
            <a:avLst/>
          </a:prstGeom>
          <a:noFill/>
          <a:ln w="38100" cap="flat" cmpd="sng">
            <a:solidFill>
              <a:srgbClr val="0332B7"/>
            </a:solidFill>
            <a:prstDash val="solid"/>
            <a:round/>
            <a:headEnd type="none" w="sm" len="sm"/>
            <a:tailEnd type="triangle" w="med" len="med"/>
          </a:ln>
        </p:spPr>
      </p:cxnSp>
      <p:sp>
        <p:nvSpPr>
          <p:cNvPr id="2237" name="Google Shape;2237;p49"/>
          <p:cNvSpPr txBox="1"/>
          <p:nvPr/>
        </p:nvSpPr>
        <p:spPr>
          <a:xfrm>
            <a:off x="304800" y="2190751"/>
            <a:ext cx="2605249" cy="462627"/>
          </a:xfrm>
          <a:prstGeom prst="rect">
            <a:avLst/>
          </a:prstGeom>
          <a:noFill/>
          <a:ln>
            <a:noFill/>
          </a:ln>
        </p:spPr>
        <p:txBody>
          <a:bodyPr spcFirstLastPara="1" wrap="square" lIns="61902" tIns="30943" rIns="61902" bIns="30943" anchor="t" anchorCtr="0">
            <a:noAutofit/>
          </a:bodyPr>
          <a:lstStyle/>
          <a:p>
            <a:pPr algn="ctr">
              <a:spcBef>
                <a:spcPts val="0"/>
              </a:spcBef>
              <a:spcAft>
                <a:spcPts val="0"/>
              </a:spcAft>
            </a:pPr>
            <a:r>
              <a:rPr lang="en-US" sz="2600" b="1" dirty="0" err="1">
                <a:solidFill>
                  <a:srgbClr val="3064C0"/>
                </a:solidFill>
                <a:latin typeface="Calibri"/>
                <a:ea typeface="Calibri"/>
                <a:cs typeface="Calibri"/>
                <a:sym typeface="Calibri"/>
              </a:rPr>
              <a:t>Inst</a:t>
            </a:r>
            <a:r>
              <a:rPr lang="en-US" sz="2600" b="1" dirty="0">
                <a:solidFill>
                  <a:srgbClr val="3064C0"/>
                </a:solidFill>
                <a:latin typeface="Calibri"/>
                <a:ea typeface="Calibri"/>
                <a:cs typeface="Calibri"/>
                <a:sym typeface="Calibri"/>
              </a:rPr>
              <a:t>[30,14:12,6:2]</a:t>
            </a:r>
            <a:endParaRPr sz="1083" dirty="0"/>
          </a:p>
        </p:txBody>
      </p:sp>
      <p:cxnSp>
        <p:nvCxnSpPr>
          <p:cNvPr id="2238" name="Google Shape;2238;p49"/>
          <p:cNvCxnSpPr/>
          <p:nvPr/>
        </p:nvCxnSpPr>
        <p:spPr>
          <a:xfrm>
            <a:off x="3971370" y="2655147"/>
            <a:ext cx="0" cy="376518"/>
          </a:xfrm>
          <a:prstGeom prst="straightConnector1">
            <a:avLst/>
          </a:prstGeom>
          <a:noFill/>
          <a:ln w="38100" cap="flat" cmpd="sng">
            <a:solidFill>
              <a:srgbClr val="0332B7"/>
            </a:solidFill>
            <a:prstDash val="solid"/>
            <a:round/>
            <a:headEnd type="none" w="sm" len="sm"/>
            <a:tailEnd type="triangle" w="med" len="med"/>
          </a:ln>
        </p:spPr>
      </p:cxnSp>
      <p:sp>
        <p:nvSpPr>
          <p:cNvPr id="2239" name="Google Shape;2239;p49"/>
          <p:cNvSpPr txBox="1"/>
          <p:nvPr/>
        </p:nvSpPr>
        <p:spPr>
          <a:xfrm>
            <a:off x="3504527" y="2249536"/>
            <a:ext cx="826270" cy="462627"/>
          </a:xfrm>
          <a:prstGeom prst="rect">
            <a:avLst/>
          </a:prstGeom>
          <a:noFill/>
          <a:ln>
            <a:noFill/>
          </a:ln>
        </p:spPr>
        <p:txBody>
          <a:bodyPr spcFirstLastPara="1" wrap="square" lIns="61902" tIns="30943" rIns="61902" bIns="30943" anchor="t" anchorCtr="0">
            <a:noAutofit/>
          </a:bodyPr>
          <a:lstStyle/>
          <a:p>
            <a:pPr algn="ctr">
              <a:spcBef>
                <a:spcPts val="0"/>
              </a:spcBef>
              <a:spcAft>
                <a:spcPts val="0"/>
              </a:spcAft>
            </a:pPr>
            <a:r>
              <a:rPr lang="en-US" sz="2600" b="1" dirty="0" err="1">
                <a:solidFill>
                  <a:srgbClr val="3064C0"/>
                </a:solidFill>
                <a:latin typeface="Calibri"/>
                <a:ea typeface="Calibri"/>
                <a:cs typeface="Calibri"/>
                <a:sym typeface="Calibri"/>
              </a:rPr>
              <a:t>BrEq</a:t>
            </a:r>
            <a:endParaRPr sz="2600" b="1" dirty="0">
              <a:solidFill>
                <a:srgbClr val="3064C0"/>
              </a:solidFill>
              <a:latin typeface="Calibri"/>
              <a:ea typeface="Calibri"/>
              <a:cs typeface="Calibri"/>
              <a:sym typeface="Calibri"/>
            </a:endParaRPr>
          </a:p>
        </p:txBody>
      </p:sp>
      <p:cxnSp>
        <p:nvCxnSpPr>
          <p:cNvPr id="2240" name="Google Shape;2240;p49"/>
          <p:cNvCxnSpPr/>
          <p:nvPr/>
        </p:nvCxnSpPr>
        <p:spPr>
          <a:xfrm rot="10800000" flipH="1">
            <a:off x="1532967" y="2687049"/>
            <a:ext cx="322729" cy="137468"/>
          </a:xfrm>
          <a:prstGeom prst="straightConnector1">
            <a:avLst/>
          </a:prstGeom>
          <a:noFill/>
          <a:ln w="9525" cap="flat" cmpd="sng">
            <a:solidFill>
              <a:srgbClr val="0332B7"/>
            </a:solidFill>
            <a:prstDash val="solid"/>
            <a:round/>
            <a:headEnd type="none" w="sm" len="sm"/>
            <a:tailEnd type="none" w="sm" len="sm"/>
          </a:ln>
        </p:spPr>
      </p:cxnSp>
      <p:sp>
        <p:nvSpPr>
          <p:cNvPr id="2241" name="Google Shape;2241;p49"/>
          <p:cNvSpPr txBox="1"/>
          <p:nvPr/>
        </p:nvSpPr>
        <p:spPr>
          <a:xfrm>
            <a:off x="1830958" y="2667504"/>
            <a:ext cx="232637" cy="362599"/>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1950">
                <a:solidFill>
                  <a:srgbClr val="3064C0"/>
                </a:solidFill>
                <a:latin typeface="Calibri"/>
                <a:ea typeface="Calibri"/>
                <a:cs typeface="Calibri"/>
                <a:sym typeface="Calibri"/>
              </a:rPr>
              <a:t>9</a:t>
            </a:r>
            <a:endParaRPr sz="1083"/>
          </a:p>
        </p:txBody>
      </p:sp>
      <p:grpSp>
        <p:nvGrpSpPr>
          <p:cNvPr id="2242" name="Google Shape;2242;p49"/>
          <p:cNvGrpSpPr/>
          <p:nvPr/>
        </p:nvGrpSpPr>
        <p:grpSpPr>
          <a:xfrm>
            <a:off x="6400800" y="2851151"/>
            <a:ext cx="1539714" cy="395942"/>
            <a:chOff x="6400800" y="2495550"/>
            <a:chExt cx="1539714" cy="365485"/>
          </a:xfrm>
        </p:grpSpPr>
        <p:sp>
          <p:nvSpPr>
            <p:cNvPr id="2243" name="Google Shape;2243;p49"/>
            <p:cNvSpPr txBox="1"/>
            <p:nvPr/>
          </p:nvSpPr>
          <p:spPr>
            <a:xfrm>
              <a:off x="7239000" y="2495550"/>
              <a:ext cx="701514" cy="365485"/>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2167" b="1" dirty="0" err="1">
                  <a:solidFill>
                    <a:srgbClr val="3064C0"/>
                  </a:solidFill>
                  <a:latin typeface="Calibri"/>
                  <a:ea typeface="Calibri"/>
                  <a:cs typeface="Calibri"/>
                  <a:sym typeface="Calibri"/>
                </a:rPr>
                <a:t>PCSel</a:t>
              </a:r>
              <a:endParaRPr sz="2167" b="1" dirty="0">
                <a:solidFill>
                  <a:srgbClr val="3064C0"/>
                </a:solidFill>
                <a:latin typeface="Calibri"/>
                <a:ea typeface="Calibri"/>
                <a:cs typeface="Calibri"/>
                <a:sym typeface="Calibri"/>
              </a:endParaRPr>
            </a:p>
          </p:txBody>
        </p:sp>
        <p:cxnSp>
          <p:nvCxnSpPr>
            <p:cNvPr id="2244" name="Google Shape;2244;p49"/>
            <p:cNvCxnSpPr/>
            <p:nvPr/>
          </p:nvCxnSpPr>
          <p:spPr>
            <a:xfrm rot="10800000" flipH="1">
              <a:off x="6400800" y="2724150"/>
              <a:ext cx="838200" cy="1"/>
            </a:xfrm>
            <a:prstGeom prst="straightConnector1">
              <a:avLst/>
            </a:prstGeom>
            <a:noFill/>
            <a:ln w="38100" cap="flat" cmpd="sng">
              <a:solidFill>
                <a:srgbClr val="0070C0"/>
              </a:solidFill>
              <a:prstDash val="solid"/>
              <a:round/>
              <a:headEnd type="none" w="sm" len="sm"/>
              <a:tailEnd type="triangle" w="med" len="med"/>
            </a:ln>
          </p:spPr>
        </p:cxnSp>
      </p:grpSp>
      <p:grpSp>
        <p:nvGrpSpPr>
          <p:cNvPr id="2245" name="Google Shape;2245;p49"/>
          <p:cNvGrpSpPr/>
          <p:nvPr/>
        </p:nvGrpSpPr>
        <p:grpSpPr>
          <a:xfrm>
            <a:off x="6394940" y="4070769"/>
            <a:ext cx="2444260" cy="495749"/>
            <a:chOff x="6394938" y="2071261"/>
            <a:chExt cx="2195554" cy="457615"/>
          </a:xfrm>
        </p:grpSpPr>
        <p:sp>
          <p:nvSpPr>
            <p:cNvPr id="2246" name="Google Shape;2246;p49"/>
            <p:cNvSpPr txBox="1"/>
            <p:nvPr/>
          </p:nvSpPr>
          <p:spPr>
            <a:xfrm>
              <a:off x="7239000" y="2114550"/>
              <a:ext cx="1351492" cy="365485"/>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2167" b="1" dirty="0" err="1">
                  <a:solidFill>
                    <a:srgbClr val="3064C0"/>
                  </a:solidFill>
                  <a:latin typeface="Calibri"/>
                  <a:ea typeface="Calibri"/>
                  <a:cs typeface="Calibri"/>
                  <a:sym typeface="Calibri"/>
                </a:rPr>
                <a:t>ALUSel</a:t>
              </a:r>
              <a:r>
                <a:rPr lang="en-US" sz="2167" b="1" dirty="0">
                  <a:solidFill>
                    <a:srgbClr val="3064C0"/>
                  </a:solidFill>
                  <a:latin typeface="Calibri"/>
                  <a:ea typeface="Calibri"/>
                  <a:cs typeface="Calibri"/>
                  <a:sym typeface="Calibri"/>
                </a:rPr>
                <a:t>[3:0]</a:t>
              </a:r>
              <a:endParaRPr sz="1083" dirty="0"/>
            </a:p>
          </p:txBody>
        </p:sp>
        <p:grpSp>
          <p:nvGrpSpPr>
            <p:cNvPr id="2247" name="Google Shape;2247;p49"/>
            <p:cNvGrpSpPr/>
            <p:nvPr/>
          </p:nvGrpSpPr>
          <p:grpSpPr>
            <a:xfrm>
              <a:off x="6394938" y="2071261"/>
              <a:ext cx="855028" cy="457615"/>
              <a:chOff x="6394938" y="2071261"/>
              <a:chExt cx="855028" cy="457615"/>
            </a:xfrm>
          </p:grpSpPr>
          <p:cxnSp>
            <p:nvCxnSpPr>
              <p:cNvPr id="2248" name="Google Shape;2248;p49"/>
              <p:cNvCxnSpPr/>
              <p:nvPr/>
            </p:nvCxnSpPr>
            <p:spPr>
              <a:xfrm>
                <a:off x="6394938" y="2365294"/>
                <a:ext cx="855028" cy="0"/>
              </a:xfrm>
              <a:prstGeom prst="straightConnector1">
                <a:avLst/>
              </a:prstGeom>
              <a:noFill/>
              <a:ln w="38100" cap="flat" cmpd="sng">
                <a:solidFill>
                  <a:srgbClr val="0070C0"/>
                </a:solidFill>
                <a:prstDash val="solid"/>
                <a:round/>
                <a:headEnd type="none" w="sm" len="sm"/>
                <a:tailEnd type="triangle" w="med" len="med"/>
              </a:ln>
            </p:spPr>
          </p:cxnSp>
          <p:cxnSp>
            <p:nvCxnSpPr>
              <p:cNvPr id="2249" name="Google Shape;2249;p49"/>
              <p:cNvCxnSpPr/>
              <p:nvPr/>
            </p:nvCxnSpPr>
            <p:spPr>
              <a:xfrm rot="10800000" flipH="1">
                <a:off x="6748319" y="2308907"/>
                <a:ext cx="192565" cy="219969"/>
              </a:xfrm>
              <a:prstGeom prst="straightConnector1">
                <a:avLst/>
              </a:prstGeom>
              <a:noFill/>
              <a:ln w="38100" cap="flat" cmpd="sng">
                <a:solidFill>
                  <a:srgbClr val="0070C0"/>
                </a:solidFill>
                <a:prstDash val="solid"/>
                <a:round/>
                <a:headEnd type="none" w="sm" len="sm"/>
                <a:tailEnd type="none" w="sm" len="sm"/>
              </a:ln>
            </p:spPr>
          </p:cxnSp>
          <p:sp>
            <p:nvSpPr>
              <p:cNvPr id="2250" name="Google Shape;2250;p49"/>
              <p:cNvSpPr txBox="1"/>
              <p:nvPr/>
            </p:nvSpPr>
            <p:spPr>
              <a:xfrm>
                <a:off x="6629400" y="2071261"/>
                <a:ext cx="232636" cy="334707"/>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1950" b="1">
                    <a:solidFill>
                      <a:srgbClr val="3064C0"/>
                    </a:solidFill>
                    <a:latin typeface="Calibri"/>
                    <a:ea typeface="Calibri"/>
                    <a:cs typeface="Calibri"/>
                    <a:sym typeface="Calibri"/>
                  </a:rPr>
                  <a:t>4</a:t>
                </a:r>
                <a:endParaRPr sz="1083"/>
              </a:p>
            </p:txBody>
          </p:sp>
        </p:grpSp>
      </p:grpSp>
      <p:cxnSp>
        <p:nvCxnSpPr>
          <p:cNvPr id="2251" name="Google Shape;2251;p49"/>
          <p:cNvCxnSpPr/>
          <p:nvPr/>
        </p:nvCxnSpPr>
        <p:spPr>
          <a:xfrm>
            <a:off x="998218" y="1980961"/>
            <a:ext cx="5012619" cy="0"/>
          </a:xfrm>
          <a:prstGeom prst="straightConnector1">
            <a:avLst/>
          </a:prstGeom>
          <a:noFill/>
          <a:ln w="38100" cap="flat" cmpd="sng">
            <a:solidFill>
              <a:srgbClr val="0070C0"/>
            </a:solidFill>
            <a:prstDash val="solid"/>
            <a:round/>
            <a:headEnd type="triangle" w="med" len="med"/>
            <a:tailEnd type="triangle" w="med" len="med"/>
          </a:ln>
        </p:spPr>
      </p:cxnSp>
      <p:sp>
        <p:nvSpPr>
          <p:cNvPr id="2252" name="Google Shape;2252;p49"/>
          <p:cNvSpPr txBox="1"/>
          <p:nvPr/>
        </p:nvSpPr>
        <p:spPr>
          <a:xfrm>
            <a:off x="1830958" y="1759640"/>
            <a:ext cx="3274442" cy="462627"/>
          </a:xfrm>
          <a:prstGeom prst="rect">
            <a:avLst/>
          </a:prstGeom>
          <a:solidFill>
            <a:schemeClr val="lt1"/>
          </a:solidFill>
          <a:ln>
            <a:noFill/>
          </a:ln>
        </p:spPr>
        <p:txBody>
          <a:bodyPr spcFirstLastPara="1" wrap="square" lIns="61902" tIns="30943" rIns="61902" bIns="30943" anchor="t" anchorCtr="0">
            <a:noAutofit/>
          </a:bodyPr>
          <a:lstStyle/>
          <a:p>
            <a:pPr algn="ctr">
              <a:spcBef>
                <a:spcPts val="0"/>
              </a:spcBef>
              <a:spcAft>
                <a:spcPts val="0"/>
              </a:spcAft>
            </a:pPr>
            <a:r>
              <a:rPr lang="en-US" sz="2600" dirty="0">
                <a:solidFill>
                  <a:schemeClr val="dk2"/>
                </a:solidFill>
                <a:latin typeface="Calibri"/>
                <a:ea typeface="Calibri"/>
                <a:cs typeface="Calibri"/>
                <a:sym typeface="Calibri"/>
              </a:rPr>
              <a:t>11-bit address (inputs)</a:t>
            </a:r>
            <a:endParaRPr sz="1083" dirty="0"/>
          </a:p>
        </p:txBody>
      </p:sp>
      <p:sp>
        <p:nvSpPr>
          <p:cNvPr id="2253" name="Google Shape;2253;p49"/>
          <p:cNvSpPr txBox="1"/>
          <p:nvPr/>
        </p:nvSpPr>
        <p:spPr>
          <a:xfrm>
            <a:off x="5486400" y="5453362"/>
            <a:ext cx="3352800" cy="462627"/>
          </a:xfrm>
          <a:prstGeom prst="rect">
            <a:avLst/>
          </a:prstGeom>
          <a:solidFill>
            <a:schemeClr val="lt1"/>
          </a:solidFill>
          <a:ln>
            <a:noFill/>
          </a:ln>
        </p:spPr>
        <p:txBody>
          <a:bodyPr spcFirstLastPara="1" wrap="square" lIns="61902" tIns="30943" rIns="61902" bIns="30943" anchor="t" anchorCtr="0">
            <a:noAutofit/>
          </a:bodyPr>
          <a:lstStyle/>
          <a:p>
            <a:pPr algn="ctr">
              <a:spcBef>
                <a:spcPts val="0"/>
              </a:spcBef>
              <a:spcAft>
                <a:spcPts val="0"/>
              </a:spcAft>
            </a:pPr>
            <a:r>
              <a:rPr lang="en-US" sz="2600" b="1" dirty="0">
                <a:solidFill>
                  <a:schemeClr val="dk2"/>
                </a:solidFill>
                <a:latin typeface="Calibri"/>
                <a:ea typeface="Calibri"/>
                <a:cs typeface="Calibri"/>
                <a:sym typeface="Calibri"/>
              </a:rPr>
              <a:t>15 data bits (outputs) </a:t>
            </a:r>
            <a:endParaRPr sz="1083" dirty="0"/>
          </a:p>
        </p:txBody>
      </p:sp>
      <p:cxnSp>
        <p:nvCxnSpPr>
          <p:cNvPr id="2254" name="Google Shape;2254;p49"/>
          <p:cNvCxnSpPr/>
          <p:nvPr/>
        </p:nvCxnSpPr>
        <p:spPr>
          <a:xfrm>
            <a:off x="4937724" y="2651395"/>
            <a:ext cx="0" cy="376518"/>
          </a:xfrm>
          <a:prstGeom prst="straightConnector1">
            <a:avLst/>
          </a:prstGeom>
          <a:noFill/>
          <a:ln w="38100" cap="flat" cmpd="sng">
            <a:solidFill>
              <a:srgbClr val="0332B7"/>
            </a:solidFill>
            <a:prstDash val="solid"/>
            <a:round/>
            <a:headEnd type="none" w="sm" len="sm"/>
            <a:tailEnd type="triangle" w="med" len="med"/>
          </a:ln>
        </p:spPr>
      </p:cxnSp>
      <p:sp>
        <p:nvSpPr>
          <p:cNvPr id="2255" name="Google Shape;2255;p49"/>
          <p:cNvSpPr txBox="1"/>
          <p:nvPr/>
        </p:nvSpPr>
        <p:spPr>
          <a:xfrm>
            <a:off x="4614692" y="2245784"/>
            <a:ext cx="795508" cy="462627"/>
          </a:xfrm>
          <a:prstGeom prst="rect">
            <a:avLst/>
          </a:prstGeom>
          <a:noFill/>
          <a:ln>
            <a:noFill/>
          </a:ln>
        </p:spPr>
        <p:txBody>
          <a:bodyPr spcFirstLastPara="1" wrap="square" lIns="61902" tIns="30943" rIns="61902" bIns="30943" anchor="t" anchorCtr="0">
            <a:noAutofit/>
          </a:bodyPr>
          <a:lstStyle/>
          <a:p>
            <a:pPr algn="ctr">
              <a:spcBef>
                <a:spcPts val="0"/>
              </a:spcBef>
              <a:spcAft>
                <a:spcPts val="0"/>
              </a:spcAft>
            </a:pPr>
            <a:r>
              <a:rPr lang="en-US" sz="2600" b="1" dirty="0" err="1">
                <a:solidFill>
                  <a:srgbClr val="3064C0"/>
                </a:solidFill>
                <a:latin typeface="Calibri"/>
                <a:ea typeface="Calibri"/>
                <a:cs typeface="Calibri"/>
                <a:sym typeface="Calibri"/>
              </a:rPr>
              <a:t>BrLT</a:t>
            </a:r>
            <a:endParaRPr sz="2600" b="1" dirty="0">
              <a:solidFill>
                <a:srgbClr val="3064C0"/>
              </a:solidFill>
              <a:latin typeface="Calibri"/>
              <a:ea typeface="Calibri"/>
              <a:cs typeface="Calibri"/>
              <a:sym typeface="Calibri"/>
            </a:endParaRPr>
          </a:p>
        </p:txBody>
      </p:sp>
      <p:grpSp>
        <p:nvGrpSpPr>
          <p:cNvPr id="2256" name="Google Shape;2256;p49"/>
          <p:cNvGrpSpPr/>
          <p:nvPr/>
        </p:nvGrpSpPr>
        <p:grpSpPr>
          <a:xfrm>
            <a:off x="6400800" y="3073784"/>
            <a:ext cx="2438400" cy="502135"/>
            <a:chOff x="6394938" y="2065366"/>
            <a:chExt cx="2438400" cy="463510"/>
          </a:xfrm>
        </p:grpSpPr>
        <p:sp>
          <p:nvSpPr>
            <p:cNvPr id="2257" name="Google Shape;2257;p49"/>
            <p:cNvSpPr txBox="1"/>
            <p:nvPr/>
          </p:nvSpPr>
          <p:spPr>
            <a:xfrm>
              <a:off x="7239000" y="2114550"/>
              <a:ext cx="1594338" cy="365485"/>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2167" b="1" dirty="0" err="1">
                  <a:solidFill>
                    <a:srgbClr val="3064C0"/>
                  </a:solidFill>
                  <a:latin typeface="Calibri"/>
                  <a:ea typeface="Calibri"/>
                  <a:cs typeface="Calibri"/>
                  <a:sym typeface="Calibri"/>
                </a:rPr>
                <a:t>ImmSel</a:t>
              </a:r>
              <a:r>
                <a:rPr lang="en-US" sz="2167" b="1" dirty="0">
                  <a:solidFill>
                    <a:srgbClr val="3064C0"/>
                  </a:solidFill>
                  <a:latin typeface="Calibri"/>
                  <a:ea typeface="Calibri"/>
                  <a:cs typeface="Calibri"/>
                  <a:sym typeface="Calibri"/>
                </a:rPr>
                <a:t>[2:0]</a:t>
              </a:r>
              <a:endParaRPr sz="1083" dirty="0"/>
            </a:p>
          </p:txBody>
        </p:sp>
        <p:grpSp>
          <p:nvGrpSpPr>
            <p:cNvPr id="2258" name="Google Shape;2258;p49"/>
            <p:cNvGrpSpPr/>
            <p:nvPr/>
          </p:nvGrpSpPr>
          <p:grpSpPr>
            <a:xfrm>
              <a:off x="6394938" y="2065366"/>
              <a:ext cx="855028" cy="463510"/>
              <a:chOff x="6394938" y="2065366"/>
              <a:chExt cx="855028" cy="463510"/>
            </a:xfrm>
          </p:grpSpPr>
          <p:cxnSp>
            <p:nvCxnSpPr>
              <p:cNvPr id="2259" name="Google Shape;2259;p49"/>
              <p:cNvCxnSpPr/>
              <p:nvPr/>
            </p:nvCxnSpPr>
            <p:spPr>
              <a:xfrm>
                <a:off x="6394938" y="2365294"/>
                <a:ext cx="855028" cy="0"/>
              </a:xfrm>
              <a:prstGeom prst="straightConnector1">
                <a:avLst/>
              </a:prstGeom>
              <a:noFill/>
              <a:ln w="38100" cap="flat" cmpd="sng">
                <a:solidFill>
                  <a:srgbClr val="0070C0"/>
                </a:solidFill>
                <a:prstDash val="solid"/>
                <a:round/>
                <a:headEnd type="none" w="sm" len="sm"/>
                <a:tailEnd type="triangle" w="med" len="med"/>
              </a:ln>
            </p:spPr>
          </p:cxnSp>
          <p:cxnSp>
            <p:nvCxnSpPr>
              <p:cNvPr id="2260" name="Google Shape;2260;p49"/>
              <p:cNvCxnSpPr/>
              <p:nvPr/>
            </p:nvCxnSpPr>
            <p:spPr>
              <a:xfrm rot="10800000" flipH="1">
                <a:off x="6748319" y="2308907"/>
                <a:ext cx="192565" cy="219969"/>
              </a:xfrm>
              <a:prstGeom prst="straightConnector1">
                <a:avLst/>
              </a:prstGeom>
              <a:noFill/>
              <a:ln w="38100" cap="flat" cmpd="sng">
                <a:solidFill>
                  <a:srgbClr val="0070C0"/>
                </a:solidFill>
                <a:prstDash val="solid"/>
                <a:round/>
                <a:headEnd type="none" w="sm" len="sm"/>
                <a:tailEnd type="none" w="sm" len="sm"/>
              </a:ln>
            </p:spPr>
          </p:cxnSp>
          <p:sp>
            <p:nvSpPr>
              <p:cNvPr id="2261" name="Google Shape;2261;p49"/>
              <p:cNvSpPr txBox="1"/>
              <p:nvPr/>
            </p:nvSpPr>
            <p:spPr>
              <a:xfrm>
                <a:off x="6623538" y="2065366"/>
                <a:ext cx="232636" cy="334707"/>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1950" b="1">
                    <a:solidFill>
                      <a:srgbClr val="3064C0"/>
                    </a:solidFill>
                    <a:latin typeface="Calibri"/>
                    <a:ea typeface="Calibri"/>
                    <a:cs typeface="Calibri"/>
                    <a:sym typeface="Calibri"/>
                  </a:rPr>
                  <a:t>3</a:t>
                </a:r>
                <a:endParaRPr sz="1083"/>
              </a:p>
            </p:txBody>
          </p:sp>
        </p:grpSp>
      </p:grpSp>
      <p:grpSp>
        <p:nvGrpSpPr>
          <p:cNvPr id="2262" name="Google Shape;2262;p49"/>
          <p:cNvGrpSpPr/>
          <p:nvPr/>
        </p:nvGrpSpPr>
        <p:grpSpPr>
          <a:xfrm>
            <a:off x="6400800" y="3408298"/>
            <a:ext cx="1641232" cy="395942"/>
            <a:chOff x="6400800" y="2495550"/>
            <a:chExt cx="1641233" cy="365485"/>
          </a:xfrm>
        </p:grpSpPr>
        <p:sp>
          <p:nvSpPr>
            <p:cNvPr id="2263" name="Google Shape;2263;p49"/>
            <p:cNvSpPr txBox="1"/>
            <p:nvPr/>
          </p:nvSpPr>
          <p:spPr>
            <a:xfrm>
              <a:off x="7238999" y="2495550"/>
              <a:ext cx="803034" cy="365485"/>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2167" b="1" dirty="0" err="1">
                  <a:solidFill>
                    <a:srgbClr val="3064C0"/>
                  </a:solidFill>
                  <a:latin typeface="Calibri"/>
                  <a:ea typeface="Calibri"/>
                  <a:cs typeface="Calibri"/>
                  <a:sym typeface="Calibri"/>
                </a:rPr>
                <a:t>BrUn</a:t>
              </a:r>
              <a:endParaRPr sz="2167" b="1" dirty="0">
                <a:solidFill>
                  <a:srgbClr val="3064C0"/>
                </a:solidFill>
                <a:latin typeface="Calibri"/>
                <a:ea typeface="Calibri"/>
                <a:cs typeface="Calibri"/>
                <a:sym typeface="Calibri"/>
              </a:endParaRPr>
            </a:p>
          </p:txBody>
        </p:sp>
        <p:cxnSp>
          <p:nvCxnSpPr>
            <p:cNvPr id="2264" name="Google Shape;2264;p49"/>
            <p:cNvCxnSpPr/>
            <p:nvPr/>
          </p:nvCxnSpPr>
          <p:spPr>
            <a:xfrm rot="10800000" flipH="1">
              <a:off x="6400800" y="2724150"/>
              <a:ext cx="838200" cy="1"/>
            </a:xfrm>
            <a:prstGeom prst="straightConnector1">
              <a:avLst/>
            </a:prstGeom>
            <a:noFill/>
            <a:ln w="38100" cap="flat" cmpd="sng">
              <a:solidFill>
                <a:srgbClr val="0070C0"/>
              </a:solidFill>
              <a:prstDash val="solid"/>
              <a:round/>
              <a:headEnd type="none" w="sm" len="sm"/>
              <a:tailEnd type="triangle" w="med" len="med"/>
            </a:ln>
          </p:spPr>
        </p:cxnSp>
      </p:grpSp>
      <p:grpSp>
        <p:nvGrpSpPr>
          <p:cNvPr id="2265" name="Google Shape;2265;p49"/>
          <p:cNvGrpSpPr/>
          <p:nvPr/>
        </p:nvGrpSpPr>
        <p:grpSpPr>
          <a:xfrm>
            <a:off x="6400802" y="3655948"/>
            <a:ext cx="1539711" cy="395942"/>
            <a:chOff x="6400800" y="2495550"/>
            <a:chExt cx="1539710" cy="365485"/>
          </a:xfrm>
        </p:grpSpPr>
        <p:sp>
          <p:nvSpPr>
            <p:cNvPr id="2266" name="Google Shape;2266;p49"/>
            <p:cNvSpPr txBox="1"/>
            <p:nvPr/>
          </p:nvSpPr>
          <p:spPr>
            <a:xfrm>
              <a:off x="7238999" y="2495550"/>
              <a:ext cx="701511" cy="365485"/>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2167" b="1" dirty="0" err="1">
                  <a:solidFill>
                    <a:srgbClr val="3064C0"/>
                  </a:solidFill>
                  <a:latin typeface="Calibri"/>
                  <a:ea typeface="Calibri"/>
                  <a:cs typeface="Calibri"/>
                  <a:sym typeface="Calibri"/>
                </a:rPr>
                <a:t>ASel</a:t>
              </a:r>
              <a:endParaRPr sz="2167" b="1" dirty="0">
                <a:solidFill>
                  <a:srgbClr val="3064C0"/>
                </a:solidFill>
                <a:latin typeface="Calibri"/>
                <a:ea typeface="Calibri"/>
                <a:cs typeface="Calibri"/>
                <a:sym typeface="Calibri"/>
              </a:endParaRPr>
            </a:p>
          </p:txBody>
        </p:sp>
        <p:cxnSp>
          <p:nvCxnSpPr>
            <p:cNvPr id="2267" name="Google Shape;2267;p49"/>
            <p:cNvCxnSpPr/>
            <p:nvPr/>
          </p:nvCxnSpPr>
          <p:spPr>
            <a:xfrm rot="10800000" flipH="1">
              <a:off x="6400800" y="2724150"/>
              <a:ext cx="838200" cy="1"/>
            </a:xfrm>
            <a:prstGeom prst="straightConnector1">
              <a:avLst/>
            </a:prstGeom>
            <a:noFill/>
            <a:ln w="38100" cap="flat" cmpd="sng">
              <a:solidFill>
                <a:srgbClr val="0070C0"/>
              </a:solidFill>
              <a:prstDash val="solid"/>
              <a:round/>
              <a:headEnd type="none" w="sm" len="sm"/>
              <a:tailEnd type="triangle" w="med" len="med"/>
            </a:ln>
          </p:spPr>
        </p:cxnSp>
      </p:grpSp>
      <p:grpSp>
        <p:nvGrpSpPr>
          <p:cNvPr id="2268" name="Google Shape;2268;p49"/>
          <p:cNvGrpSpPr/>
          <p:nvPr/>
        </p:nvGrpSpPr>
        <p:grpSpPr>
          <a:xfrm>
            <a:off x="6400804" y="3903598"/>
            <a:ext cx="1641226" cy="395942"/>
            <a:chOff x="6400800" y="2495550"/>
            <a:chExt cx="1641226" cy="365485"/>
          </a:xfrm>
        </p:grpSpPr>
        <p:sp>
          <p:nvSpPr>
            <p:cNvPr id="2269" name="Google Shape;2269;p49"/>
            <p:cNvSpPr txBox="1"/>
            <p:nvPr/>
          </p:nvSpPr>
          <p:spPr>
            <a:xfrm>
              <a:off x="7238999" y="2495550"/>
              <a:ext cx="803027" cy="365485"/>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2167" b="1" dirty="0" err="1">
                  <a:solidFill>
                    <a:srgbClr val="3064C0"/>
                  </a:solidFill>
                  <a:latin typeface="Calibri"/>
                  <a:ea typeface="Calibri"/>
                  <a:cs typeface="Calibri"/>
                  <a:sym typeface="Calibri"/>
                </a:rPr>
                <a:t>BSel</a:t>
              </a:r>
              <a:endParaRPr sz="2167" b="1" dirty="0">
                <a:solidFill>
                  <a:srgbClr val="3064C0"/>
                </a:solidFill>
                <a:latin typeface="Calibri"/>
                <a:ea typeface="Calibri"/>
                <a:cs typeface="Calibri"/>
                <a:sym typeface="Calibri"/>
              </a:endParaRPr>
            </a:p>
          </p:txBody>
        </p:sp>
        <p:cxnSp>
          <p:nvCxnSpPr>
            <p:cNvPr id="2270" name="Google Shape;2270;p49"/>
            <p:cNvCxnSpPr/>
            <p:nvPr/>
          </p:nvCxnSpPr>
          <p:spPr>
            <a:xfrm rot="10800000" flipH="1">
              <a:off x="6400800" y="2724150"/>
              <a:ext cx="838200" cy="1"/>
            </a:xfrm>
            <a:prstGeom prst="straightConnector1">
              <a:avLst/>
            </a:prstGeom>
            <a:noFill/>
            <a:ln w="38100" cap="flat" cmpd="sng">
              <a:solidFill>
                <a:srgbClr val="0070C0"/>
              </a:solidFill>
              <a:prstDash val="solid"/>
              <a:round/>
              <a:headEnd type="none" w="sm" len="sm"/>
              <a:tailEnd type="triangle" w="med" len="med"/>
            </a:ln>
          </p:spPr>
        </p:cxnSp>
      </p:grpSp>
      <p:grpSp>
        <p:nvGrpSpPr>
          <p:cNvPr id="2271" name="Google Shape;2271;p49"/>
          <p:cNvGrpSpPr/>
          <p:nvPr/>
        </p:nvGrpSpPr>
        <p:grpSpPr>
          <a:xfrm>
            <a:off x="6400801" y="4398898"/>
            <a:ext cx="2057399" cy="395942"/>
            <a:chOff x="6400800" y="2495550"/>
            <a:chExt cx="2057399" cy="365485"/>
          </a:xfrm>
        </p:grpSpPr>
        <p:sp>
          <p:nvSpPr>
            <p:cNvPr id="2272" name="Google Shape;2272;p49"/>
            <p:cNvSpPr txBox="1"/>
            <p:nvPr/>
          </p:nvSpPr>
          <p:spPr>
            <a:xfrm>
              <a:off x="7239000" y="2495550"/>
              <a:ext cx="1219199" cy="365485"/>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2167" b="1" dirty="0">
                  <a:solidFill>
                    <a:srgbClr val="3064C0"/>
                  </a:solidFill>
                  <a:latin typeface="Calibri"/>
                  <a:ea typeface="Calibri"/>
                  <a:cs typeface="Calibri"/>
                  <a:sym typeface="Calibri"/>
                </a:rPr>
                <a:t>MemRW</a:t>
              </a:r>
              <a:endParaRPr sz="2167" b="1" dirty="0">
                <a:solidFill>
                  <a:srgbClr val="3064C0"/>
                </a:solidFill>
                <a:latin typeface="Calibri"/>
                <a:ea typeface="Calibri"/>
                <a:cs typeface="Calibri"/>
                <a:sym typeface="Calibri"/>
              </a:endParaRPr>
            </a:p>
          </p:txBody>
        </p:sp>
        <p:cxnSp>
          <p:nvCxnSpPr>
            <p:cNvPr id="2273" name="Google Shape;2273;p49"/>
            <p:cNvCxnSpPr/>
            <p:nvPr/>
          </p:nvCxnSpPr>
          <p:spPr>
            <a:xfrm rot="10800000" flipH="1">
              <a:off x="6400800" y="2724150"/>
              <a:ext cx="838200" cy="1"/>
            </a:xfrm>
            <a:prstGeom prst="straightConnector1">
              <a:avLst/>
            </a:prstGeom>
            <a:noFill/>
            <a:ln w="38100" cap="flat" cmpd="sng">
              <a:solidFill>
                <a:srgbClr val="0070C0"/>
              </a:solidFill>
              <a:prstDash val="solid"/>
              <a:round/>
              <a:headEnd type="none" w="sm" len="sm"/>
              <a:tailEnd type="triangle" w="med" len="med"/>
            </a:ln>
          </p:spPr>
        </p:cxnSp>
      </p:grpSp>
      <p:grpSp>
        <p:nvGrpSpPr>
          <p:cNvPr id="2274" name="Google Shape;2274;p49"/>
          <p:cNvGrpSpPr/>
          <p:nvPr/>
        </p:nvGrpSpPr>
        <p:grpSpPr>
          <a:xfrm>
            <a:off x="6400800" y="4646548"/>
            <a:ext cx="2057400" cy="395942"/>
            <a:chOff x="6400800" y="2495550"/>
            <a:chExt cx="2057400" cy="365485"/>
          </a:xfrm>
        </p:grpSpPr>
        <p:sp>
          <p:nvSpPr>
            <p:cNvPr id="2275" name="Google Shape;2275;p49"/>
            <p:cNvSpPr txBox="1"/>
            <p:nvPr/>
          </p:nvSpPr>
          <p:spPr>
            <a:xfrm>
              <a:off x="7239000" y="2495550"/>
              <a:ext cx="1219200" cy="365485"/>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2167" b="1" dirty="0" err="1">
                  <a:solidFill>
                    <a:srgbClr val="3064C0"/>
                  </a:solidFill>
                  <a:latin typeface="Calibri"/>
                  <a:ea typeface="Calibri"/>
                  <a:cs typeface="Calibri"/>
                  <a:sym typeface="Calibri"/>
                </a:rPr>
                <a:t>RegWEn</a:t>
              </a:r>
              <a:endParaRPr sz="2167" b="1" dirty="0">
                <a:solidFill>
                  <a:srgbClr val="3064C0"/>
                </a:solidFill>
                <a:latin typeface="Calibri"/>
                <a:ea typeface="Calibri"/>
                <a:cs typeface="Calibri"/>
                <a:sym typeface="Calibri"/>
              </a:endParaRPr>
            </a:p>
          </p:txBody>
        </p:sp>
        <p:cxnSp>
          <p:nvCxnSpPr>
            <p:cNvPr id="2276" name="Google Shape;2276;p49"/>
            <p:cNvCxnSpPr/>
            <p:nvPr/>
          </p:nvCxnSpPr>
          <p:spPr>
            <a:xfrm rot="10800000" flipH="1">
              <a:off x="6400800" y="2724150"/>
              <a:ext cx="838200" cy="1"/>
            </a:xfrm>
            <a:prstGeom prst="straightConnector1">
              <a:avLst/>
            </a:prstGeom>
            <a:noFill/>
            <a:ln w="38100" cap="flat" cmpd="sng">
              <a:solidFill>
                <a:srgbClr val="0070C0"/>
              </a:solidFill>
              <a:prstDash val="solid"/>
              <a:round/>
              <a:headEnd type="none" w="sm" len="sm"/>
              <a:tailEnd type="triangle" w="med" len="med"/>
            </a:ln>
          </p:spPr>
        </p:cxnSp>
      </p:grpSp>
      <p:grpSp>
        <p:nvGrpSpPr>
          <p:cNvPr id="2277" name="Google Shape;2277;p49"/>
          <p:cNvGrpSpPr/>
          <p:nvPr/>
        </p:nvGrpSpPr>
        <p:grpSpPr>
          <a:xfrm>
            <a:off x="6400802" y="4832350"/>
            <a:ext cx="2438398" cy="495299"/>
            <a:chOff x="6394938" y="2071676"/>
            <a:chExt cx="2147704" cy="457200"/>
          </a:xfrm>
        </p:grpSpPr>
        <p:sp>
          <p:nvSpPr>
            <p:cNvPr id="2278" name="Google Shape;2278;p49"/>
            <p:cNvSpPr txBox="1"/>
            <p:nvPr/>
          </p:nvSpPr>
          <p:spPr>
            <a:xfrm>
              <a:off x="7239000" y="2114550"/>
              <a:ext cx="1303642" cy="365485"/>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2167" b="1" dirty="0" err="1">
                  <a:solidFill>
                    <a:srgbClr val="3064C0"/>
                  </a:solidFill>
                  <a:latin typeface="Calibri"/>
                  <a:ea typeface="Calibri"/>
                  <a:cs typeface="Calibri"/>
                  <a:sym typeface="Calibri"/>
                </a:rPr>
                <a:t>WBSel</a:t>
              </a:r>
              <a:r>
                <a:rPr lang="en-US" sz="2167" b="1" dirty="0">
                  <a:solidFill>
                    <a:srgbClr val="3064C0"/>
                  </a:solidFill>
                  <a:latin typeface="Calibri"/>
                  <a:ea typeface="Calibri"/>
                  <a:cs typeface="Calibri"/>
                  <a:sym typeface="Calibri"/>
                </a:rPr>
                <a:t>[1:0]</a:t>
              </a:r>
              <a:endParaRPr sz="1083" dirty="0"/>
            </a:p>
          </p:txBody>
        </p:sp>
        <p:grpSp>
          <p:nvGrpSpPr>
            <p:cNvPr id="2279" name="Google Shape;2279;p49"/>
            <p:cNvGrpSpPr/>
            <p:nvPr/>
          </p:nvGrpSpPr>
          <p:grpSpPr>
            <a:xfrm>
              <a:off x="6394938" y="2071676"/>
              <a:ext cx="855028" cy="457200"/>
              <a:chOff x="6394938" y="2071676"/>
              <a:chExt cx="855028" cy="457200"/>
            </a:xfrm>
          </p:grpSpPr>
          <p:cxnSp>
            <p:nvCxnSpPr>
              <p:cNvPr id="2280" name="Google Shape;2280;p49"/>
              <p:cNvCxnSpPr/>
              <p:nvPr/>
            </p:nvCxnSpPr>
            <p:spPr>
              <a:xfrm>
                <a:off x="6394938" y="2365294"/>
                <a:ext cx="855028" cy="0"/>
              </a:xfrm>
              <a:prstGeom prst="straightConnector1">
                <a:avLst/>
              </a:prstGeom>
              <a:noFill/>
              <a:ln w="38100" cap="flat" cmpd="sng">
                <a:solidFill>
                  <a:srgbClr val="0070C0"/>
                </a:solidFill>
                <a:prstDash val="solid"/>
                <a:round/>
                <a:headEnd type="none" w="sm" len="sm"/>
                <a:tailEnd type="triangle" w="med" len="med"/>
              </a:ln>
            </p:spPr>
          </p:cxnSp>
          <p:cxnSp>
            <p:nvCxnSpPr>
              <p:cNvPr id="2281" name="Google Shape;2281;p49"/>
              <p:cNvCxnSpPr/>
              <p:nvPr/>
            </p:nvCxnSpPr>
            <p:spPr>
              <a:xfrm rot="10800000" flipH="1">
                <a:off x="6748319" y="2308907"/>
                <a:ext cx="192565" cy="219969"/>
              </a:xfrm>
              <a:prstGeom prst="straightConnector1">
                <a:avLst/>
              </a:prstGeom>
              <a:noFill/>
              <a:ln w="38100" cap="flat" cmpd="sng">
                <a:solidFill>
                  <a:srgbClr val="0070C0"/>
                </a:solidFill>
                <a:prstDash val="solid"/>
                <a:round/>
                <a:headEnd type="none" w="sm" len="sm"/>
                <a:tailEnd type="none" w="sm" len="sm"/>
              </a:ln>
            </p:spPr>
          </p:cxnSp>
          <p:sp>
            <p:nvSpPr>
              <p:cNvPr id="2282" name="Google Shape;2282;p49"/>
              <p:cNvSpPr txBox="1"/>
              <p:nvPr/>
            </p:nvSpPr>
            <p:spPr>
              <a:xfrm>
                <a:off x="6623538" y="2071676"/>
                <a:ext cx="232636" cy="334707"/>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1950" b="1">
                    <a:solidFill>
                      <a:srgbClr val="3064C0"/>
                    </a:solidFill>
                    <a:latin typeface="Calibri"/>
                    <a:ea typeface="Calibri"/>
                    <a:cs typeface="Calibri"/>
                    <a:sym typeface="Calibri"/>
                  </a:rPr>
                  <a:t>2</a:t>
                </a:r>
                <a:endParaRPr sz="1083"/>
              </a:p>
            </p:txBody>
          </p:sp>
        </p:grpSp>
      </p:grpSp>
    </p:spTree>
    <p:extLst>
      <p:ext uri="{BB962C8B-B14F-4D97-AF65-F5344CB8AC3E}">
        <p14:creationId xmlns:p14="http://schemas.microsoft.com/office/powerpoint/2010/main" val="1497256340"/>
      </p:ext>
    </p:extLst>
  </p:cSld>
  <p:clrMapOvr>
    <a:masterClrMapping/>
  </p:clrMapOvr>
  <p:transition spd="slow">
    <p:split orient="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50"/>
          <p:cNvSpPr txBox="1">
            <a:spLocks noGrp="1"/>
          </p:cNvSpPr>
          <p:nvPr>
            <p:ph type="title"/>
          </p:nvPr>
        </p:nvSpPr>
        <p:spPr>
          <a:xfrm>
            <a:off x="764382" y="766762"/>
            <a:ext cx="7236618" cy="433388"/>
          </a:xfrm>
          <a:prstGeom prst="rect">
            <a:avLst/>
          </a:prstGeom>
          <a:noFill/>
          <a:ln>
            <a:noFill/>
          </a:ln>
        </p:spPr>
        <p:txBody>
          <a:bodyPr spcFirstLastPara="1" vert="horz" wrap="square" lIns="17198" tIns="17198" rIns="17198" bIns="17198" numCol="1" anchor="t" anchorCtr="0" compatLnSpc="1">
            <a:prstTxWarp prst="textNoShape">
              <a:avLst/>
            </a:prstTxWarp>
            <a:noAutofit/>
          </a:bodyPr>
          <a:lstStyle/>
          <a:p>
            <a:pPr>
              <a:lnSpc>
                <a:spcPct val="87000"/>
              </a:lnSpc>
              <a:spcBef>
                <a:spcPts val="0"/>
              </a:spcBef>
              <a:spcAft>
                <a:spcPts val="0"/>
              </a:spcAft>
            </a:pPr>
            <a:r>
              <a:rPr lang="en-US" dirty="0"/>
              <a:t>ROM Controller Implementation</a:t>
            </a:r>
            <a:endParaRPr dirty="0"/>
          </a:p>
        </p:txBody>
      </p:sp>
      <p:graphicFrame>
        <p:nvGraphicFramePr>
          <p:cNvPr id="2288" name="Google Shape;2288;p50"/>
          <p:cNvGraphicFramePr/>
          <p:nvPr/>
        </p:nvGraphicFramePr>
        <p:xfrm>
          <a:off x="4267893" y="2080735"/>
          <a:ext cx="3848000" cy="3054320"/>
        </p:xfrm>
        <a:graphic>
          <a:graphicData uri="http://schemas.openxmlformats.org/drawingml/2006/table">
            <a:tbl>
              <a:tblPr firstRow="1" bandRow="1">
                <a:noFill/>
              </a:tblPr>
              <a:tblGrid>
                <a:gridCol w="3848000"/>
              </a:tblGrid>
              <a:tr h="305432">
                <a:tc>
                  <a:txBody>
                    <a:bodyPr/>
                    <a:lstStyle/>
                    <a:p>
                      <a:pPr marL="0" marR="0" lvl="0" indent="0" algn="ctr" rtl="0">
                        <a:spcBef>
                          <a:spcPts val="0"/>
                        </a:spcBef>
                        <a:spcAft>
                          <a:spcPts val="0"/>
                        </a:spcAft>
                        <a:buNone/>
                      </a:pPr>
                      <a:r>
                        <a:rPr lang="en-US" sz="1500" b="1" dirty="0"/>
                        <a:t>Control Word for </a:t>
                      </a:r>
                      <a:r>
                        <a:rPr lang="en-US" sz="1500" b="1" i="0" dirty="0">
                          <a:latin typeface="Courier"/>
                          <a:ea typeface="Courier"/>
                          <a:cs typeface="Courier"/>
                          <a:sym typeface="Courier"/>
                        </a:rPr>
                        <a:t>add</a:t>
                      </a:r>
                      <a:endParaRPr sz="1500" b="1" i="0" dirty="0">
                        <a:latin typeface="Courier"/>
                        <a:ea typeface="Courier"/>
                        <a:cs typeface="Courier"/>
                        <a:sym typeface="Courier"/>
                      </a:endParaRPr>
                    </a:p>
                  </a:txBody>
                  <a:tcPr marL="91437" marR="91437" marT="37155" marB="37155"/>
                </a:tc>
              </a:tr>
              <a:tr h="305432">
                <a:tc>
                  <a:txBody>
                    <a:bodyPr/>
                    <a:lstStyle/>
                    <a:p>
                      <a:pPr marL="0" marR="0" lvl="0" indent="0" algn="ctr" rtl="0">
                        <a:lnSpc>
                          <a:spcPct val="100000"/>
                        </a:lnSpc>
                        <a:spcBef>
                          <a:spcPts val="0"/>
                        </a:spcBef>
                        <a:spcAft>
                          <a:spcPts val="0"/>
                        </a:spcAft>
                        <a:buClr>
                          <a:schemeClr val="dk1"/>
                        </a:buClr>
                        <a:buSzPts val="2200"/>
                        <a:buFont typeface="Helvetica Neue"/>
                        <a:buNone/>
                      </a:pPr>
                      <a:r>
                        <a:rPr lang="en-US" sz="1500" b="1"/>
                        <a:t>Control Word for </a:t>
                      </a:r>
                      <a:r>
                        <a:rPr lang="en-US" sz="1500" b="1" i="0">
                          <a:latin typeface="Courier"/>
                          <a:ea typeface="Courier"/>
                          <a:cs typeface="Courier"/>
                          <a:sym typeface="Courier"/>
                        </a:rPr>
                        <a:t>sub</a:t>
                      </a:r>
                      <a:endParaRPr sz="1500" b="1" i="0">
                        <a:latin typeface="Courier"/>
                        <a:ea typeface="Courier"/>
                        <a:cs typeface="Courier"/>
                        <a:sym typeface="Courier"/>
                      </a:endParaRPr>
                    </a:p>
                  </a:txBody>
                  <a:tcPr marL="91437" marR="91437" marT="37155" marB="37155"/>
                </a:tc>
              </a:tr>
              <a:tr h="305432">
                <a:tc>
                  <a:txBody>
                    <a:bodyPr/>
                    <a:lstStyle/>
                    <a:p>
                      <a:pPr marL="0" marR="0" lvl="0" indent="0" algn="ctr" rtl="0">
                        <a:lnSpc>
                          <a:spcPct val="100000"/>
                        </a:lnSpc>
                        <a:spcBef>
                          <a:spcPts val="0"/>
                        </a:spcBef>
                        <a:spcAft>
                          <a:spcPts val="0"/>
                        </a:spcAft>
                        <a:buClr>
                          <a:schemeClr val="dk1"/>
                        </a:buClr>
                        <a:buSzPts val="2200"/>
                        <a:buFont typeface="Helvetica Neue"/>
                        <a:buNone/>
                      </a:pPr>
                      <a:r>
                        <a:rPr lang="en-US" sz="1500" b="1"/>
                        <a:t>Control Word for </a:t>
                      </a:r>
                      <a:r>
                        <a:rPr lang="en-US" sz="1500" b="1" i="0">
                          <a:latin typeface="Courier"/>
                          <a:ea typeface="Courier"/>
                          <a:cs typeface="Courier"/>
                          <a:sym typeface="Courier"/>
                        </a:rPr>
                        <a:t>or</a:t>
                      </a:r>
                      <a:endParaRPr sz="1500" b="1" i="0">
                        <a:latin typeface="Courier"/>
                        <a:ea typeface="Courier"/>
                        <a:cs typeface="Courier"/>
                        <a:sym typeface="Courier"/>
                      </a:endParaRPr>
                    </a:p>
                  </a:txBody>
                  <a:tcPr marL="91437" marR="91437" marT="37155" marB="37155"/>
                </a:tc>
              </a:tr>
              <a:tr h="305432">
                <a:tc>
                  <a:txBody>
                    <a:bodyPr/>
                    <a:lstStyle/>
                    <a:p>
                      <a:pPr marL="0" marR="0" lvl="0" indent="0" algn="ctr" rtl="0">
                        <a:spcBef>
                          <a:spcPts val="0"/>
                        </a:spcBef>
                        <a:spcAft>
                          <a:spcPts val="0"/>
                        </a:spcAft>
                        <a:buNone/>
                      </a:pPr>
                      <a:r>
                        <a:rPr lang="en-US" sz="1500" b="1"/>
                        <a:t>.</a:t>
                      </a:r>
                      <a:endParaRPr sz="1200"/>
                    </a:p>
                  </a:txBody>
                  <a:tcPr marL="91437" marR="91437" marT="37155" marB="37155"/>
                </a:tc>
              </a:tr>
              <a:tr h="305432">
                <a:tc>
                  <a:txBody>
                    <a:bodyPr/>
                    <a:lstStyle/>
                    <a:p>
                      <a:pPr marL="0" marR="0" lvl="0" indent="0" algn="ctr" rtl="0">
                        <a:spcBef>
                          <a:spcPts val="0"/>
                        </a:spcBef>
                        <a:spcAft>
                          <a:spcPts val="0"/>
                        </a:spcAft>
                        <a:buNone/>
                      </a:pPr>
                      <a:r>
                        <a:rPr lang="en-US" sz="1500" b="1"/>
                        <a:t>.</a:t>
                      </a:r>
                      <a:endParaRPr sz="1200"/>
                    </a:p>
                  </a:txBody>
                  <a:tcPr marL="91437" marR="91437" marT="37155" marB="37155"/>
                </a:tc>
              </a:tr>
              <a:tr h="305432">
                <a:tc>
                  <a:txBody>
                    <a:bodyPr/>
                    <a:lstStyle/>
                    <a:p>
                      <a:pPr marL="0" marR="0" lvl="0" indent="0" algn="ctr" rtl="0">
                        <a:spcBef>
                          <a:spcPts val="0"/>
                        </a:spcBef>
                        <a:spcAft>
                          <a:spcPts val="0"/>
                        </a:spcAft>
                        <a:buNone/>
                      </a:pPr>
                      <a:r>
                        <a:rPr lang="en-US" sz="1500" b="1"/>
                        <a:t>.</a:t>
                      </a:r>
                      <a:endParaRPr sz="1200"/>
                    </a:p>
                  </a:txBody>
                  <a:tcPr marL="91437" marR="91437" marT="37155" marB="37155"/>
                </a:tc>
              </a:tr>
              <a:tr h="305432">
                <a:tc>
                  <a:txBody>
                    <a:bodyPr/>
                    <a:lstStyle/>
                    <a:p>
                      <a:pPr marL="0" marR="0" lvl="0" indent="0" algn="ctr" rtl="0">
                        <a:spcBef>
                          <a:spcPts val="0"/>
                        </a:spcBef>
                        <a:spcAft>
                          <a:spcPts val="0"/>
                        </a:spcAft>
                        <a:buNone/>
                      </a:pPr>
                      <a:endParaRPr sz="1500" b="1"/>
                    </a:p>
                  </a:txBody>
                  <a:tcPr marL="91437" marR="91437" marT="37155" marB="37155"/>
                </a:tc>
              </a:tr>
              <a:tr h="305432">
                <a:tc>
                  <a:txBody>
                    <a:bodyPr/>
                    <a:lstStyle/>
                    <a:p>
                      <a:pPr marL="0" marR="0" lvl="0" indent="0" algn="ctr" rtl="0">
                        <a:spcBef>
                          <a:spcPts val="0"/>
                        </a:spcBef>
                        <a:spcAft>
                          <a:spcPts val="0"/>
                        </a:spcAft>
                        <a:buNone/>
                      </a:pPr>
                      <a:endParaRPr sz="1500" b="1"/>
                    </a:p>
                  </a:txBody>
                  <a:tcPr marL="91437" marR="91437" marT="37155" marB="37155"/>
                </a:tc>
              </a:tr>
              <a:tr h="305432">
                <a:tc>
                  <a:txBody>
                    <a:bodyPr/>
                    <a:lstStyle/>
                    <a:p>
                      <a:pPr marL="0" marR="0" lvl="0" indent="0" algn="ctr" rtl="0">
                        <a:lnSpc>
                          <a:spcPct val="100000"/>
                        </a:lnSpc>
                        <a:spcBef>
                          <a:spcPts val="0"/>
                        </a:spcBef>
                        <a:spcAft>
                          <a:spcPts val="0"/>
                        </a:spcAft>
                        <a:buClr>
                          <a:schemeClr val="dk1"/>
                        </a:buClr>
                        <a:buSzPts val="2200"/>
                        <a:buFont typeface="Helvetica Neue"/>
                        <a:buNone/>
                      </a:pPr>
                      <a:endParaRPr sz="1500" b="1"/>
                    </a:p>
                  </a:txBody>
                  <a:tcPr marL="91437" marR="91437" marT="37155" marB="37155"/>
                </a:tc>
              </a:tr>
              <a:tr h="305432">
                <a:tc>
                  <a:txBody>
                    <a:bodyPr/>
                    <a:lstStyle/>
                    <a:p>
                      <a:pPr marL="0" marR="0" lvl="0" indent="0" algn="ctr" rtl="0">
                        <a:spcBef>
                          <a:spcPts val="0"/>
                        </a:spcBef>
                        <a:spcAft>
                          <a:spcPts val="0"/>
                        </a:spcAft>
                        <a:buNone/>
                      </a:pPr>
                      <a:endParaRPr sz="1500" b="1" dirty="0"/>
                    </a:p>
                  </a:txBody>
                  <a:tcPr marL="91437" marR="91437" marT="37155" marB="37155"/>
                </a:tc>
              </a:tr>
            </a:tbl>
          </a:graphicData>
        </a:graphic>
      </p:graphicFrame>
      <p:sp>
        <p:nvSpPr>
          <p:cNvPr id="2289" name="Google Shape;2289;p50"/>
          <p:cNvSpPr/>
          <p:nvPr/>
        </p:nvSpPr>
        <p:spPr>
          <a:xfrm rot="-5400000">
            <a:off x="1377856" y="3002325"/>
            <a:ext cx="3013075" cy="1169894"/>
          </a:xfrm>
          <a:prstGeom prst="trapezoid">
            <a:avLst>
              <a:gd name="adj" fmla="val 25000"/>
            </a:avLst>
          </a:prstGeom>
          <a:solidFill>
            <a:srgbClr val="0070C0"/>
          </a:solidFill>
          <a:ln w="38100" cap="flat" cmpd="sng">
            <a:solidFill>
              <a:srgbClr val="88A3A5"/>
            </a:solidFill>
            <a:prstDash val="solid"/>
            <a:round/>
            <a:headEnd type="none" w="sm" len="sm"/>
            <a:tailEnd type="none" w="sm" len="sm"/>
          </a:ln>
        </p:spPr>
        <p:txBody>
          <a:bodyPr spcFirstLastPara="1" wrap="square" lIns="61902" tIns="30943" rIns="61902" bIns="30943" anchor="ctr" anchorCtr="0">
            <a:noAutofit/>
          </a:bodyPr>
          <a:lstStyle/>
          <a:p>
            <a:pPr algn="ctr">
              <a:spcBef>
                <a:spcPts val="0"/>
              </a:spcBef>
              <a:spcAft>
                <a:spcPts val="0"/>
              </a:spcAft>
            </a:pPr>
            <a:r>
              <a:rPr lang="en-US" sz="2600">
                <a:solidFill>
                  <a:srgbClr val="FFFFFF"/>
                </a:solidFill>
                <a:latin typeface="Calibri"/>
                <a:ea typeface="Calibri"/>
                <a:cs typeface="Calibri"/>
                <a:sym typeface="Calibri"/>
              </a:rPr>
              <a:t>Address</a:t>
            </a:r>
            <a:endParaRPr sz="1083"/>
          </a:p>
          <a:p>
            <a:pPr algn="ctr">
              <a:spcBef>
                <a:spcPts val="0"/>
              </a:spcBef>
              <a:spcAft>
                <a:spcPts val="0"/>
              </a:spcAft>
            </a:pPr>
            <a:r>
              <a:rPr lang="en-US" sz="2600">
                <a:solidFill>
                  <a:srgbClr val="FFFFFF"/>
                </a:solidFill>
                <a:latin typeface="Calibri"/>
                <a:ea typeface="Calibri"/>
                <a:cs typeface="Calibri"/>
                <a:sym typeface="Calibri"/>
              </a:rPr>
              <a:t>Decoder</a:t>
            </a:r>
            <a:endParaRPr sz="1083"/>
          </a:p>
        </p:txBody>
      </p:sp>
      <p:cxnSp>
        <p:nvCxnSpPr>
          <p:cNvPr id="2290" name="Google Shape;2290;p50"/>
          <p:cNvCxnSpPr/>
          <p:nvPr/>
        </p:nvCxnSpPr>
        <p:spPr>
          <a:xfrm>
            <a:off x="3469343" y="2238095"/>
            <a:ext cx="798548" cy="0"/>
          </a:xfrm>
          <a:prstGeom prst="straightConnector1">
            <a:avLst/>
          </a:prstGeom>
          <a:noFill/>
          <a:ln w="38100" cap="flat" cmpd="sng">
            <a:solidFill>
              <a:srgbClr val="0070C0"/>
            </a:solidFill>
            <a:prstDash val="solid"/>
            <a:round/>
            <a:headEnd type="none" w="sm" len="sm"/>
            <a:tailEnd type="triangle" w="med" len="med"/>
          </a:ln>
        </p:spPr>
      </p:cxnSp>
      <p:cxnSp>
        <p:nvCxnSpPr>
          <p:cNvPr id="2291" name="Google Shape;2291;p50"/>
          <p:cNvCxnSpPr/>
          <p:nvPr/>
        </p:nvCxnSpPr>
        <p:spPr>
          <a:xfrm>
            <a:off x="3469343" y="2536732"/>
            <a:ext cx="798548" cy="0"/>
          </a:xfrm>
          <a:prstGeom prst="straightConnector1">
            <a:avLst/>
          </a:prstGeom>
          <a:noFill/>
          <a:ln w="38100" cap="flat" cmpd="sng">
            <a:solidFill>
              <a:srgbClr val="0070C0"/>
            </a:solidFill>
            <a:prstDash val="solid"/>
            <a:round/>
            <a:headEnd type="none" w="sm" len="sm"/>
            <a:tailEnd type="triangle" w="med" len="med"/>
          </a:ln>
        </p:spPr>
      </p:cxnSp>
      <p:cxnSp>
        <p:nvCxnSpPr>
          <p:cNvPr id="2292" name="Google Shape;2292;p50"/>
          <p:cNvCxnSpPr/>
          <p:nvPr/>
        </p:nvCxnSpPr>
        <p:spPr>
          <a:xfrm>
            <a:off x="3469343" y="2824442"/>
            <a:ext cx="798548" cy="0"/>
          </a:xfrm>
          <a:prstGeom prst="straightConnector1">
            <a:avLst/>
          </a:prstGeom>
          <a:noFill/>
          <a:ln w="38100" cap="flat" cmpd="sng">
            <a:solidFill>
              <a:srgbClr val="0070C0"/>
            </a:solidFill>
            <a:prstDash val="solid"/>
            <a:round/>
            <a:headEnd type="none" w="sm" len="sm"/>
            <a:tailEnd type="triangle" w="med" len="med"/>
          </a:ln>
        </p:spPr>
      </p:cxnSp>
      <p:cxnSp>
        <p:nvCxnSpPr>
          <p:cNvPr id="2293" name="Google Shape;2293;p50"/>
          <p:cNvCxnSpPr/>
          <p:nvPr/>
        </p:nvCxnSpPr>
        <p:spPr>
          <a:xfrm>
            <a:off x="3469343" y="4936752"/>
            <a:ext cx="798548" cy="0"/>
          </a:xfrm>
          <a:prstGeom prst="straightConnector1">
            <a:avLst/>
          </a:prstGeom>
          <a:noFill/>
          <a:ln w="38100" cap="flat" cmpd="sng">
            <a:solidFill>
              <a:srgbClr val="0070C0"/>
            </a:solidFill>
            <a:prstDash val="solid"/>
            <a:round/>
            <a:headEnd type="none" w="sm" len="sm"/>
            <a:tailEnd type="triangle" w="med" len="med"/>
          </a:ln>
        </p:spPr>
      </p:cxnSp>
      <p:cxnSp>
        <p:nvCxnSpPr>
          <p:cNvPr id="2294" name="Google Shape;2294;p50"/>
          <p:cNvCxnSpPr/>
          <p:nvPr/>
        </p:nvCxnSpPr>
        <p:spPr>
          <a:xfrm>
            <a:off x="3469343" y="4645399"/>
            <a:ext cx="798548" cy="0"/>
          </a:xfrm>
          <a:prstGeom prst="straightConnector1">
            <a:avLst/>
          </a:prstGeom>
          <a:noFill/>
          <a:ln w="38100" cap="flat" cmpd="sng">
            <a:solidFill>
              <a:srgbClr val="0070C0"/>
            </a:solidFill>
            <a:prstDash val="solid"/>
            <a:round/>
            <a:headEnd type="none" w="sm" len="sm"/>
            <a:tailEnd type="triangle" w="med" len="med"/>
          </a:ln>
        </p:spPr>
      </p:cxnSp>
      <p:sp>
        <p:nvSpPr>
          <p:cNvPr id="2295" name="Google Shape;2295;p50"/>
          <p:cNvSpPr txBox="1"/>
          <p:nvPr/>
        </p:nvSpPr>
        <p:spPr>
          <a:xfrm>
            <a:off x="3747429" y="3268466"/>
            <a:ext cx="173525" cy="962764"/>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1950">
                <a:solidFill>
                  <a:srgbClr val="000000"/>
                </a:solidFill>
                <a:latin typeface="Calibri"/>
                <a:ea typeface="Calibri"/>
                <a:cs typeface="Calibri"/>
                <a:sym typeface="Calibri"/>
              </a:rPr>
              <a:t>.</a:t>
            </a:r>
            <a:endParaRPr sz="1083"/>
          </a:p>
          <a:p>
            <a:pPr>
              <a:spcBef>
                <a:spcPts val="0"/>
              </a:spcBef>
              <a:spcAft>
                <a:spcPts val="0"/>
              </a:spcAft>
            </a:pPr>
            <a:r>
              <a:rPr lang="en-US" sz="1950">
                <a:solidFill>
                  <a:srgbClr val="000000"/>
                </a:solidFill>
                <a:latin typeface="Calibri"/>
                <a:ea typeface="Calibri"/>
                <a:cs typeface="Calibri"/>
                <a:sym typeface="Calibri"/>
              </a:rPr>
              <a:t>.</a:t>
            </a:r>
            <a:endParaRPr sz="1083"/>
          </a:p>
          <a:p>
            <a:pPr>
              <a:spcBef>
                <a:spcPts val="0"/>
              </a:spcBef>
              <a:spcAft>
                <a:spcPts val="0"/>
              </a:spcAft>
            </a:pPr>
            <a:r>
              <a:rPr lang="en-US" sz="1950">
                <a:solidFill>
                  <a:srgbClr val="000000"/>
                </a:solidFill>
                <a:latin typeface="Calibri"/>
                <a:ea typeface="Calibri"/>
                <a:cs typeface="Calibri"/>
                <a:sym typeface="Calibri"/>
              </a:rPr>
              <a:t>.</a:t>
            </a:r>
            <a:endParaRPr sz="1083"/>
          </a:p>
        </p:txBody>
      </p:sp>
      <p:cxnSp>
        <p:nvCxnSpPr>
          <p:cNvPr id="2296" name="Google Shape;2296;p50"/>
          <p:cNvCxnSpPr>
            <a:endCxn id="2294" idx="0"/>
          </p:cNvCxnSpPr>
          <p:nvPr/>
        </p:nvCxnSpPr>
        <p:spPr>
          <a:xfrm>
            <a:off x="1358153" y="3587271"/>
            <a:ext cx="941250" cy="0"/>
          </a:xfrm>
          <a:prstGeom prst="straightConnector1">
            <a:avLst/>
          </a:prstGeom>
          <a:noFill/>
          <a:ln w="38100" cap="flat" cmpd="sng">
            <a:solidFill>
              <a:srgbClr val="0070C0"/>
            </a:solidFill>
            <a:prstDash val="solid"/>
            <a:round/>
            <a:headEnd type="none" w="sm" len="sm"/>
            <a:tailEnd type="triangle" w="med" len="med"/>
          </a:ln>
        </p:spPr>
      </p:cxnSp>
      <p:sp>
        <p:nvSpPr>
          <p:cNvPr id="2297" name="Google Shape;2297;p50"/>
          <p:cNvSpPr txBox="1"/>
          <p:nvPr/>
        </p:nvSpPr>
        <p:spPr>
          <a:xfrm>
            <a:off x="304801" y="3268468"/>
            <a:ext cx="834222" cy="1062791"/>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2167" b="1" dirty="0" err="1">
                <a:solidFill>
                  <a:srgbClr val="000000"/>
                </a:solidFill>
                <a:latin typeface="Calibri"/>
                <a:ea typeface="Calibri"/>
                <a:cs typeface="Calibri"/>
                <a:sym typeface="Calibri"/>
              </a:rPr>
              <a:t>Inst</a:t>
            </a:r>
            <a:r>
              <a:rPr lang="en-US" sz="2167" b="1" dirty="0">
                <a:solidFill>
                  <a:srgbClr val="000000"/>
                </a:solidFill>
                <a:latin typeface="Calibri"/>
                <a:ea typeface="Calibri"/>
                <a:cs typeface="Calibri"/>
                <a:sym typeface="Calibri"/>
              </a:rPr>
              <a:t>[]</a:t>
            </a:r>
            <a:endParaRPr sz="1083" dirty="0"/>
          </a:p>
          <a:p>
            <a:pPr>
              <a:spcBef>
                <a:spcPts val="0"/>
              </a:spcBef>
              <a:spcAft>
                <a:spcPts val="0"/>
              </a:spcAft>
            </a:pPr>
            <a:r>
              <a:rPr lang="en-US" sz="2167" b="1" dirty="0" err="1">
                <a:solidFill>
                  <a:srgbClr val="000000"/>
                </a:solidFill>
                <a:latin typeface="Calibri"/>
                <a:ea typeface="Calibri"/>
                <a:cs typeface="Calibri"/>
                <a:sym typeface="Calibri"/>
              </a:rPr>
              <a:t>BrEQ</a:t>
            </a:r>
            <a:endParaRPr sz="2167" b="1" dirty="0">
              <a:solidFill>
                <a:srgbClr val="000000"/>
              </a:solidFill>
              <a:latin typeface="Calibri"/>
              <a:ea typeface="Calibri"/>
              <a:cs typeface="Calibri"/>
              <a:sym typeface="Calibri"/>
            </a:endParaRPr>
          </a:p>
          <a:p>
            <a:pPr>
              <a:spcBef>
                <a:spcPts val="0"/>
              </a:spcBef>
              <a:spcAft>
                <a:spcPts val="0"/>
              </a:spcAft>
            </a:pPr>
            <a:r>
              <a:rPr lang="en-US" sz="2167" b="1" dirty="0" err="1">
                <a:solidFill>
                  <a:srgbClr val="000000"/>
                </a:solidFill>
                <a:latin typeface="Calibri"/>
                <a:ea typeface="Calibri"/>
                <a:cs typeface="Calibri"/>
                <a:sym typeface="Calibri"/>
              </a:rPr>
              <a:t>BrLT</a:t>
            </a:r>
            <a:endParaRPr sz="2167" b="1" dirty="0">
              <a:solidFill>
                <a:srgbClr val="000000"/>
              </a:solidFill>
              <a:latin typeface="Calibri"/>
              <a:ea typeface="Calibri"/>
              <a:cs typeface="Calibri"/>
              <a:sym typeface="Calibri"/>
            </a:endParaRPr>
          </a:p>
        </p:txBody>
      </p:sp>
      <p:cxnSp>
        <p:nvCxnSpPr>
          <p:cNvPr id="2298" name="Google Shape;2298;p50"/>
          <p:cNvCxnSpPr/>
          <p:nvPr/>
        </p:nvCxnSpPr>
        <p:spPr>
          <a:xfrm flipH="1">
            <a:off x="4587318" y="5093811"/>
            <a:ext cx="11579" cy="335137"/>
          </a:xfrm>
          <a:prstGeom prst="straightConnector1">
            <a:avLst/>
          </a:prstGeom>
          <a:noFill/>
          <a:ln w="38100" cap="flat" cmpd="sng">
            <a:solidFill>
              <a:srgbClr val="0070C0"/>
            </a:solidFill>
            <a:prstDash val="solid"/>
            <a:round/>
            <a:headEnd type="none" w="sm" len="sm"/>
            <a:tailEnd type="triangle" w="med" len="med"/>
          </a:ln>
        </p:spPr>
      </p:cxnSp>
      <p:cxnSp>
        <p:nvCxnSpPr>
          <p:cNvPr id="2299" name="Google Shape;2299;p50"/>
          <p:cNvCxnSpPr/>
          <p:nvPr/>
        </p:nvCxnSpPr>
        <p:spPr>
          <a:xfrm>
            <a:off x="7803778" y="5093811"/>
            <a:ext cx="6722" cy="335137"/>
          </a:xfrm>
          <a:prstGeom prst="straightConnector1">
            <a:avLst/>
          </a:prstGeom>
          <a:noFill/>
          <a:ln w="38100" cap="flat" cmpd="sng">
            <a:solidFill>
              <a:srgbClr val="0070C0"/>
            </a:solidFill>
            <a:prstDash val="solid"/>
            <a:round/>
            <a:headEnd type="none" w="sm" len="sm"/>
            <a:tailEnd type="triangle" w="med" len="med"/>
          </a:ln>
        </p:spPr>
      </p:cxnSp>
      <p:cxnSp>
        <p:nvCxnSpPr>
          <p:cNvPr id="2300" name="Google Shape;2300;p50"/>
          <p:cNvCxnSpPr/>
          <p:nvPr/>
        </p:nvCxnSpPr>
        <p:spPr>
          <a:xfrm flipH="1">
            <a:off x="4918323" y="5093811"/>
            <a:ext cx="11579" cy="335137"/>
          </a:xfrm>
          <a:prstGeom prst="straightConnector1">
            <a:avLst/>
          </a:prstGeom>
          <a:noFill/>
          <a:ln w="38100" cap="flat" cmpd="sng">
            <a:solidFill>
              <a:srgbClr val="0070C0"/>
            </a:solidFill>
            <a:prstDash val="solid"/>
            <a:round/>
            <a:headEnd type="none" w="sm" len="sm"/>
            <a:tailEnd type="triangle" w="med" len="med"/>
          </a:ln>
        </p:spPr>
      </p:cxnSp>
      <p:cxnSp>
        <p:nvCxnSpPr>
          <p:cNvPr id="2301" name="Google Shape;2301;p50"/>
          <p:cNvCxnSpPr/>
          <p:nvPr/>
        </p:nvCxnSpPr>
        <p:spPr>
          <a:xfrm flipH="1">
            <a:off x="5223123" y="5093811"/>
            <a:ext cx="11579" cy="335137"/>
          </a:xfrm>
          <a:prstGeom prst="straightConnector1">
            <a:avLst/>
          </a:prstGeom>
          <a:noFill/>
          <a:ln w="38100" cap="flat" cmpd="sng">
            <a:solidFill>
              <a:srgbClr val="0070C0"/>
            </a:solidFill>
            <a:prstDash val="solid"/>
            <a:round/>
            <a:headEnd type="none" w="sm" len="sm"/>
            <a:tailEnd type="triangle" w="med" len="med"/>
          </a:ln>
        </p:spPr>
      </p:cxnSp>
      <p:cxnSp>
        <p:nvCxnSpPr>
          <p:cNvPr id="2302" name="Google Shape;2302;p50"/>
          <p:cNvCxnSpPr/>
          <p:nvPr/>
        </p:nvCxnSpPr>
        <p:spPr>
          <a:xfrm flipH="1">
            <a:off x="5547031" y="5093811"/>
            <a:ext cx="11579" cy="335137"/>
          </a:xfrm>
          <a:prstGeom prst="straightConnector1">
            <a:avLst/>
          </a:prstGeom>
          <a:noFill/>
          <a:ln w="38100" cap="flat" cmpd="sng">
            <a:solidFill>
              <a:srgbClr val="0070C0"/>
            </a:solidFill>
            <a:prstDash val="solid"/>
            <a:round/>
            <a:headEnd type="none" w="sm" len="sm"/>
            <a:tailEnd type="triangle" w="med" len="med"/>
          </a:ln>
        </p:spPr>
      </p:cxnSp>
      <p:sp>
        <p:nvSpPr>
          <p:cNvPr id="2303" name="Google Shape;2303;p50"/>
          <p:cNvSpPr txBox="1"/>
          <p:nvPr/>
        </p:nvSpPr>
        <p:spPr>
          <a:xfrm>
            <a:off x="4188290" y="5428948"/>
            <a:ext cx="4574710" cy="395941"/>
          </a:xfrm>
          <a:prstGeom prst="rect">
            <a:avLst/>
          </a:prstGeom>
          <a:noFill/>
          <a:ln>
            <a:noFill/>
          </a:ln>
        </p:spPr>
        <p:txBody>
          <a:bodyPr spcFirstLastPara="1" wrap="square" lIns="61902" tIns="30943" rIns="61902" bIns="30943" anchor="t" anchorCtr="0">
            <a:noAutofit/>
          </a:bodyPr>
          <a:lstStyle/>
          <a:p>
            <a:pPr algn="ctr">
              <a:spcBef>
                <a:spcPts val="0"/>
              </a:spcBef>
              <a:spcAft>
                <a:spcPts val="0"/>
              </a:spcAft>
            </a:pPr>
            <a:r>
              <a:rPr lang="en-US" sz="2167" b="1" dirty="0">
                <a:solidFill>
                  <a:srgbClr val="3064C0"/>
                </a:solidFill>
                <a:latin typeface="Calibri"/>
                <a:ea typeface="Calibri"/>
                <a:cs typeface="Calibri"/>
                <a:sym typeface="Calibri"/>
              </a:rPr>
              <a:t>Controller output (</a:t>
            </a:r>
            <a:r>
              <a:rPr lang="en-US" sz="2167" b="1" dirty="0" err="1">
                <a:solidFill>
                  <a:srgbClr val="3064C0"/>
                </a:solidFill>
                <a:latin typeface="Calibri"/>
                <a:ea typeface="Calibri"/>
                <a:cs typeface="Calibri"/>
                <a:sym typeface="Calibri"/>
              </a:rPr>
              <a:t>PCSel</a:t>
            </a:r>
            <a:r>
              <a:rPr lang="en-US" sz="2167" b="1" dirty="0">
                <a:solidFill>
                  <a:srgbClr val="3064C0"/>
                </a:solidFill>
                <a:latin typeface="Calibri"/>
                <a:ea typeface="Calibri"/>
                <a:cs typeface="Calibri"/>
                <a:sym typeface="Calibri"/>
              </a:rPr>
              <a:t>, </a:t>
            </a:r>
            <a:r>
              <a:rPr lang="en-US" sz="2167" b="1" dirty="0" err="1">
                <a:solidFill>
                  <a:srgbClr val="3064C0"/>
                </a:solidFill>
                <a:latin typeface="Calibri"/>
                <a:ea typeface="Calibri"/>
                <a:cs typeface="Calibri"/>
                <a:sym typeface="Calibri"/>
              </a:rPr>
              <a:t>ImmSel</a:t>
            </a:r>
            <a:r>
              <a:rPr lang="en-US" sz="2167" b="1" dirty="0">
                <a:solidFill>
                  <a:srgbClr val="3064C0"/>
                </a:solidFill>
                <a:latin typeface="Calibri"/>
                <a:ea typeface="Calibri"/>
                <a:cs typeface="Calibri"/>
                <a:sym typeface="Calibri"/>
              </a:rPr>
              <a:t>, …)</a:t>
            </a:r>
            <a:endParaRPr sz="1083" dirty="0"/>
          </a:p>
        </p:txBody>
      </p:sp>
      <p:sp>
        <p:nvSpPr>
          <p:cNvPr id="2304" name="Google Shape;2304;p50"/>
          <p:cNvSpPr txBox="1"/>
          <p:nvPr/>
        </p:nvSpPr>
        <p:spPr>
          <a:xfrm>
            <a:off x="3469343" y="1887684"/>
            <a:ext cx="569257" cy="329257"/>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1733" b="1" dirty="0">
                <a:solidFill>
                  <a:srgbClr val="3064C0"/>
                </a:solidFill>
                <a:latin typeface="Calibri"/>
                <a:ea typeface="Calibri"/>
                <a:cs typeface="Calibri"/>
                <a:sym typeface="Calibri"/>
              </a:rPr>
              <a:t>add</a:t>
            </a:r>
            <a:endParaRPr sz="1083" dirty="0"/>
          </a:p>
        </p:txBody>
      </p:sp>
      <p:sp>
        <p:nvSpPr>
          <p:cNvPr id="2305" name="Google Shape;2305;p50"/>
          <p:cNvSpPr txBox="1"/>
          <p:nvPr/>
        </p:nvSpPr>
        <p:spPr>
          <a:xfrm>
            <a:off x="3469342" y="2238095"/>
            <a:ext cx="569258" cy="282798"/>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1733" b="1" dirty="0">
                <a:solidFill>
                  <a:srgbClr val="3064C0"/>
                </a:solidFill>
                <a:latin typeface="Calibri"/>
                <a:ea typeface="Calibri"/>
                <a:cs typeface="Calibri"/>
                <a:sym typeface="Calibri"/>
              </a:rPr>
              <a:t>sub</a:t>
            </a:r>
            <a:endParaRPr sz="1083" dirty="0"/>
          </a:p>
        </p:txBody>
      </p:sp>
      <p:sp>
        <p:nvSpPr>
          <p:cNvPr id="2306" name="Google Shape;2306;p50"/>
          <p:cNvSpPr txBox="1"/>
          <p:nvPr/>
        </p:nvSpPr>
        <p:spPr>
          <a:xfrm>
            <a:off x="3469340" y="2536732"/>
            <a:ext cx="451613" cy="276910"/>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1733" b="1" dirty="0">
                <a:solidFill>
                  <a:srgbClr val="3064C0"/>
                </a:solidFill>
                <a:latin typeface="Calibri"/>
                <a:ea typeface="Calibri"/>
                <a:cs typeface="Calibri"/>
                <a:sym typeface="Calibri"/>
              </a:rPr>
              <a:t>or</a:t>
            </a:r>
            <a:endParaRPr sz="1083" dirty="0"/>
          </a:p>
        </p:txBody>
      </p:sp>
      <p:sp>
        <p:nvSpPr>
          <p:cNvPr id="2307" name="Google Shape;2307;p50"/>
          <p:cNvSpPr txBox="1"/>
          <p:nvPr/>
        </p:nvSpPr>
        <p:spPr>
          <a:xfrm>
            <a:off x="3480337" y="4579406"/>
            <a:ext cx="388280" cy="329257"/>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1733" b="1" dirty="0" err="1">
                <a:solidFill>
                  <a:srgbClr val="3064C0"/>
                </a:solidFill>
                <a:latin typeface="Calibri"/>
                <a:ea typeface="Calibri"/>
                <a:cs typeface="Calibri"/>
                <a:sym typeface="Calibri"/>
              </a:rPr>
              <a:t>jal</a:t>
            </a:r>
            <a:endParaRPr sz="1733" b="1" dirty="0">
              <a:solidFill>
                <a:srgbClr val="3064C0"/>
              </a:solidFill>
              <a:latin typeface="Calibri"/>
              <a:ea typeface="Calibri"/>
              <a:cs typeface="Calibri"/>
              <a:sym typeface="Calibri"/>
            </a:endParaRPr>
          </a:p>
        </p:txBody>
      </p:sp>
      <p:cxnSp>
        <p:nvCxnSpPr>
          <p:cNvPr id="2308" name="Google Shape;2308;p50"/>
          <p:cNvCxnSpPr/>
          <p:nvPr/>
        </p:nvCxnSpPr>
        <p:spPr>
          <a:xfrm rot="10800000" flipH="1">
            <a:off x="1600201" y="3511553"/>
            <a:ext cx="246529" cy="165099"/>
          </a:xfrm>
          <a:prstGeom prst="straightConnector1">
            <a:avLst/>
          </a:prstGeom>
          <a:noFill/>
          <a:ln w="76200" cap="flat" cmpd="sng">
            <a:solidFill>
              <a:srgbClr val="0070C0"/>
            </a:solidFill>
            <a:prstDash val="solid"/>
            <a:round/>
            <a:headEnd type="none" w="sm" len="sm"/>
            <a:tailEnd type="none" w="sm" len="sm"/>
          </a:ln>
        </p:spPr>
      </p:cxnSp>
      <p:sp>
        <p:nvSpPr>
          <p:cNvPr id="2309" name="Google Shape;2309;p50"/>
          <p:cNvSpPr txBox="1"/>
          <p:nvPr/>
        </p:nvSpPr>
        <p:spPr>
          <a:xfrm>
            <a:off x="1524001" y="3181352"/>
            <a:ext cx="533399" cy="362599"/>
          </a:xfrm>
          <a:prstGeom prst="rect">
            <a:avLst/>
          </a:prstGeom>
          <a:noFill/>
          <a:ln>
            <a:noFill/>
          </a:ln>
        </p:spPr>
        <p:txBody>
          <a:bodyPr spcFirstLastPara="1" wrap="square" lIns="61902" tIns="30943" rIns="61902" bIns="30943" anchor="t" anchorCtr="0">
            <a:noAutofit/>
          </a:bodyPr>
          <a:lstStyle/>
          <a:p>
            <a:pPr>
              <a:spcBef>
                <a:spcPts val="0"/>
              </a:spcBef>
              <a:spcAft>
                <a:spcPts val="0"/>
              </a:spcAft>
            </a:pPr>
            <a:r>
              <a:rPr lang="en-US" sz="1950" b="1" dirty="0">
                <a:solidFill>
                  <a:srgbClr val="3064C0"/>
                </a:solidFill>
                <a:latin typeface="Calibri"/>
                <a:ea typeface="Calibri"/>
                <a:cs typeface="Calibri"/>
                <a:sym typeface="Calibri"/>
              </a:rPr>
              <a:t>11</a:t>
            </a:r>
            <a:endParaRPr sz="1083" dirty="0"/>
          </a:p>
        </p:txBody>
      </p:sp>
      <p:sp>
        <p:nvSpPr>
          <p:cNvPr id="2310" name="Google Shape;2310;p50"/>
          <p:cNvSpPr txBox="1"/>
          <p:nvPr/>
        </p:nvSpPr>
        <p:spPr>
          <a:xfrm>
            <a:off x="2190750" y="1243472"/>
            <a:ext cx="968014" cy="587661"/>
          </a:xfrm>
          <a:prstGeom prst="rect">
            <a:avLst/>
          </a:prstGeom>
          <a:noFill/>
          <a:ln>
            <a:noFill/>
          </a:ln>
        </p:spPr>
        <p:txBody>
          <a:bodyPr spcFirstLastPara="1" wrap="square" lIns="61902" tIns="30943" rIns="61902" bIns="30943" anchor="t" anchorCtr="0">
            <a:noAutofit/>
          </a:bodyPr>
          <a:lstStyle/>
          <a:p>
            <a:pPr algn="ctr">
              <a:spcBef>
                <a:spcPts val="0"/>
              </a:spcBef>
              <a:spcAft>
                <a:spcPts val="0"/>
              </a:spcAft>
            </a:pPr>
            <a:r>
              <a:rPr lang="en-US" sz="3413">
                <a:solidFill>
                  <a:srgbClr val="000000"/>
                </a:solidFill>
                <a:latin typeface="Gill Sans"/>
                <a:ea typeface="Gill Sans"/>
                <a:cs typeface="Gill Sans"/>
                <a:sym typeface="Gill Sans"/>
              </a:rPr>
              <a:t>AND</a:t>
            </a:r>
            <a:endParaRPr sz="1083"/>
          </a:p>
        </p:txBody>
      </p:sp>
      <p:sp>
        <p:nvSpPr>
          <p:cNvPr id="2311" name="Google Shape;2311;p50"/>
          <p:cNvSpPr txBox="1"/>
          <p:nvPr/>
        </p:nvSpPr>
        <p:spPr>
          <a:xfrm>
            <a:off x="5186256" y="1259448"/>
            <a:ext cx="721552" cy="587661"/>
          </a:xfrm>
          <a:prstGeom prst="rect">
            <a:avLst/>
          </a:prstGeom>
          <a:noFill/>
          <a:ln>
            <a:noFill/>
          </a:ln>
        </p:spPr>
        <p:txBody>
          <a:bodyPr spcFirstLastPara="1" wrap="square" lIns="61902" tIns="30943" rIns="61902" bIns="30943" anchor="t" anchorCtr="0">
            <a:noAutofit/>
          </a:bodyPr>
          <a:lstStyle/>
          <a:p>
            <a:pPr algn="ctr">
              <a:spcBef>
                <a:spcPts val="0"/>
              </a:spcBef>
              <a:spcAft>
                <a:spcPts val="0"/>
              </a:spcAft>
            </a:pPr>
            <a:r>
              <a:rPr lang="en-US" sz="3413" dirty="0">
                <a:solidFill>
                  <a:srgbClr val="000000"/>
                </a:solidFill>
                <a:latin typeface="Gill Sans"/>
                <a:ea typeface="Gill Sans"/>
                <a:cs typeface="Gill Sans"/>
                <a:sym typeface="Gill Sans"/>
              </a:rPr>
              <a:t>OR</a:t>
            </a:r>
            <a:endParaRPr sz="1083" dirty="0"/>
          </a:p>
        </p:txBody>
      </p:sp>
    </p:spTree>
    <p:extLst>
      <p:ext uri="{BB962C8B-B14F-4D97-AF65-F5344CB8AC3E}">
        <p14:creationId xmlns:p14="http://schemas.microsoft.com/office/powerpoint/2010/main" val="87071486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pPr algn="ctr"/>
            <a:r>
              <a:rPr lang="en-US" altLang="zh-CN" smtClean="0"/>
              <a:t>Grading (</a:t>
            </a:r>
            <a:r>
              <a:rPr lang="en-US" altLang="zh-CN" b="0" smtClean="0"/>
              <a:t>Tentative</a:t>
            </a:r>
            <a:r>
              <a:rPr lang="en-US" altLang="zh-CN" smtClean="0"/>
              <a:t>)</a:t>
            </a:r>
          </a:p>
        </p:txBody>
      </p:sp>
      <p:sp>
        <p:nvSpPr>
          <p:cNvPr id="19459" name="Rectangle 3"/>
          <p:cNvSpPr>
            <a:spLocks noGrp="1" noChangeArrowheads="1"/>
          </p:cNvSpPr>
          <p:nvPr>
            <p:ph type="body" idx="4294967295"/>
          </p:nvPr>
        </p:nvSpPr>
        <p:spPr>
          <a:xfrm>
            <a:off x="457200" y="1295400"/>
            <a:ext cx="8153400" cy="4648200"/>
          </a:xfrm>
        </p:spPr>
        <p:txBody>
          <a:bodyPr/>
          <a:lstStyle/>
          <a:p>
            <a:pPr marL="0" indent="0">
              <a:buFontTx/>
              <a:buNone/>
            </a:pPr>
            <a:r>
              <a:rPr lang="en-US" altLang="zh-CN" sz="2000" b="1" dirty="0" smtClean="0"/>
              <a:t>Final grades will be computed approximately as follows:</a:t>
            </a:r>
          </a:p>
          <a:p>
            <a:pPr marL="0" indent="0">
              <a:buFontTx/>
              <a:buNone/>
            </a:pPr>
            <a:r>
              <a:rPr lang="zh-CN" altLang="en-US" sz="2000" b="1" dirty="0" smtClean="0"/>
              <a:t>理论课成绩</a:t>
            </a:r>
            <a:r>
              <a:rPr lang="en-US" altLang="zh-CN" sz="2000" b="1" dirty="0" smtClean="0"/>
              <a:t>100</a:t>
            </a:r>
            <a:r>
              <a:rPr lang="zh-CN" altLang="en-US" sz="2000" b="1" dirty="0" smtClean="0"/>
              <a:t>分（</a:t>
            </a:r>
            <a:r>
              <a:rPr lang="en-US" altLang="zh-CN" sz="2000" b="1" dirty="0" smtClean="0"/>
              <a:t>COD</a:t>
            </a:r>
            <a:r>
              <a:rPr lang="zh-CN" altLang="en-US" sz="2000" b="1" dirty="0" smtClean="0"/>
              <a:t>） ：</a:t>
            </a:r>
            <a:endParaRPr lang="en-US" altLang="zh-CN" sz="2000" b="1" dirty="0" smtClean="0"/>
          </a:p>
          <a:p>
            <a:pPr marL="0" indent="0"/>
            <a:r>
              <a:rPr lang="en-US" altLang="zh-CN" sz="2000" b="1" dirty="0" smtClean="0"/>
              <a:t>Homework Sets  - 10% </a:t>
            </a:r>
          </a:p>
          <a:p>
            <a:pPr lvl="1"/>
            <a:r>
              <a:rPr lang="en-US" altLang="zh-CN" dirty="0" smtClean="0"/>
              <a:t>Homework Sets </a:t>
            </a:r>
            <a:r>
              <a:rPr lang="zh-CN" altLang="en-US" dirty="0" smtClean="0"/>
              <a:t>（</a:t>
            </a:r>
            <a:r>
              <a:rPr lang="en-US" altLang="zh-CN" dirty="0"/>
              <a:t>1</a:t>
            </a:r>
            <a:r>
              <a:rPr lang="en-US" altLang="zh-CN" dirty="0" smtClean="0"/>
              <a:t>0%</a:t>
            </a:r>
            <a:r>
              <a:rPr lang="zh-CN" altLang="en-US" dirty="0" smtClean="0"/>
              <a:t>）</a:t>
            </a:r>
            <a:endParaRPr lang="en-US" altLang="zh-CN" dirty="0" smtClean="0"/>
          </a:p>
          <a:p>
            <a:pPr marL="0" indent="0"/>
            <a:r>
              <a:rPr lang="en-US" altLang="zh-CN" sz="2000" b="1" dirty="0" err="1" smtClean="0"/>
              <a:t>Quizes</a:t>
            </a:r>
            <a:r>
              <a:rPr lang="en-US" altLang="zh-CN" sz="2000" b="1" dirty="0" smtClean="0"/>
              <a:t>  - 10%</a:t>
            </a:r>
          </a:p>
          <a:p>
            <a:pPr marL="400050" lvl="1" indent="0"/>
            <a:r>
              <a:rPr lang="en-US" altLang="zh-CN" dirty="0" smtClean="0"/>
              <a:t>2~</a:t>
            </a:r>
            <a:r>
              <a:rPr lang="en-US" altLang="zh-CN" dirty="0" smtClean="0">
                <a:ea typeface="MS PGothic" pitchFamily="34" charset="-128"/>
              </a:rPr>
              <a:t>4</a:t>
            </a:r>
            <a:r>
              <a:rPr lang="zh-CN" altLang="en-US" dirty="0">
                <a:ea typeface="MS PGothic" pitchFamily="34" charset="-128"/>
              </a:rPr>
              <a:t>次</a:t>
            </a:r>
            <a:r>
              <a:rPr lang="en-US" altLang="zh-CN" dirty="0">
                <a:ea typeface="MS PGothic" pitchFamily="34" charset="-128"/>
              </a:rPr>
              <a:t> </a:t>
            </a:r>
            <a:r>
              <a:rPr lang="en-US" altLang="zh-CN" dirty="0" err="1">
                <a:ea typeface="MS PGothic" pitchFamily="34" charset="-128"/>
              </a:rPr>
              <a:t>Quizes</a:t>
            </a:r>
            <a:r>
              <a:rPr lang="zh-CN" altLang="en-US" dirty="0">
                <a:ea typeface="MS PGothic" pitchFamily="34" charset="-128"/>
              </a:rPr>
              <a:t>（随堂小测） </a:t>
            </a:r>
            <a:endParaRPr lang="en-US" altLang="zh-CN" dirty="0">
              <a:ea typeface="MS PGothic" pitchFamily="34" charset="-128"/>
            </a:endParaRPr>
          </a:p>
          <a:p>
            <a:pPr marL="0" indent="0"/>
            <a:r>
              <a:rPr lang="en-US" altLang="zh-CN" sz="2000" b="1" dirty="0" smtClean="0"/>
              <a:t>Two Projects and discussion  - 10%</a:t>
            </a:r>
          </a:p>
          <a:p>
            <a:pPr lvl="1"/>
            <a:r>
              <a:rPr lang="en-US" altLang="zh-CN" sz="1600" b="1" dirty="0" smtClean="0"/>
              <a:t>2 projects </a:t>
            </a:r>
            <a:r>
              <a:rPr lang="en-US" altLang="zh-CN" dirty="0" smtClean="0"/>
              <a:t>(1 or 2 members team)</a:t>
            </a:r>
          </a:p>
          <a:p>
            <a:r>
              <a:rPr lang="en-US" altLang="zh-CN" b="1" dirty="0" smtClean="0">
                <a:solidFill>
                  <a:srgbClr val="FF0000"/>
                </a:solidFill>
              </a:rPr>
              <a:t>Web </a:t>
            </a:r>
            <a:r>
              <a:rPr lang="zh-CN" altLang="en-US" b="1" dirty="0" smtClean="0">
                <a:solidFill>
                  <a:srgbClr val="FF0000"/>
                </a:solidFill>
              </a:rPr>
              <a:t>网络</a:t>
            </a:r>
            <a:r>
              <a:rPr lang="zh-CN" altLang="en-US" b="1" dirty="0"/>
              <a:t>线上学习</a:t>
            </a:r>
            <a:r>
              <a:rPr lang="en-US" altLang="zh-CN" b="1" dirty="0"/>
              <a:t>+</a:t>
            </a:r>
            <a:r>
              <a:rPr lang="zh-CN" altLang="en-US" b="1" dirty="0"/>
              <a:t>线上</a:t>
            </a:r>
            <a:r>
              <a:rPr lang="zh-CN" altLang="en-US" b="1" dirty="0" smtClean="0"/>
              <a:t>测验：</a:t>
            </a:r>
            <a:r>
              <a:rPr lang="en-US" altLang="zh-CN" b="1" dirty="0">
                <a:solidFill>
                  <a:srgbClr val="FF0000"/>
                </a:solidFill>
              </a:rPr>
              <a:t>3</a:t>
            </a:r>
            <a:r>
              <a:rPr lang="en-US" altLang="zh-CN" b="1" dirty="0" smtClean="0">
                <a:solidFill>
                  <a:srgbClr val="FF0000"/>
                </a:solidFill>
              </a:rPr>
              <a:t>0</a:t>
            </a:r>
            <a:r>
              <a:rPr lang="en-US" altLang="zh-CN" b="1" dirty="0">
                <a:solidFill>
                  <a:srgbClr val="FF0000"/>
                </a:solidFill>
              </a:rPr>
              <a:t>%</a:t>
            </a:r>
            <a:r>
              <a:rPr lang="zh-CN" altLang="en-US" b="1" dirty="0" smtClean="0">
                <a:solidFill>
                  <a:srgbClr val="FF0000"/>
                </a:solidFill>
              </a:rPr>
              <a:t>。</a:t>
            </a:r>
            <a:endParaRPr lang="en-US" altLang="zh-CN" dirty="0" smtClean="0"/>
          </a:p>
          <a:p>
            <a:pPr marL="0" indent="0"/>
            <a:r>
              <a:rPr lang="en-US" altLang="zh-CN" sz="2000" b="1" dirty="0" smtClean="0"/>
              <a:t>Finial Exam - </a:t>
            </a:r>
            <a:r>
              <a:rPr lang="en-US" altLang="zh-CN" sz="2000" b="1" dirty="0">
                <a:solidFill>
                  <a:schemeClr val="hlink"/>
                </a:solidFill>
              </a:rPr>
              <a:t>4</a:t>
            </a:r>
            <a:r>
              <a:rPr lang="en-US" altLang="zh-CN" sz="2000" b="1" dirty="0" smtClean="0">
                <a:solidFill>
                  <a:srgbClr val="FF0000"/>
                </a:solidFill>
              </a:rPr>
              <a:t>0%</a:t>
            </a:r>
            <a:r>
              <a:rPr lang="zh-CN" altLang="en-US" sz="2000" b="1" dirty="0" smtClean="0"/>
              <a:t>（闭卷，英文题目，答卷中英文不限） </a:t>
            </a:r>
          </a:p>
          <a:p>
            <a:pPr marL="0" indent="0"/>
            <a:endParaRPr lang="en-US" altLang="zh-CN" sz="2000" b="1" dirty="0" smtClean="0">
              <a:solidFill>
                <a:srgbClr val="FF0000"/>
              </a:solidFill>
            </a:endParaRPr>
          </a:p>
          <a:p>
            <a:pPr marL="0" indent="0"/>
            <a:r>
              <a:rPr lang="zh-CN" altLang="en-US" sz="2000" b="1" dirty="0">
                <a:solidFill>
                  <a:srgbClr val="FF0000"/>
                </a:solidFill>
              </a:rPr>
              <a:t>实验</a:t>
            </a:r>
            <a:r>
              <a:rPr lang="zh-CN" altLang="en-US" sz="2000" b="1" dirty="0" smtClean="0">
                <a:solidFill>
                  <a:srgbClr val="FF0000"/>
                </a:solidFill>
              </a:rPr>
              <a:t>课：</a:t>
            </a:r>
            <a:r>
              <a:rPr lang="en-US" altLang="zh-CN" sz="2000" b="1" dirty="0" smtClean="0">
                <a:solidFill>
                  <a:srgbClr val="FF0000"/>
                </a:solidFill>
              </a:rPr>
              <a:t>100</a:t>
            </a:r>
            <a:r>
              <a:rPr lang="zh-CN" altLang="en-US" sz="2000" b="1" smtClean="0">
                <a:solidFill>
                  <a:srgbClr val="FF0000"/>
                </a:solidFill>
              </a:rPr>
              <a:t>分</a:t>
            </a:r>
            <a:endParaRPr lang="en-US" altLang="zh-CN" sz="2000" b="1" dirty="0" smtClean="0">
              <a:solidFill>
                <a:srgbClr val="FF0000"/>
              </a:solidFill>
            </a:endParaRPr>
          </a:p>
          <a:p>
            <a:pPr marL="0" indent="0"/>
            <a:r>
              <a:rPr lang="zh-CN" altLang="en-US" sz="2000" b="1" dirty="0" smtClean="0"/>
              <a:t>总评最后成绩</a:t>
            </a:r>
            <a:r>
              <a:rPr lang="en-US" altLang="zh-CN" sz="2000" b="1" dirty="0" smtClean="0"/>
              <a:t>: =</a:t>
            </a:r>
            <a:r>
              <a:rPr lang="en-US" altLang="zh-CN" sz="2000" b="1" dirty="0" smtClean="0">
                <a:solidFill>
                  <a:srgbClr val="FF0000"/>
                </a:solidFill>
              </a:rPr>
              <a:t>Lab score * (0.5/3.5) + COD * (3.0/3.5) </a:t>
            </a:r>
            <a:endParaRPr lang="en-US" altLang="zh-CN" sz="2000" b="1" dirty="0" smtClean="0"/>
          </a:p>
        </p:txBody>
      </p:sp>
      <p:sp>
        <p:nvSpPr>
          <p:cNvPr id="19460"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fld id="{383EF031-A904-4471-A187-16578BDE5FC8}" type="slidenum">
              <a:rPr lang="en-US" altLang="zh-CN" sz="1400" smtClean="0">
                <a:solidFill>
                  <a:schemeClr val="accent2"/>
                </a:solidFill>
                <a:latin typeface="Times New Roman" pitchFamily="18" charset="0"/>
              </a:rPr>
              <a:pPr/>
              <a:t>6</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2148683621"/>
      </p:ext>
    </p:extLst>
  </p:cSld>
  <p:clrMapOvr>
    <a:masterClrMapping/>
  </p:clrMapOvr>
  <p:transition spd="slow">
    <p:split orient="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ctrTitle" idx="4294967295"/>
          </p:nvPr>
        </p:nvSpPr>
        <p:spPr>
          <a:xfrm>
            <a:off x="422275" y="1676400"/>
            <a:ext cx="8369300" cy="1927225"/>
          </a:xfrm>
        </p:spPr>
        <p:txBody>
          <a:bodyPr/>
          <a:lstStyle/>
          <a:p>
            <a:pPr algn="ctr"/>
            <a:r>
              <a:rPr lang="en-US" altLang="zh-CN" dirty="0" smtClean="0"/>
              <a:t>Lecture 7</a:t>
            </a:r>
            <a:br>
              <a:rPr lang="en-US" altLang="zh-CN" dirty="0" smtClean="0"/>
            </a:br>
            <a:r>
              <a:rPr lang="en-US" altLang="zh-CN" dirty="0" smtClean="0">
                <a:ea typeface="MS PGothic" charset="-128"/>
              </a:rPr>
              <a:t>RISC-V</a:t>
            </a:r>
            <a:r>
              <a:rPr lang="zh-CN" altLang="en-US" dirty="0" smtClean="0">
                <a:ea typeface="MS PGothic" charset="-128"/>
              </a:rPr>
              <a:t> </a:t>
            </a:r>
            <a:r>
              <a:rPr lang="en-US" altLang="zh-CN" dirty="0" smtClean="0">
                <a:ea typeface="MS PGothic" charset="-128"/>
              </a:rPr>
              <a:t>Pipeline</a:t>
            </a:r>
            <a:endParaRPr lang="en-US" altLang="zh-CN" dirty="0" smtClean="0"/>
          </a:p>
        </p:txBody>
      </p:sp>
      <p:sp>
        <p:nvSpPr>
          <p:cNvPr id="19459" name="Rectangle 5"/>
          <p:cNvSpPr>
            <a:spLocks noGrp="1" noChangeArrowheads="1"/>
          </p:cNvSpPr>
          <p:nvPr>
            <p:ph type="subTitle" idx="4294967295"/>
          </p:nvPr>
        </p:nvSpPr>
        <p:spPr>
          <a:xfrm>
            <a:off x="1447800" y="3581400"/>
            <a:ext cx="6400800" cy="685800"/>
          </a:xfrm>
        </p:spPr>
        <p:txBody>
          <a:bodyPr/>
          <a:lstStyle/>
          <a:p>
            <a:pPr marL="0" indent="0" algn="ctr">
              <a:buFontTx/>
              <a:buNone/>
            </a:pPr>
            <a:endParaRPr lang="zh-CN" altLang="en-US" sz="3200" b="1" smtClean="0">
              <a:solidFill>
                <a:srgbClr val="0332B7"/>
              </a:solidFill>
            </a:endParaRPr>
          </a:p>
        </p:txBody>
      </p:sp>
      <p:sp>
        <p:nvSpPr>
          <p:cNvPr id="1946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algn="ctr" eaLnBrk="0" fontAlgn="base" hangingPunct="0">
              <a:spcBef>
                <a:spcPct val="0"/>
              </a:spcBef>
              <a:spcAft>
                <a:spcPct val="0"/>
              </a:spcAft>
              <a:defRPr sz="1600">
                <a:solidFill>
                  <a:schemeClr val="hlink"/>
                </a:solidFill>
                <a:latin typeface="Arial" charset="0"/>
                <a:ea typeface="宋体" pitchFamily="2" charset="-122"/>
              </a:defRPr>
            </a:lvl6pPr>
            <a:lvl7pPr marL="2971800" indent="-228600" algn="ctr" eaLnBrk="0" fontAlgn="base" hangingPunct="0">
              <a:spcBef>
                <a:spcPct val="0"/>
              </a:spcBef>
              <a:spcAft>
                <a:spcPct val="0"/>
              </a:spcAft>
              <a:defRPr sz="1600">
                <a:solidFill>
                  <a:schemeClr val="hlink"/>
                </a:solidFill>
                <a:latin typeface="Arial" charset="0"/>
                <a:ea typeface="宋体" pitchFamily="2" charset="-122"/>
              </a:defRPr>
            </a:lvl7pPr>
            <a:lvl8pPr marL="3429000" indent="-228600" algn="ctr" eaLnBrk="0" fontAlgn="base" hangingPunct="0">
              <a:spcBef>
                <a:spcPct val="0"/>
              </a:spcBef>
              <a:spcAft>
                <a:spcPct val="0"/>
              </a:spcAft>
              <a:defRPr sz="1600">
                <a:solidFill>
                  <a:schemeClr val="hlink"/>
                </a:solidFill>
                <a:latin typeface="Arial" charset="0"/>
                <a:ea typeface="宋体" pitchFamily="2" charset="-122"/>
              </a:defRPr>
            </a:lvl8pPr>
            <a:lvl9pPr marL="3886200" indent="-228600" algn="ctr" eaLnBrk="0" fontAlgn="base" hangingPunct="0">
              <a:spcBef>
                <a:spcPct val="0"/>
              </a:spcBef>
              <a:spcAft>
                <a:spcPct val="0"/>
              </a:spcAft>
              <a:defRPr sz="1600">
                <a:solidFill>
                  <a:schemeClr val="hlink"/>
                </a:solidFill>
                <a:latin typeface="Arial" charset="0"/>
                <a:ea typeface="宋体" pitchFamily="2" charset="-122"/>
              </a:defRPr>
            </a:lvl9pPr>
          </a:lstStyle>
          <a:p>
            <a:fld id="{BC95AEBA-FD89-4520-8B59-B616293CD7AA}" type="slidenum">
              <a:rPr lang="en-US" altLang="zh-CN" sz="1400" smtClean="0">
                <a:solidFill>
                  <a:schemeClr val="accent2"/>
                </a:solidFill>
                <a:latin typeface="Times New Roman" pitchFamily="18" charset="0"/>
              </a:rPr>
              <a:pPr/>
              <a:t>60</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278552114"/>
      </p:ext>
    </p:extLst>
  </p:cSld>
  <p:clrMapOvr>
    <a:masterClrMapping/>
  </p:clrMapOvr>
  <p:transition spd="slow">
    <p:randomBar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2819" name="Rectangle 3"/>
          <p:cNvSpPr>
            <a:spLocks noGrp="1" noChangeArrowheads="1"/>
          </p:cNvSpPr>
          <p:nvPr>
            <p:ph type="body" idx="1"/>
          </p:nvPr>
        </p:nvSpPr>
        <p:spPr>
          <a:xfrm>
            <a:off x="4030266" y="1524000"/>
            <a:ext cx="4961334" cy="4381499"/>
          </a:xfrm>
          <a:noFill/>
          <a:ln/>
        </p:spPr>
        <p:txBody>
          <a:bodyPr>
            <a:normAutofit/>
          </a:bodyPr>
          <a:lstStyle/>
          <a:p>
            <a:r>
              <a:rPr lang="en-US" dirty="0"/>
              <a:t>Pipelining doesn’t help </a:t>
            </a:r>
            <a:r>
              <a:rPr lang="en-US" u="sng" dirty="0">
                <a:solidFill>
                  <a:srgbClr val="0332B7"/>
                </a:solidFill>
              </a:rPr>
              <a:t>latency</a:t>
            </a:r>
            <a:r>
              <a:rPr lang="en-US" dirty="0"/>
              <a:t> of single task, it helps </a:t>
            </a:r>
            <a:r>
              <a:rPr lang="en-US" u="sng" dirty="0">
                <a:solidFill>
                  <a:srgbClr val="0332B7"/>
                </a:solidFill>
              </a:rPr>
              <a:t>throughput</a:t>
            </a:r>
            <a:r>
              <a:rPr lang="en-US" dirty="0"/>
              <a:t> of entire workload</a:t>
            </a:r>
          </a:p>
          <a:p>
            <a:r>
              <a:rPr lang="en-US" u="sng" dirty="0">
                <a:solidFill>
                  <a:srgbClr val="0332B7"/>
                </a:solidFill>
              </a:rPr>
              <a:t>Multiple</a:t>
            </a:r>
            <a:r>
              <a:rPr lang="en-US" dirty="0"/>
              <a:t> tasks operating simultaneously using different resources</a:t>
            </a:r>
          </a:p>
          <a:p>
            <a:r>
              <a:rPr lang="en-US" dirty="0"/>
              <a:t>Potential speedup = </a:t>
            </a:r>
            <a:r>
              <a:rPr lang="en-US" u="sng" dirty="0">
                <a:solidFill>
                  <a:srgbClr val="0332B7"/>
                </a:solidFill>
              </a:rPr>
              <a:t>Number pipe stages</a:t>
            </a:r>
            <a:endParaRPr lang="en-US" dirty="0">
              <a:solidFill>
                <a:srgbClr val="0332B7"/>
              </a:solidFill>
            </a:endParaRPr>
          </a:p>
          <a:p>
            <a:r>
              <a:rPr lang="en-US" dirty="0"/>
              <a:t>Time to “</a:t>
            </a:r>
            <a:r>
              <a:rPr lang="en-US" u="sng" dirty="0">
                <a:solidFill>
                  <a:srgbClr val="0332B7"/>
                </a:solidFill>
              </a:rPr>
              <a:t>fill</a:t>
            </a:r>
            <a:r>
              <a:rPr lang="en-US" dirty="0"/>
              <a:t>” pipeline and time to “</a:t>
            </a:r>
            <a:r>
              <a:rPr lang="en-US" u="sng" dirty="0">
                <a:solidFill>
                  <a:srgbClr val="0332B7"/>
                </a:solidFill>
              </a:rPr>
              <a:t>drain</a:t>
            </a:r>
            <a:r>
              <a:rPr lang="en-US" dirty="0"/>
              <a:t>” it reduces speedup:</a:t>
            </a:r>
            <a:br>
              <a:rPr lang="en-US" dirty="0"/>
            </a:br>
            <a:r>
              <a:rPr lang="en-US" dirty="0"/>
              <a:t>2.3X </a:t>
            </a:r>
            <a:r>
              <a:rPr lang="en-US" dirty="0" err="1"/>
              <a:t>v</a:t>
            </a:r>
            <a:r>
              <a:rPr lang="en-US" dirty="0"/>
              <a:t>. 4X in this example</a:t>
            </a:r>
          </a:p>
        </p:txBody>
      </p:sp>
      <p:grpSp>
        <p:nvGrpSpPr>
          <p:cNvPr id="2" name="Group 4"/>
          <p:cNvGrpSpPr>
            <a:grpSpLocks/>
          </p:cNvGrpSpPr>
          <p:nvPr/>
        </p:nvGrpSpPr>
        <p:grpSpPr bwMode="auto">
          <a:xfrm>
            <a:off x="850106" y="1633539"/>
            <a:ext cx="2992041" cy="2887960"/>
            <a:chOff x="555" y="707"/>
            <a:chExt cx="2513" cy="2239"/>
          </a:xfrm>
        </p:grpSpPr>
        <p:sp>
          <p:nvSpPr>
            <p:cNvPr id="2722821" name="Rectangle 5"/>
            <p:cNvSpPr>
              <a:spLocks noChangeArrowheads="1"/>
            </p:cNvSpPr>
            <p:nvPr/>
          </p:nvSpPr>
          <p:spPr bwMode="auto">
            <a:xfrm>
              <a:off x="555" y="707"/>
              <a:ext cx="560" cy="263"/>
            </a:xfrm>
            <a:prstGeom prst="rect">
              <a:avLst/>
            </a:prstGeom>
            <a:noFill/>
            <a:ln w="12700">
              <a:noFill/>
              <a:miter lim="800000"/>
              <a:headEnd/>
              <a:tailEnd/>
            </a:ln>
            <a:effectLst/>
          </p:spPr>
          <p:txBody>
            <a:bodyPr wrap="none" lIns="73520" tIns="36115" rIns="73520" bIns="36115">
              <a:prstTxWarp prst="textNoShape">
                <a:avLst/>
              </a:prstTxWarp>
              <a:spAutoFit/>
            </a:bodyPr>
            <a:lstStyle/>
            <a:p>
              <a:r>
                <a:rPr lang="en-US" sz="1733" b="1">
                  <a:solidFill>
                    <a:schemeClr val="tx1"/>
                  </a:solidFill>
                  <a:latin typeface="Arial" pitchFamily="-65" charset="0"/>
                </a:rPr>
                <a:t>6 PM</a:t>
              </a:r>
            </a:p>
          </p:txBody>
        </p:sp>
        <p:sp>
          <p:nvSpPr>
            <p:cNvPr id="2722822" name="Line 6"/>
            <p:cNvSpPr>
              <a:spLocks noChangeShapeType="1"/>
            </p:cNvSpPr>
            <p:nvPr/>
          </p:nvSpPr>
          <p:spPr bwMode="auto">
            <a:xfrm>
              <a:off x="876" y="1080"/>
              <a:ext cx="2192"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1948">
                <a:solidFill>
                  <a:schemeClr val="tx1"/>
                </a:solidFill>
              </a:endParaRPr>
            </a:p>
          </p:txBody>
        </p:sp>
        <p:sp>
          <p:nvSpPr>
            <p:cNvPr id="2722823" name="Line 7"/>
            <p:cNvSpPr>
              <a:spLocks noChangeShapeType="1"/>
            </p:cNvSpPr>
            <p:nvPr/>
          </p:nvSpPr>
          <p:spPr bwMode="auto">
            <a:xfrm>
              <a:off x="868" y="1000"/>
              <a:ext cx="0" cy="184"/>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24" name="Rectangle 8"/>
            <p:cNvSpPr>
              <a:spLocks noChangeArrowheads="1"/>
            </p:cNvSpPr>
            <p:nvPr/>
          </p:nvSpPr>
          <p:spPr bwMode="auto">
            <a:xfrm>
              <a:off x="1335" y="715"/>
              <a:ext cx="228" cy="263"/>
            </a:xfrm>
            <a:prstGeom prst="rect">
              <a:avLst/>
            </a:prstGeom>
            <a:noFill/>
            <a:ln w="12700">
              <a:noFill/>
              <a:miter lim="800000"/>
              <a:headEnd/>
              <a:tailEnd/>
            </a:ln>
            <a:effectLst/>
          </p:spPr>
          <p:txBody>
            <a:bodyPr wrap="none" lIns="73520" tIns="36115" rIns="73520" bIns="36115">
              <a:prstTxWarp prst="textNoShape">
                <a:avLst/>
              </a:prstTxWarp>
              <a:spAutoFit/>
            </a:bodyPr>
            <a:lstStyle/>
            <a:p>
              <a:r>
                <a:rPr lang="en-US" sz="1733" b="1">
                  <a:solidFill>
                    <a:schemeClr val="tx1"/>
                  </a:solidFill>
                  <a:latin typeface="Arial" pitchFamily="-65" charset="0"/>
                </a:rPr>
                <a:t>7</a:t>
              </a:r>
            </a:p>
          </p:txBody>
        </p:sp>
        <p:sp>
          <p:nvSpPr>
            <p:cNvPr id="2722825" name="Rectangle 9"/>
            <p:cNvSpPr>
              <a:spLocks noChangeArrowheads="1"/>
            </p:cNvSpPr>
            <p:nvPr/>
          </p:nvSpPr>
          <p:spPr bwMode="auto">
            <a:xfrm>
              <a:off x="1882" y="715"/>
              <a:ext cx="228" cy="263"/>
            </a:xfrm>
            <a:prstGeom prst="rect">
              <a:avLst/>
            </a:prstGeom>
            <a:noFill/>
            <a:ln w="12700">
              <a:noFill/>
              <a:miter lim="800000"/>
              <a:headEnd/>
              <a:tailEnd/>
            </a:ln>
            <a:effectLst/>
          </p:spPr>
          <p:txBody>
            <a:bodyPr wrap="none" lIns="73520" tIns="36115" rIns="73520" bIns="36115">
              <a:prstTxWarp prst="textNoShape">
                <a:avLst/>
              </a:prstTxWarp>
              <a:spAutoFit/>
            </a:bodyPr>
            <a:lstStyle/>
            <a:p>
              <a:r>
                <a:rPr lang="en-US" sz="1733" b="1">
                  <a:solidFill>
                    <a:schemeClr val="tx1"/>
                  </a:solidFill>
                  <a:latin typeface="Arial" pitchFamily="-65" charset="0"/>
                </a:rPr>
                <a:t>8</a:t>
              </a:r>
            </a:p>
          </p:txBody>
        </p:sp>
        <p:sp>
          <p:nvSpPr>
            <p:cNvPr id="2722826" name="Rectangle 10"/>
            <p:cNvSpPr>
              <a:spLocks noChangeArrowheads="1"/>
            </p:cNvSpPr>
            <p:nvPr/>
          </p:nvSpPr>
          <p:spPr bwMode="auto">
            <a:xfrm>
              <a:off x="2439" y="715"/>
              <a:ext cx="228" cy="263"/>
            </a:xfrm>
            <a:prstGeom prst="rect">
              <a:avLst/>
            </a:prstGeom>
            <a:noFill/>
            <a:ln w="12700">
              <a:noFill/>
              <a:miter lim="800000"/>
              <a:headEnd/>
              <a:tailEnd/>
            </a:ln>
            <a:effectLst/>
          </p:spPr>
          <p:txBody>
            <a:bodyPr wrap="none" lIns="73520" tIns="36115" rIns="73520" bIns="36115">
              <a:prstTxWarp prst="textNoShape">
                <a:avLst/>
              </a:prstTxWarp>
              <a:spAutoFit/>
            </a:bodyPr>
            <a:lstStyle/>
            <a:p>
              <a:r>
                <a:rPr lang="en-US" sz="1733" b="1">
                  <a:solidFill>
                    <a:schemeClr val="tx1"/>
                  </a:solidFill>
                  <a:latin typeface="Arial" pitchFamily="-65" charset="0"/>
                </a:rPr>
                <a:t>9</a:t>
              </a:r>
            </a:p>
          </p:txBody>
        </p:sp>
        <p:sp>
          <p:nvSpPr>
            <p:cNvPr id="2722827" name="Rectangle 11"/>
            <p:cNvSpPr>
              <a:spLocks noChangeArrowheads="1"/>
            </p:cNvSpPr>
            <p:nvPr/>
          </p:nvSpPr>
          <p:spPr bwMode="auto">
            <a:xfrm>
              <a:off x="2577" y="1054"/>
              <a:ext cx="472" cy="231"/>
            </a:xfrm>
            <a:prstGeom prst="rect">
              <a:avLst/>
            </a:prstGeom>
            <a:noFill/>
            <a:ln w="12700">
              <a:noFill/>
              <a:miter lim="800000"/>
              <a:headEnd/>
              <a:tailEnd/>
            </a:ln>
            <a:effectLst/>
          </p:spPr>
          <p:txBody>
            <a:bodyPr wrap="none" lIns="73520" tIns="36115" rIns="73520" bIns="36115">
              <a:prstTxWarp prst="textNoShape">
                <a:avLst/>
              </a:prstTxWarp>
              <a:spAutoFit/>
            </a:bodyPr>
            <a:lstStyle/>
            <a:p>
              <a:r>
                <a:rPr lang="en-US" sz="1462" i="1">
                  <a:solidFill>
                    <a:schemeClr val="tx1"/>
                  </a:solidFill>
                  <a:latin typeface="Arial" pitchFamily="-65" charset="0"/>
                </a:rPr>
                <a:t>Time</a:t>
              </a:r>
            </a:p>
          </p:txBody>
        </p:sp>
        <p:grpSp>
          <p:nvGrpSpPr>
            <p:cNvPr id="3" name="Group 12"/>
            <p:cNvGrpSpPr>
              <a:grpSpLocks/>
            </p:cNvGrpSpPr>
            <p:nvPr/>
          </p:nvGrpSpPr>
          <p:grpSpPr bwMode="auto">
            <a:xfrm>
              <a:off x="855" y="1241"/>
              <a:ext cx="2014" cy="1705"/>
              <a:chOff x="855" y="1241"/>
              <a:chExt cx="2014" cy="1705"/>
            </a:xfrm>
          </p:grpSpPr>
          <p:sp>
            <p:nvSpPr>
              <p:cNvPr id="2722841" name="Line 25"/>
              <p:cNvSpPr>
                <a:spLocks noChangeShapeType="1"/>
              </p:cNvSpPr>
              <p:nvPr/>
            </p:nvSpPr>
            <p:spPr bwMode="auto">
              <a:xfrm flipH="1">
                <a:off x="1424" y="1241"/>
                <a:ext cx="3" cy="17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42" name="Line 26"/>
              <p:cNvSpPr>
                <a:spLocks noChangeShapeType="1"/>
              </p:cNvSpPr>
              <p:nvPr/>
            </p:nvSpPr>
            <p:spPr bwMode="auto">
              <a:xfrm flipH="1">
                <a:off x="1709" y="1241"/>
                <a:ext cx="3" cy="17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43" name="Line 27"/>
              <p:cNvSpPr>
                <a:spLocks noChangeShapeType="1"/>
              </p:cNvSpPr>
              <p:nvPr/>
            </p:nvSpPr>
            <p:spPr bwMode="auto">
              <a:xfrm flipH="1">
                <a:off x="1993" y="1241"/>
                <a:ext cx="3" cy="17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44" name="AutoShape 28"/>
              <p:cNvSpPr>
                <a:spLocks noChangeArrowheads="1"/>
              </p:cNvSpPr>
              <p:nvPr/>
            </p:nvSpPr>
            <p:spPr bwMode="auto">
              <a:xfrm>
                <a:off x="1199" y="2015"/>
                <a:ext cx="208" cy="259"/>
              </a:xfrm>
              <a:prstGeom prst="cube">
                <a:avLst>
                  <a:gd name="adj" fmla="val 24995"/>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45" name="AutoShape 29"/>
              <p:cNvSpPr>
                <a:spLocks noChangeArrowheads="1"/>
              </p:cNvSpPr>
              <p:nvPr/>
            </p:nvSpPr>
            <p:spPr bwMode="auto">
              <a:xfrm>
                <a:off x="1250" y="1963"/>
                <a:ext cx="157" cy="46"/>
              </a:xfrm>
              <a:prstGeom prst="cube">
                <a:avLst>
                  <a:gd name="adj" fmla="val 24995"/>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46" name="AutoShape 30"/>
              <p:cNvSpPr>
                <a:spLocks noChangeArrowheads="1"/>
              </p:cNvSpPr>
              <p:nvPr/>
            </p:nvSpPr>
            <p:spPr bwMode="auto">
              <a:xfrm>
                <a:off x="1241" y="2035"/>
                <a:ext cx="107" cy="15"/>
              </a:xfrm>
              <a:prstGeom prst="parallelogram">
                <a:avLst>
                  <a:gd name="adj" fmla="val 178300"/>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nvGrpSpPr>
              <p:cNvPr id="8" name="Group 31"/>
              <p:cNvGrpSpPr>
                <a:grpSpLocks/>
              </p:cNvGrpSpPr>
              <p:nvPr/>
            </p:nvGrpSpPr>
            <p:grpSpPr bwMode="auto">
              <a:xfrm>
                <a:off x="1715" y="1998"/>
                <a:ext cx="201" cy="257"/>
                <a:chOff x="1715" y="1998"/>
                <a:chExt cx="201" cy="257"/>
              </a:xfrm>
            </p:grpSpPr>
            <p:sp>
              <p:nvSpPr>
                <p:cNvPr id="2722848" name="Freeform 32"/>
                <p:cNvSpPr>
                  <a:spLocks/>
                </p:cNvSpPr>
                <p:nvPr/>
              </p:nvSpPr>
              <p:spPr bwMode="auto">
                <a:xfrm>
                  <a:off x="1844" y="2117"/>
                  <a:ext cx="60" cy="138"/>
                </a:xfrm>
                <a:custGeom>
                  <a:avLst/>
                  <a:gdLst/>
                  <a:ahLst/>
                  <a:cxnLst>
                    <a:cxn ang="0">
                      <a:pos x="43" y="0"/>
                    </a:cxn>
                    <a:cxn ang="0">
                      <a:pos x="59" y="0"/>
                    </a:cxn>
                    <a:cxn ang="0">
                      <a:pos x="16" y="137"/>
                    </a:cxn>
                    <a:cxn ang="0">
                      <a:pos x="0" y="137"/>
                    </a:cxn>
                    <a:cxn ang="0">
                      <a:pos x="43" y="0"/>
                    </a:cxn>
                  </a:cxnLst>
                  <a:rect l="0" t="0" r="r" b="b"/>
                  <a:pathLst>
                    <a:path w="60" h="138">
                      <a:moveTo>
                        <a:pt x="43" y="0"/>
                      </a:moveTo>
                      <a:lnTo>
                        <a:pt x="59" y="0"/>
                      </a:lnTo>
                      <a:lnTo>
                        <a:pt x="16" y="137"/>
                      </a:lnTo>
                      <a:lnTo>
                        <a:pt x="0" y="137"/>
                      </a:lnTo>
                      <a:lnTo>
                        <a:pt x="43" y="0"/>
                      </a:lnTo>
                    </a:path>
                  </a:pathLst>
                </a:custGeom>
                <a:solidFill>
                  <a:srgbClr val="F39FD1"/>
                </a:solidFill>
                <a:ln w="12700" cap="rnd" cmpd="sng">
                  <a:no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sp>
              <p:nvSpPr>
                <p:cNvPr id="2722849" name="Rectangle 33"/>
                <p:cNvSpPr>
                  <a:spLocks noChangeArrowheads="1"/>
                </p:cNvSpPr>
                <p:nvPr/>
              </p:nvSpPr>
              <p:spPr bwMode="auto">
                <a:xfrm>
                  <a:off x="1840" y="2117"/>
                  <a:ext cx="76" cy="12"/>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50" name="Rectangle 34"/>
                <p:cNvSpPr>
                  <a:spLocks noChangeArrowheads="1"/>
                </p:cNvSpPr>
                <p:nvPr/>
              </p:nvSpPr>
              <p:spPr bwMode="auto">
                <a:xfrm>
                  <a:off x="1846" y="2175"/>
                  <a:ext cx="57" cy="11"/>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51" name="Rectangle 35"/>
                <p:cNvSpPr>
                  <a:spLocks noChangeArrowheads="1"/>
                </p:cNvSpPr>
                <p:nvPr/>
              </p:nvSpPr>
              <p:spPr bwMode="auto">
                <a:xfrm>
                  <a:off x="1715" y="2175"/>
                  <a:ext cx="75" cy="7"/>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52" name="Oval 36"/>
                <p:cNvSpPr>
                  <a:spLocks noChangeArrowheads="1"/>
                </p:cNvSpPr>
                <p:nvPr/>
              </p:nvSpPr>
              <p:spPr bwMode="auto">
                <a:xfrm>
                  <a:off x="1774" y="1998"/>
                  <a:ext cx="22" cy="26"/>
                </a:xfrm>
                <a:prstGeom prst="ellipse">
                  <a:avLst/>
                </a:prstGeom>
                <a:solidFill>
                  <a:srgbClr val="F39FD1"/>
                </a:solidFill>
                <a:ln w="25400">
                  <a:solidFill>
                    <a:srgbClr val="000000"/>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53" name="Freeform 37"/>
                <p:cNvSpPr>
                  <a:spLocks/>
                </p:cNvSpPr>
                <p:nvPr/>
              </p:nvSpPr>
              <p:spPr bwMode="auto">
                <a:xfrm>
                  <a:off x="1715" y="2043"/>
                  <a:ext cx="138" cy="212"/>
                </a:xfrm>
                <a:custGeom>
                  <a:avLst/>
                  <a:gdLst/>
                  <a:ahLst/>
                  <a:cxnLst>
                    <a:cxn ang="0">
                      <a:pos x="1" y="98"/>
                    </a:cxn>
                    <a:cxn ang="0">
                      <a:pos x="1" y="100"/>
                    </a:cxn>
                    <a:cxn ang="0">
                      <a:pos x="0" y="104"/>
                    </a:cxn>
                    <a:cxn ang="0">
                      <a:pos x="0" y="107"/>
                    </a:cxn>
                    <a:cxn ang="0">
                      <a:pos x="1" y="111"/>
                    </a:cxn>
                    <a:cxn ang="0">
                      <a:pos x="3" y="114"/>
                    </a:cxn>
                    <a:cxn ang="0">
                      <a:pos x="6" y="116"/>
                    </a:cxn>
                    <a:cxn ang="0">
                      <a:pos x="9" y="118"/>
                    </a:cxn>
                    <a:cxn ang="0">
                      <a:pos x="11" y="119"/>
                    </a:cxn>
                    <a:cxn ang="0">
                      <a:pos x="15" y="119"/>
                    </a:cxn>
                    <a:cxn ang="0">
                      <a:pos x="89" y="211"/>
                    </a:cxn>
                    <a:cxn ang="0">
                      <a:pos x="113" y="101"/>
                    </a:cxn>
                    <a:cxn ang="0">
                      <a:pos x="113" y="99"/>
                    </a:cxn>
                    <a:cxn ang="0">
                      <a:pos x="111" y="97"/>
                    </a:cxn>
                    <a:cxn ang="0">
                      <a:pos x="109" y="95"/>
                    </a:cxn>
                    <a:cxn ang="0">
                      <a:pos x="108" y="94"/>
                    </a:cxn>
                    <a:cxn ang="0">
                      <a:pos x="105" y="93"/>
                    </a:cxn>
                    <a:cxn ang="0">
                      <a:pos x="102" y="92"/>
                    </a:cxn>
                    <a:cxn ang="0">
                      <a:pos x="100" y="92"/>
                    </a:cxn>
                    <a:cxn ang="0">
                      <a:pos x="97" y="92"/>
                    </a:cxn>
                    <a:cxn ang="0">
                      <a:pos x="66" y="54"/>
                    </a:cxn>
                    <a:cxn ang="0">
                      <a:pos x="127" y="67"/>
                    </a:cxn>
                    <a:cxn ang="0">
                      <a:pos x="130" y="66"/>
                    </a:cxn>
                    <a:cxn ang="0">
                      <a:pos x="131" y="65"/>
                    </a:cxn>
                    <a:cxn ang="0">
                      <a:pos x="134" y="63"/>
                    </a:cxn>
                    <a:cxn ang="0">
                      <a:pos x="136" y="62"/>
                    </a:cxn>
                    <a:cxn ang="0">
                      <a:pos x="136" y="59"/>
                    </a:cxn>
                    <a:cxn ang="0">
                      <a:pos x="137" y="56"/>
                    </a:cxn>
                    <a:cxn ang="0">
                      <a:pos x="136" y="53"/>
                    </a:cxn>
                    <a:cxn ang="0">
                      <a:pos x="135" y="50"/>
                    </a:cxn>
                    <a:cxn ang="0">
                      <a:pos x="133" y="49"/>
                    </a:cxn>
                    <a:cxn ang="0">
                      <a:pos x="131" y="47"/>
                    </a:cxn>
                    <a:cxn ang="0">
                      <a:pos x="128" y="46"/>
                    </a:cxn>
                    <a:cxn ang="0">
                      <a:pos x="87" y="46"/>
                    </a:cxn>
                    <a:cxn ang="0">
                      <a:pos x="80" y="30"/>
                    </a:cxn>
                    <a:cxn ang="0">
                      <a:pos x="80" y="26"/>
                    </a:cxn>
                    <a:cxn ang="0">
                      <a:pos x="81" y="22"/>
                    </a:cxn>
                    <a:cxn ang="0">
                      <a:pos x="81" y="17"/>
                    </a:cxn>
                    <a:cxn ang="0">
                      <a:pos x="80" y="14"/>
                    </a:cxn>
                    <a:cxn ang="0">
                      <a:pos x="78" y="11"/>
                    </a:cxn>
                    <a:cxn ang="0">
                      <a:pos x="76" y="7"/>
                    </a:cxn>
                    <a:cxn ang="0">
                      <a:pos x="73" y="5"/>
                    </a:cxn>
                    <a:cxn ang="0">
                      <a:pos x="70" y="2"/>
                    </a:cxn>
                    <a:cxn ang="0">
                      <a:pos x="66" y="1"/>
                    </a:cxn>
                    <a:cxn ang="0">
                      <a:pos x="62" y="0"/>
                    </a:cxn>
                    <a:cxn ang="0">
                      <a:pos x="57" y="0"/>
                    </a:cxn>
                    <a:cxn ang="0">
                      <a:pos x="53" y="1"/>
                    </a:cxn>
                    <a:cxn ang="0">
                      <a:pos x="49" y="2"/>
                    </a:cxn>
                    <a:cxn ang="0">
                      <a:pos x="45" y="4"/>
                    </a:cxn>
                    <a:cxn ang="0">
                      <a:pos x="42" y="8"/>
                    </a:cxn>
                    <a:cxn ang="0">
                      <a:pos x="39" y="12"/>
                    </a:cxn>
                    <a:cxn ang="0">
                      <a:pos x="37" y="16"/>
                    </a:cxn>
                  </a:cxnLst>
                  <a:rect l="0" t="0" r="r" b="b"/>
                  <a:pathLst>
                    <a:path w="138" h="212">
                      <a:moveTo>
                        <a:pt x="37" y="16"/>
                      </a:moveTo>
                      <a:lnTo>
                        <a:pt x="1" y="98"/>
                      </a:lnTo>
                      <a:lnTo>
                        <a:pt x="1" y="99"/>
                      </a:lnTo>
                      <a:lnTo>
                        <a:pt x="1" y="100"/>
                      </a:lnTo>
                      <a:lnTo>
                        <a:pt x="0" y="101"/>
                      </a:lnTo>
                      <a:lnTo>
                        <a:pt x="0" y="104"/>
                      </a:lnTo>
                      <a:lnTo>
                        <a:pt x="0" y="105"/>
                      </a:lnTo>
                      <a:lnTo>
                        <a:pt x="0" y="107"/>
                      </a:lnTo>
                      <a:lnTo>
                        <a:pt x="1" y="109"/>
                      </a:lnTo>
                      <a:lnTo>
                        <a:pt x="1" y="111"/>
                      </a:lnTo>
                      <a:lnTo>
                        <a:pt x="2" y="112"/>
                      </a:lnTo>
                      <a:lnTo>
                        <a:pt x="3" y="114"/>
                      </a:lnTo>
                      <a:lnTo>
                        <a:pt x="4" y="115"/>
                      </a:lnTo>
                      <a:lnTo>
                        <a:pt x="6" y="116"/>
                      </a:lnTo>
                      <a:lnTo>
                        <a:pt x="7" y="117"/>
                      </a:lnTo>
                      <a:lnTo>
                        <a:pt x="9" y="118"/>
                      </a:lnTo>
                      <a:lnTo>
                        <a:pt x="10" y="118"/>
                      </a:lnTo>
                      <a:lnTo>
                        <a:pt x="11" y="119"/>
                      </a:lnTo>
                      <a:lnTo>
                        <a:pt x="13" y="119"/>
                      </a:lnTo>
                      <a:lnTo>
                        <a:pt x="15" y="119"/>
                      </a:lnTo>
                      <a:lnTo>
                        <a:pt x="89" y="119"/>
                      </a:lnTo>
                      <a:lnTo>
                        <a:pt x="89" y="211"/>
                      </a:lnTo>
                      <a:lnTo>
                        <a:pt x="113" y="211"/>
                      </a:lnTo>
                      <a:lnTo>
                        <a:pt x="113" y="101"/>
                      </a:lnTo>
                      <a:lnTo>
                        <a:pt x="113" y="100"/>
                      </a:lnTo>
                      <a:lnTo>
                        <a:pt x="113" y="99"/>
                      </a:lnTo>
                      <a:lnTo>
                        <a:pt x="112" y="98"/>
                      </a:lnTo>
                      <a:lnTo>
                        <a:pt x="111" y="97"/>
                      </a:lnTo>
                      <a:lnTo>
                        <a:pt x="111" y="96"/>
                      </a:lnTo>
                      <a:lnTo>
                        <a:pt x="109" y="95"/>
                      </a:lnTo>
                      <a:lnTo>
                        <a:pt x="109" y="95"/>
                      </a:lnTo>
                      <a:lnTo>
                        <a:pt x="108" y="94"/>
                      </a:lnTo>
                      <a:lnTo>
                        <a:pt x="106" y="93"/>
                      </a:lnTo>
                      <a:lnTo>
                        <a:pt x="105" y="93"/>
                      </a:lnTo>
                      <a:lnTo>
                        <a:pt x="104" y="93"/>
                      </a:lnTo>
                      <a:lnTo>
                        <a:pt x="102" y="92"/>
                      </a:lnTo>
                      <a:lnTo>
                        <a:pt x="101" y="92"/>
                      </a:lnTo>
                      <a:lnTo>
                        <a:pt x="100" y="92"/>
                      </a:lnTo>
                      <a:lnTo>
                        <a:pt x="98" y="92"/>
                      </a:lnTo>
                      <a:lnTo>
                        <a:pt x="97" y="92"/>
                      </a:lnTo>
                      <a:lnTo>
                        <a:pt x="54" y="90"/>
                      </a:lnTo>
                      <a:lnTo>
                        <a:pt x="66" y="54"/>
                      </a:lnTo>
                      <a:lnTo>
                        <a:pt x="75" y="67"/>
                      </a:lnTo>
                      <a:lnTo>
                        <a:pt x="127" y="67"/>
                      </a:lnTo>
                      <a:lnTo>
                        <a:pt x="128" y="66"/>
                      </a:lnTo>
                      <a:lnTo>
                        <a:pt x="130" y="66"/>
                      </a:lnTo>
                      <a:lnTo>
                        <a:pt x="131" y="65"/>
                      </a:lnTo>
                      <a:lnTo>
                        <a:pt x="131" y="65"/>
                      </a:lnTo>
                      <a:lnTo>
                        <a:pt x="133" y="64"/>
                      </a:lnTo>
                      <a:lnTo>
                        <a:pt x="134" y="63"/>
                      </a:lnTo>
                      <a:lnTo>
                        <a:pt x="135" y="62"/>
                      </a:lnTo>
                      <a:lnTo>
                        <a:pt x="136" y="62"/>
                      </a:lnTo>
                      <a:lnTo>
                        <a:pt x="136" y="60"/>
                      </a:lnTo>
                      <a:lnTo>
                        <a:pt x="136" y="59"/>
                      </a:lnTo>
                      <a:lnTo>
                        <a:pt x="137" y="58"/>
                      </a:lnTo>
                      <a:lnTo>
                        <a:pt x="137" y="56"/>
                      </a:lnTo>
                      <a:lnTo>
                        <a:pt x="137" y="54"/>
                      </a:lnTo>
                      <a:lnTo>
                        <a:pt x="136" y="53"/>
                      </a:lnTo>
                      <a:lnTo>
                        <a:pt x="136" y="52"/>
                      </a:lnTo>
                      <a:lnTo>
                        <a:pt x="135" y="50"/>
                      </a:lnTo>
                      <a:lnTo>
                        <a:pt x="134" y="49"/>
                      </a:lnTo>
                      <a:lnTo>
                        <a:pt x="133" y="49"/>
                      </a:lnTo>
                      <a:lnTo>
                        <a:pt x="132" y="47"/>
                      </a:lnTo>
                      <a:lnTo>
                        <a:pt x="131" y="47"/>
                      </a:lnTo>
                      <a:lnTo>
                        <a:pt x="130" y="46"/>
                      </a:lnTo>
                      <a:lnTo>
                        <a:pt x="128" y="46"/>
                      </a:lnTo>
                      <a:lnTo>
                        <a:pt x="127" y="46"/>
                      </a:lnTo>
                      <a:lnTo>
                        <a:pt x="87" y="46"/>
                      </a:lnTo>
                      <a:lnTo>
                        <a:pt x="78" y="31"/>
                      </a:lnTo>
                      <a:lnTo>
                        <a:pt x="80" y="30"/>
                      </a:lnTo>
                      <a:lnTo>
                        <a:pt x="80" y="28"/>
                      </a:lnTo>
                      <a:lnTo>
                        <a:pt x="80" y="26"/>
                      </a:lnTo>
                      <a:lnTo>
                        <a:pt x="81" y="24"/>
                      </a:lnTo>
                      <a:lnTo>
                        <a:pt x="81" y="22"/>
                      </a:lnTo>
                      <a:lnTo>
                        <a:pt x="81" y="20"/>
                      </a:lnTo>
                      <a:lnTo>
                        <a:pt x="81" y="17"/>
                      </a:lnTo>
                      <a:lnTo>
                        <a:pt x="80" y="16"/>
                      </a:lnTo>
                      <a:lnTo>
                        <a:pt x="80" y="14"/>
                      </a:lnTo>
                      <a:lnTo>
                        <a:pt x="79" y="12"/>
                      </a:lnTo>
                      <a:lnTo>
                        <a:pt x="78" y="11"/>
                      </a:lnTo>
                      <a:lnTo>
                        <a:pt x="77" y="9"/>
                      </a:lnTo>
                      <a:lnTo>
                        <a:pt x="76" y="7"/>
                      </a:lnTo>
                      <a:lnTo>
                        <a:pt x="75" y="6"/>
                      </a:lnTo>
                      <a:lnTo>
                        <a:pt x="73" y="5"/>
                      </a:lnTo>
                      <a:lnTo>
                        <a:pt x="72" y="4"/>
                      </a:lnTo>
                      <a:lnTo>
                        <a:pt x="70" y="2"/>
                      </a:lnTo>
                      <a:lnTo>
                        <a:pt x="68" y="2"/>
                      </a:lnTo>
                      <a:lnTo>
                        <a:pt x="66" y="1"/>
                      </a:lnTo>
                      <a:lnTo>
                        <a:pt x="64" y="1"/>
                      </a:lnTo>
                      <a:lnTo>
                        <a:pt x="62" y="0"/>
                      </a:lnTo>
                      <a:lnTo>
                        <a:pt x="60" y="0"/>
                      </a:lnTo>
                      <a:lnTo>
                        <a:pt x="57" y="0"/>
                      </a:lnTo>
                      <a:lnTo>
                        <a:pt x="56" y="0"/>
                      </a:lnTo>
                      <a:lnTo>
                        <a:pt x="53" y="1"/>
                      </a:lnTo>
                      <a:lnTo>
                        <a:pt x="51" y="1"/>
                      </a:lnTo>
                      <a:lnTo>
                        <a:pt x="49" y="2"/>
                      </a:lnTo>
                      <a:lnTo>
                        <a:pt x="47" y="3"/>
                      </a:lnTo>
                      <a:lnTo>
                        <a:pt x="45" y="4"/>
                      </a:lnTo>
                      <a:lnTo>
                        <a:pt x="43" y="6"/>
                      </a:lnTo>
                      <a:lnTo>
                        <a:pt x="42" y="8"/>
                      </a:lnTo>
                      <a:lnTo>
                        <a:pt x="40" y="9"/>
                      </a:lnTo>
                      <a:lnTo>
                        <a:pt x="39" y="12"/>
                      </a:lnTo>
                      <a:lnTo>
                        <a:pt x="38" y="14"/>
                      </a:lnTo>
                      <a:lnTo>
                        <a:pt x="37" y="16"/>
                      </a:lnTo>
                    </a:path>
                  </a:pathLst>
                </a:custGeom>
                <a:solidFill>
                  <a:srgbClr val="F39FD1"/>
                </a:solidFill>
                <a:ln w="127000" cap="rnd" cmpd="sng">
                  <a:no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grpSp>
          <p:sp>
            <p:nvSpPr>
              <p:cNvPr id="2722854" name="Freeform 38"/>
              <p:cNvSpPr>
                <a:spLocks/>
              </p:cNvSpPr>
              <p:nvPr/>
            </p:nvSpPr>
            <p:spPr bwMode="auto">
              <a:xfrm>
                <a:off x="1977" y="1973"/>
                <a:ext cx="200" cy="292"/>
              </a:xfrm>
              <a:custGeom>
                <a:avLst/>
                <a:gdLst/>
                <a:ahLst/>
                <a:cxnLst>
                  <a:cxn ang="0">
                    <a:pos x="199" y="263"/>
                  </a:cxn>
                  <a:cxn ang="0">
                    <a:pos x="184" y="263"/>
                  </a:cxn>
                  <a:cxn ang="0">
                    <a:pos x="158" y="230"/>
                  </a:cxn>
                  <a:cxn ang="0">
                    <a:pos x="121" y="169"/>
                  </a:cxn>
                  <a:cxn ang="0">
                    <a:pos x="111" y="142"/>
                  </a:cxn>
                  <a:cxn ang="0">
                    <a:pos x="114" y="123"/>
                  </a:cxn>
                  <a:cxn ang="0">
                    <a:pos x="123" y="119"/>
                  </a:cxn>
                  <a:cxn ang="0">
                    <a:pos x="136" y="129"/>
                  </a:cxn>
                  <a:cxn ang="0">
                    <a:pos x="155" y="140"/>
                  </a:cxn>
                  <a:cxn ang="0">
                    <a:pos x="164" y="140"/>
                  </a:cxn>
                  <a:cxn ang="0">
                    <a:pos x="165" y="134"/>
                  </a:cxn>
                  <a:cxn ang="0">
                    <a:pos x="156" y="123"/>
                  </a:cxn>
                  <a:cxn ang="0">
                    <a:pos x="135" y="108"/>
                  </a:cxn>
                  <a:cxn ang="0">
                    <a:pos x="126" y="87"/>
                  </a:cxn>
                  <a:cxn ang="0">
                    <a:pos x="123" y="69"/>
                  </a:cxn>
                  <a:cxn ang="0">
                    <a:pos x="113" y="56"/>
                  </a:cxn>
                  <a:cxn ang="0">
                    <a:pos x="109" y="48"/>
                  </a:cxn>
                  <a:cxn ang="0">
                    <a:pos x="114" y="36"/>
                  </a:cxn>
                  <a:cxn ang="0">
                    <a:pos x="119" y="24"/>
                  </a:cxn>
                  <a:cxn ang="0">
                    <a:pos x="115" y="9"/>
                  </a:cxn>
                  <a:cxn ang="0">
                    <a:pos x="105" y="1"/>
                  </a:cxn>
                  <a:cxn ang="0">
                    <a:pos x="90" y="3"/>
                  </a:cxn>
                  <a:cxn ang="0">
                    <a:pos x="84" y="13"/>
                  </a:cxn>
                  <a:cxn ang="0">
                    <a:pos x="84" y="23"/>
                  </a:cxn>
                  <a:cxn ang="0">
                    <a:pos x="88" y="35"/>
                  </a:cxn>
                  <a:cxn ang="0">
                    <a:pos x="88" y="46"/>
                  </a:cxn>
                  <a:cxn ang="0">
                    <a:pos x="78" y="56"/>
                  </a:cxn>
                  <a:cxn ang="0">
                    <a:pos x="65" y="64"/>
                  </a:cxn>
                  <a:cxn ang="0">
                    <a:pos x="55" y="75"/>
                  </a:cxn>
                  <a:cxn ang="0">
                    <a:pos x="46" y="99"/>
                  </a:cxn>
                  <a:cxn ang="0">
                    <a:pos x="41" y="122"/>
                  </a:cxn>
                  <a:cxn ang="0">
                    <a:pos x="40" y="146"/>
                  </a:cxn>
                  <a:cxn ang="0">
                    <a:pos x="41" y="158"/>
                  </a:cxn>
                  <a:cxn ang="0">
                    <a:pos x="49" y="162"/>
                  </a:cxn>
                  <a:cxn ang="0">
                    <a:pos x="53" y="158"/>
                  </a:cxn>
                  <a:cxn ang="0">
                    <a:pos x="53" y="133"/>
                  </a:cxn>
                  <a:cxn ang="0">
                    <a:pos x="55" y="117"/>
                  </a:cxn>
                  <a:cxn ang="0">
                    <a:pos x="64" y="109"/>
                  </a:cxn>
                  <a:cxn ang="0">
                    <a:pos x="70" y="114"/>
                  </a:cxn>
                  <a:cxn ang="0">
                    <a:pos x="68" y="140"/>
                  </a:cxn>
                  <a:cxn ang="0">
                    <a:pos x="61" y="167"/>
                  </a:cxn>
                  <a:cxn ang="0">
                    <a:pos x="53" y="197"/>
                  </a:cxn>
                  <a:cxn ang="0">
                    <a:pos x="33" y="226"/>
                  </a:cxn>
                  <a:cxn ang="0">
                    <a:pos x="8" y="256"/>
                  </a:cxn>
                  <a:cxn ang="0">
                    <a:pos x="0" y="272"/>
                  </a:cxn>
                  <a:cxn ang="0">
                    <a:pos x="19" y="291"/>
                  </a:cxn>
                  <a:cxn ang="0">
                    <a:pos x="33" y="288"/>
                  </a:cxn>
                  <a:cxn ang="0">
                    <a:pos x="23" y="276"/>
                  </a:cxn>
                  <a:cxn ang="0">
                    <a:pos x="30" y="260"/>
                  </a:cxn>
                  <a:cxn ang="0">
                    <a:pos x="61" y="223"/>
                  </a:cxn>
                  <a:cxn ang="0">
                    <a:pos x="84" y="197"/>
                  </a:cxn>
                  <a:cxn ang="0">
                    <a:pos x="95" y="191"/>
                  </a:cxn>
                  <a:cxn ang="0">
                    <a:pos x="109" y="199"/>
                  </a:cxn>
                  <a:cxn ang="0">
                    <a:pos x="141" y="243"/>
                  </a:cxn>
                  <a:cxn ang="0">
                    <a:pos x="168" y="281"/>
                  </a:cxn>
                  <a:cxn ang="0">
                    <a:pos x="178" y="283"/>
                  </a:cxn>
                  <a:cxn ang="0">
                    <a:pos x="191" y="273"/>
                  </a:cxn>
                </a:cxnLst>
                <a:rect l="0" t="0" r="r" b="b"/>
                <a:pathLst>
                  <a:path w="200" h="292">
                    <a:moveTo>
                      <a:pt x="198" y="268"/>
                    </a:moveTo>
                    <a:lnTo>
                      <a:pt x="199" y="263"/>
                    </a:lnTo>
                    <a:lnTo>
                      <a:pt x="191" y="265"/>
                    </a:lnTo>
                    <a:lnTo>
                      <a:pt x="184" y="263"/>
                    </a:lnTo>
                    <a:lnTo>
                      <a:pt x="174" y="256"/>
                    </a:lnTo>
                    <a:lnTo>
                      <a:pt x="158" y="230"/>
                    </a:lnTo>
                    <a:lnTo>
                      <a:pt x="134" y="191"/>
                    </a:lnTo>
                    <a:lnTo>
                      <a:pt x="121" y="169"/>
                    </a:lnTo>
                    <a:lnTo>
                      <a:pt x="113" y="152"/>
                    </a:lnTo>
                    <a:lnTo>
                      <a:pt x="111" y="142"/>
                    </a:lnTo>
                    <a:lnTo>
                      <a:pt x="111" y="130"/>
                    </a:lnTo>
                    <a:lnTo>
                      <a:pt x="114" y="123"/>
                    </a:lnTo>
                    <a:lnTo>
                      <a:pt x="119" y="119"/>
                    </a:lnTo>
                    <a:lnTo>
                      <a:pt x="123" y="119"/>
                    </a:lnTo>
                    <a:lnTo>
                      <a:pt x="128" y="122"/>
                    </a:lnTo>
                    <a:lnTo>
                      <a:pt x="136" y="129"/>
                    </a:lnTo>
                    <a:lnTo>
                      <a:pt x="148" y="137"/>
                    </a:lnTo>
                    <a:lnTo>
                      <a:pt x="155" y="140"/>
                    </a:lnTo>
                    <a:lnTo>
                      <a:pt x="160" y="142"/>
                    </a:lnTo>
                    <a:lnTo>
                      <a:pt x="164" y="140"/>
                    </a:lnTo>
                    <a:lnTo>
                      <a:pt x="166" y="137"/>
                    </a:lnTo>
                    <a:lnTo>
                      <a:pt x="165" y="134"/>
                    </a:lnTo>
                    <a:lnTo>
                      <a:pt x="164" y="130"/>
                    </a:lnTo>
                    <a:lnTo>
                      <a:pt x="156" y="123"/>
                    </a:lnTo>
                    <a:lnTo>
                      <a:pt x="143" y="114"/>
                    </a:lnTo>
                    <a:lnTo>
                      <a:pt x="135" y="108"/>
                    </a:lnTo>
                    <a:lnTo>
                      <a:pt x="130" y="99"/>
                    </a:lnTo>
                    <a:lnTo>
                      <a:pt x="126" y="87"/>
                    </a:lnTo>
                    <a:lnTo>
                      <a:pt x="125" y="74"/>
                    </a:lnTo>
                    <a:lnTo>
                      <a:pt x="123" y="69"/>
                    </a:lnTo>
                    <a:lnTo>
                      <a:pt x="119" y="63"/>
                    </a:lnTo>
                    <a:lnTo>
                      <a:pt x="113" y="56"/>
                    </a:lnTo>
                    <a:lnTo>
                      <a:pt x="109" y="53"/>
                    </a:lnTo>
                    <a:lnTo>
                      <a:pt x="109" y="48"/>
                    </a:lnTo>
                    <a:lnTo>
                      <a:pt x="111" y="40"/>
                    </a:lnTo>
                    <a:lnTo>
                      <a:pt x="114" y="36"/>
                    </a:lnTo>
                    <a:lnTo>
                      <a:pt x="116" y="31"/>
                    </a:lnTo>
                    <a:lnTo>
                      <a:pt x="119" y="24"/>
                    </a:lnTo>
                    <a:lnTo>
                      <a:pt x="116" y="15"/>
                    </a:lnTo>
                    <a:lnTo>
                      <a:pt x="115" y="9"/>
                    </a:lnTo>
                    <a:lnTo>
                      <a:pt x="111" y="4"/>
                    </a:lnTo>
                    <a:lnTo>
                      <a:pt x="105" y="1"/>
                    </a:lnTo>
                    <a:lnTo>
                      <a:pt x="96" y="0"/>
                    </a:lnTo>
                    <a:lnTo>
                      <a:pt x="90" y="3"/>
                    </a:lnTo>
                    <a:lnTo>
                      <a:pt x="86" y="6"/>
                    </a:lnTo>
                    <a:lnTo>
                      <a:pt x="84" y="13"/>
                    </a:lnTo>
                    <a:lnTo>
                      <a:pt x="83" y="18"/>
                    </a:lnTo>
                    <a:lnTo>
                      <a:pt x="84" y="23"/>
                    </a:lnTo>
                    <a:lnTo>
                      <a:pt x="86" y="30"/>
                    </a:lnTo>
                    <a:lnTo>
                      <a:pt x="88" y="35"/>
                    </a:lnTo>
                    <a:lnTo>
                      <a:pt x="89" y="40"/>
                    </a:lnTo>
                    <a:lnTo>
                      <a:pt x="88" y="46"/>
                    </a:lnTo>
                    <a:lnTo>
                      <a:pt x="84" y="51"/>
                    </a:lnTo>
                    <a:lnTo>
                      <a:pt x="78" y="56"/>
                    </a:lnTo>
                    <a:lnTo>
                      <a:pt x="70" y="60"/>
                    </a:lnTo>
                    <a:lnTo>
                      <a:pt x="65" y="64"/>
                    </a:lnTo>
                    <a:lnTo>
                      <a:pt x="60" y="69"/>
                    </a:lnTo>
                    <a:lnTo>
                      <a:pt x="55" y="75"/>
                    </a:lnTo>
                    <a:lnTo>
                      <a:pt x="50" y="87"/>
                    </a:lnTo>
                    <a:lnTo>
                      <a:pt x="46" y="99"/>
                    </a:lnTo>
                    <a:lnTo>
                      <a:pt x="43" y="109"/>
                    </a:lnTo>
                    <a:lnTo>
                      <a:pt x="41" y="122"/>
                    </a:lnTo>
                    <a:lnTo>
                      <a:pt x="40" y="137"/>
                    </a:lnTo>
                    <a:lnTo>
                      <a:pt x="40" y="146"/>
                    </a:lnTo>
                    <a:lnTo>
                      <a:pt x="40" y="153"/>
                    </a:lnTo>
                    <a:lnTo>
                      <a:pt x="41" y="158"/>
                    </a:lnTo>
                    <a:lnTo>
                      <a:pt x="44" y="161"/>
                    </a:lnTo>
                    <a:lnTo>
                      <a:pt x="49" y="162"/>
                    </a:lnTo>
                    <a:lnTo>
                      <a:pt x="51" y="161"/>
                    </a:lnTo>
                    <a:lnTo>
                      <a:pt x="53" y="158"/>
                    </a:lnTo>
                    <a:lnTo>
                      <a:pt x="53" y="148"/>
                    </a:lnTo>
                    <a:lnTo>
                      <a:pt x="53" y="133"/>
                    </a:lnTo>
                    <a:lnTo>
                      <a:pt x="54" y="123"/>
                    </a:lnTo>
                    <a:lnTo>
                      <a:pt x="55" y="117"/>
                    </a:lnTo>
                    <a:lnTo>
                      <a:pt x="59" y="110"/>
                    </a:lnTo>
                    <a:lnTo>
                      <a:pt x="64" y="109"/>
                    </a:lnTo>
                    <a:lnTo>
                      <a:pt x="69" y="110"/>
                    </a:lnTo>
                    <a:lnTo>
                      <a:pt x="70" y="114"/>
                    </a:lnTo>
                    <a:lnTo>
                      <a:pt x="69" y="125"/>
                    </a:lnTo>
                    <a:lnTo>
                      <a:pt x="68" y="140"/>
                    </a:lnTo>
                    <a:lnTo>
                      <a:pt x="65" y="154"/>
                    </a:lnTo>
                    <a:lnTo>
                      <a:pt x="61" y="167"/>
                    </a:lnTo>
                    <a:lnTo>
                      <a:pt x="58" y="183"/>
                    </a:lnTo>
                    <a:lnTo>
                      <a:pt x="53" y="197"/>
                    </a:lnTo>
                    <a:lnTo>
                      <a:pt x="41" y="214"/>
                    </a:lnTo>
                    <a:lnTo>
                      <a:pt x="33" y="226"/>
                    </a:lnTo>
                    <a:lnTo>
                      <a:pt x="18" y="243"/>
                    </a:lnTo>
                    <a:lnTo>
                      <a:pt x="8" y="256"/>
                    </a:lnTo>
                    <a:lnTo>
                      <a:pt x="0" y="267"/>
                    </a:lnTo>
                    <a:lnTo>
                      <a:pt x="0" y="272"/>
                    </a:lnTo>
                    <a:lnTo>
                      <a:pt x="8" y="281"/>
                    </a:lnTo>
                    <a:lnTo>
                      <a:pt x="19" y="291"/>
                    </a:lnTo>
                    <a:lnTo>
                      <a:pt x="30" y="291"/>
                    </a:lnTo>
                    <a:lnTo>
                      <a:pt x="33" y="288"/>
                    </a:lnTo>
                    <a:lnTo>
                      <a:pt x="28" y="282"/>
                    </a:lnTo>
                    <a:lnTo>
                      <a:pt x="23" y="276"/>
                    </a:lnTo>
                    <a:lnTo>
                      <a:pt x="23" y="271"/>
                    </a:lnTo>
                    <a:lnTo>
                      <a:pt x="30" y="260"/>
                    </a:lnTo>
                    <a:lnTo>
                      <a:pt x="43" y="247"/>
                    </a:lnTo>
                    <a:lnTo>
                      <a:pt x="61" y="223"/>
                    </a:lnTo>
                    <a:lnTo>
                      <a:pt x="78" y="203"/>
                    </a:lnTo>
                    <a:lnTo>
                      <a:pt x="84" y="197"/>
                    </a:lnTo>
                    <a:lnTo>
                      <a:pt x="88" y="192"/>
                    </a:lnTo>
                    <a:lnTo>
                      <a:pt x="95" y="191"/>
                    </a:lnTo>
                    <a:lnTo>
                      <a:pt x="101" y="194"/>
                    </a:lnTo>
                    <a:lnTo>
                      <a:pt x="109" y="199"/>
                    </a:lnTo>
                    <a:lnTo>
                      <a:pt x="124" y="220"/>
                    </a:lnTo>
                    <a:lnTo>
                      <a:pt x="141" y="243"/>
                    </a:lnTo>
                    <a:lnTo>
                      <a:pt x="158" y="267"/>
                    </a:lnTo>
                    <a:lnTo>
                      <a:pt x="168" y="281"/>
                    </a:lnTo>
                    <a:lnTo>
                      <a:pt x="171" y="283"/>
                    </a:lnTo>
                    <a:lnTo>
                      <a:pt x="178" y="283"/>
                    </a:lnTo>
                    <a:lnTo>
                      <a:pt x="184" y="278"/>
                    </a:lnTo>
                    <a:lnTo>
                      <a:pt x="191" y="273"/>
                    </a:lnTo>
                    <a:lnTo>
                      <a:pt x="198" y="268"/>
                    </a:lnTo>
                  </a:path>
                </a:pathLst>
              </a:custGeom>
              <a:solidFill>
                <a:srgbClr val="CECECE"/>
              </a:solidFill>
              <a:ln w="25400" cap="rnd" cmpd="sng">
                <a:solidFill>
                  <a:schemeClr val="tx2"/>
                </a:solid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grpSp>
            <p:nvGrpSpPr>
              <p:cNvPr id="9" name="Group 39"/>
              <p:cNvGrpSpPr>
                <a:grpSpLocks/>
              </p:cNvGrpSpPr>
              <p:nvPr/>
            </p:nvGrpSpPr>
            <p:grpSpPr bwMode="auto">
              <a:xfrm>
                <a:off x="1413" y="1963"/>
                <a:ext cx="260" cy="311"/>
                <a:chOff x="1413" y="1963"/>
                <a:chExt cx="260" cy="311"/>
              </a:xfrm>
            </p:grpSpPr>
            <p:grpSp>
              <p:nvGrpSpPr>
                <p:cNvPr id="10" name="Group 40"/>
                <p:cNvGrpSpPr>
                  <a:grpSpLocks/>
                </p:cNvGrpSpPr>
                <p:nvPr/>
              </p:nvGrpSpPr>
              <p:grpSpPr bwMode="auto">
                <a:xfrm>
                  <a:off x="1413" y="1963"/>
                  <a:ext cx="260" cy="311"/>
                  <a:chOff x="1413" y="1963"/>
                  <a:chExt cx="260" cy="311"/>
                </a:xfrm>
              </p:grpSpPr>
              <p:sp>
                <p:nvSpPr>
                  <p:cNvPr id="2722857" name="AutoShape 41"/>
                  <p:cNvSpPr>
                    <a:spLocks noChangeArrowheads="1"/>
                  </p:cNvSpPr>
                  <p:nvPr/>
                </p:nvSpPr>
                <p:spPr bwMode="auto">
                  <a:xfrm>
                    <a:off x="1413" y="2015"/>
                    <a:ext cx="260" cy="259"/>
                  </a:xfrm>
                  <a:prstGeom prst="cube">
                    <a:avLst>
                      <a:gd name="adj" fmla="val 24995"/>
                    </a:avLst>
                  </a:prstGeom>
                  <a:solidFill>
                    <a:schemeClr val="bg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58" name="AutoShape 42"/>
                  <p:cNvSpPr>
                    <a:spLocks noChangeArrowheads="1"/>
                  </p:cNvSpPr>
                  <p:nvPr/>
                </p:nvSpPr>
                <p:spPr bwMode="auto">
                  <a:xfrm>
                    <a:off x="1476" y="1963"/>
                    <a:ext cx="197" cy="46"/>
                  </a:xfrm>
                  <a:prstGeom prst="cube">
                    <a:avLst>
                      <a:gd name="adj" fmla="val 24995"/>
                    </a:avLst>
                  </a:prstGeom>
                  <a:solidFill>
                    <a:schemeClr val="bg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sp>
              <p:nvSpPr>
                <p:cNvPr id="2722859" name="Oval 43"/>
                <p:cNvSpPr>
                  <a:spLocks noChangeArrowheads="1"/>
                </p:cNvSpPr>
                <p:nvPr/>
              </p:nvSpPr>
              <p:spPr bwMode="auto">
                <a:xfrm>
                  <a:off x="1496" y="1990"/>
                  <a:ext cx="25" cy="9"/>
                </a:xfrm>
                <a:prstGeom prst="ellips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60" name="AutoShape 44"/>
                <p:cNvSpPr>
                  <a:spLocks noChangeArrowheads="1"/>
                </p:cNvSpPr>
                <p:nvPr/>
              </p:nvSpPr>
              <p:spPr bwMode="auto">
                <a:xfrm>
                  <a:off x="1444" y="2137"/>
                  <a:ext cx="137" cy="55"/>
                </a:xfrm>
                <a:prstGeom prst="octagon">
                  <a:avLst>
                    <a:gd name="adj" fmla="val 29282"/>
                  </a:avLst>
                </a:prstGeom>
                <a:no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sp>
            <p:nvSpPr>
              <p:cNvPr id="2722861" name="Line 45"/>
              <p:cNvSpPr>
                <a:spLocks noChangeShapeType="1"/>
              </p:cNvSpPr>
              <p:nvPr/>
            </p:nvSpPr>
            <p:spPr bwMode="auto">
              <a:xfrm>
                <a:off x="1434" y="1313"/>
                <a:ext cx="262" cy="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62" name="Line 46"/>
              <p:cNvSpPr>
                <a:spLocks noChangeShapeType="1"/>
              </p:cNvSpPr>
              <p:nvPr/>
            </p:nvSpPr>
            <p:spPr bwMode="auto">
              <a:xfrm flipH="1">
                <a:off x="1709" y="1241"/>
                <a:ext cx="3" cy="17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63" name="Line 47"/>
              <p:cNvSpPr>
                <a:spLocks noChangeShapeType="1"/>
              </p:cNvSpPr>
              <p:nvPr/>
            </p:nvSpPr>
            <p:spPr bwMode="auto">
              <a:xfrm flipH="1">
                <a:off x="1993" y="1241"/>
                <a:ext cx="3" cy="17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64" name="Rectangle 48"/>
              <p:cNvSpPr>
                <a:spLocks noChangeArrowheads="1"/>
              </p:cNvSpPr>
              <p:nvPr/>
            </p:nvSpPr>
            <p:spPr bwMode="auto">
              <a:xfrm>
                <a:off x="1979" y="1348"/>
                <a:ext cx="332" cy="263"/>
              </a:xfrm>
              <a:prstGeom prst="rect">
                <a:avLst/>
              </a:prstGeom>
              <a:noFill/>
              <a:ln w="12700">
                <a:noFill/>
                <a:miter lim="800000"/>
                <a:headEnd/>
                <a:tailEnd/>
              </a:ln>
              <a:effectLst/>
            </p:spPr>
            <p:txBody>
              <a:bodyPr wrap="none" lIns="73520" tIns="36115" rIns="73520" bIns="36115">
                <a:prstTxWarp prst="textNoShape">
                  <a:avLst/>
                </a:prstTxWarp>
                <a:spAutoFit/>
              </a:bodyPr>
              <a:lstStyle/>
              <a:p>
                <a:pPr algn="ctr"/>
                <a:r>
                  <a:rPr lang="en-US" sz="1733" b="1">
                    <a:solidFill>
                      <a:schemeClr val="tx1"/>
                    </a:solidFill>
                    <a:latin typeface="FranklinGothic" charset="0"/>
                  </a:rPr>
                  <a:t>30</a:t>
                </a:r>
              </a:p>
            </p:txBody>
          </p:sp>
          <p:sp>
            <p:nvSpPr>
              <p:cNvPr id="2722865" name="Line 49"/>
              <p:cNvSpPr>
                <a:spLocks noChangeShapeType="1"/>
              </p:cNvSpPr>
              <p:nvPr/>
            </p:nvSpPr>
            <p:spPr bwMode="auto">
              <a:xfrm flipH="1">
                <a:off x="2276" y="1241"/>
                <a:ext cx="3" cy="17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66" name="AutoShape 50"/>
              <p:cNvSpPr>
                <a:spLocks noChangeArrowheads="1"/>
              </p:cNvSpPr>
              <p:nvPr/>
            </p:nvSpPr>
            <p:spPr bwMode="auto">
              <a:xfrm>
                <a:off x="1484" y="2348"/>
                <a:ext cx="206" cy="259"/>
              </a:xfrm>
              <a:prstGeom prst="cube">
                <a:avLst>
                  <a:gd name="adj" fmla="val 24995"/>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67" name="AutoShape 51"/>
              <p:cNvSpPr>
                <a:spLocks noChangeArrowheads="1"/>
              </p:cNvSpPr>
              <p:nvPr/>
            </p:nvSpPr>
            <p:spPr bwMode="auto">
              <a:xfrm>
                <a:off x="1534" y="2297"/>
                <a:ext cx="156" cy="45"/>
              </a:xfrm>
              <a:prstGeom prst="cube">
                <a:avLst>
                  <a:gd name="adj" fmla="val 24995"/>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68" name="AutoShape 52"/>
              <p:cNvSpPr>
                <a:spLocks noChangeArrowheads="1"/>
              </p:cNvSpPr>
              <p:nvPr/>
            </p:nvSpPr>
            <p:spPr bwMode="auto">
              <a:xfrm>
                <a:off x="1525" y="2368"/>
                <a:ext cx="106" cy="15"/>
              </a:xfrm>
              <a:prstGeom prst="parallelogram">
                <a:avLst>
                  <a:gd name="adj" fmla="val 176634"/>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nvGrpSpPr>
              <p:cNvPr id="11" name="Group 53"/>
              <p:cNvGrpSpPr>
                <a:grpSpLocks/>
              </p:cNvGrpSpPr>
              <p:nvPr/>
            </p:nvGrpSpPr>
            <p:grpSpPr bwMode="auto">
              <a:xfrm>
                <a:off x="2009" y="2337"/>
                <a:ext cx="202" cy="257"/>
                <a:chOff x="2009" y="2337"/>
                <a:chExt cx="202" cy="257"/>
              </a:xfrm>
            </p:grpSpPr>
            <p:sp>
              <p:nvSpPr>
                <p:cNvPr id="2722870" name="Freeform 54"/>
                <p:cNvSpPr>
                  <a:spLocks/>
                </p:cNvSpPr>
                <p:nvPr/>
              </p:nvSpPr>
              <p:spPr bwMode="auto">
                <a:xfrm>
                  <a:off x="2139" y="2456"/>
                  <a:ext cx="61" cy="138"/>
                </a:xfrm>
                <a:custGeom>
                  <a:avLst/>
                  <a:gdLst/>
                  <a:ahLst/>
                  <a:cxnLst>
                    <a:cxn ang="0">
                      <a:pos x="44" y="0"/>
                    </a:cxn>
                    <a:cxn ang="0">
                      <a:pos x="60" y="0"/>
                    </a:cxn>
                    <a:cxn ang="0">
                      <a:pos x="16" y="137"/>
                    </a:cxn>
                    <a:cxn ang="0">
                      <a:pos x="0" y="137"/>
                    </a:cxn>
                    <a:cxn ang="0">
                      <a:pos x="44" y="0"/>
                    </a:cxn>
                  </a:cxnLst>
                  <a:rect l="0" t="0" r="r" b="b"/>
                  <a:pathLst>
                    <a:path w="61" h="138">
                      <a:moveTo>
                        <a:pt x="44" y="0"/>
                      </a:moveTo>
                      <a:lnTo>
                        <a:pt x="60" y="0"/>
                      </a:lnTo>
                      <a:lnTo>
                        <a:pt x="16" y="137"/>
                      </a:lnTo>
                      <a:lnTo>
                        <a:pt x="0" y="137"/>
                      </a:lnTo>
                      <a:lnTo>
                        <a:pt x="44" y="0"/>
                      </a:lnTo>
                    </a:path>
                  </a:pathLst>
                </a:custGeom>
                <a:solidFill>
                  <a:srgbClr val="F39FD1"/>
                </a:solidFill>
                <a:ln w="12700" cap="rnd" cmpd="sng">
                  <a:no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sp>
              <p:nvSpPr>
                <p:cNvPr id="2722871" name="Rectangle 55"/>
                <p:cNvSpPr>
                  <a:spLocks noChangeArrowheads="1"/>
                </p:cNvSpPr>
                <p:nvPr/>
              </p:nvSpPr>
              <p:spPr bwMode="auto">
                <a:xfrm>
                  <a:off x="2134" y="2456"/>
                  <a:ext cx="77" cy="12"/>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72" name="Rectangle 56"/>
                <p:cNvSpPr>
                  <a:spLocks noChangeArrowheads="1"/>
                </p:cNvSpPr>
                <p:nvPr/>
              </p:nvSpPr>
              <p:spPr bwMode="auto">
                <a:xfrm>
                  <a:off x="2142" y="2513"/>
                  <a:ext cx="57" cy="12"/>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73" name="Rectangle 57"/>
                <p:cNvSpPr>
                  <a:spLocks noChangeArrowheads="1"/>
                </p:cNvSpPr>
                <p:nvPr/>
              </p:nvSpPr>
              <p:spPr bwMode="auto">
                <a:xfrm>
                  <a:off x="2011" y="2513"/>
                  <a:ext cx="73" cy="8"/>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74" name="Oval 58"/>
                <p:cNvSpPr>
                  <a:spLocks noChangeArrowheads="1"/>
                </p:cNvSpPr>
                <p:nvPr/>
              </p:nvSpPr>
              <p:spPr bwMode="auto">
                <a:xfrm>
                  <a:off x="2069" y="2337"/>
                  <a:ext cx="22" cy="26"/>
                </a:xfrm>
                <a:prstGeom prst="ellipse">
                  <a:avLst/>
                </a:prstGeom>
                <a:solidFill>
                  <a:srgbClr val="F39FD1"/>
                </a:solidFill>
                <a:ln w="25400">
                  <a:solidFill>
                    <a:srgbClr val="000000"/>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75" name="Freeform 59"/>
                <p:cNvSpPr>
                  <a:spLocks/>
                </p:cNvSpPr>
                <p:nvPr/>
              </p:nvSpPr>
              <p:spPr bwMode="auto">
                <a:xfrm>
                  <a:off x="2009" y="2382"/>
                  <a:ext cx="138" cy="212"/>
                </a:xfrm>
                <a:custGeom>
                  <a:avLst/>
                  <a:gdLst/>
                  <a:ahLst/>
                  <a:cxnLst>
                    <a:cxn ang="0">
                      <a:pos x="1" y="98"/>
                    </a:cxn>
                    <a:cxn ang="0">
                      <a:pos x="1" y="100"/>
                    </a:cxn>
                    <a:cxn ang="0">
                      <a:pos x="0" y="104"/>
                    </a:cxn>
                    <a:cxn ang="0">
                      <a:pos x="0" y="107"/>
                    </a:cxn>
                    <a:cxn ang="0">
                      <a:pos x="1" y="111"/>
                    </a:cxn>
                    <a:cxn ang="0">
                      <a:pos x="3" y="114"/>
                    </a:cxn>
                    <a:cxn ang="0">
                      <a:pos x="6" y="116"/>
                    </a:cxn>
                    <a:cxn ang="0">
                      <a:pos x="9" y="118"/>
                    </a:cxn>
                    <a:cxn ang="0">
                      <a:pos x="11" y="119"/>
                    </a:cxn>
                    <a:cxn ang="0">
                      <a:pos x="15" y="119"/>
                    </a:cxn>
                    <a:cxn ang="0">
                      <a:pos x="89" y="211"/>
                    </a:cxn>
                    <a:cxn ang="0">
                      <a:pos x="113" y="101"/>
                    </a:cxn>
                    <a:cxn ang="0">
                      <a:pos x="113" y="99"/>
                    </a:cxn>
                    <a:cxn ang="0">
                      <a:pos x="111" y="97"/>
                    </a:cxn>
                    <a:cxn ang="0">
                      <a:pos x="109" y="95"/>
                    </a:cxn>
                    <a:cxn ang="0">
                      <a:pos x="108" y="94"/>
                    </a:cxn>
                    <a:cxn ang="0">
                      <a:pos x="105" y="93"/>
                    </a:cxn>
                    <a:cxn ang="0">
                      <a:pos x="102" y="92"/>
                    </a:cxn>
                    <a:cxn ang="0">
                      <a:pos x="100" y="92"/>
                    </a:cxn>
                    <a:cxn ang="0">
                      <a:pos x="97" y="92"/>
                    </a:cxn>
                    <a:cxn ang="0">
                      <a:pos x="66" y="54"/>
                    </a:cxn>
                    <a:cxn ang="0">
                      <a:pos x="127" y="67"/>
                    </a:cxn>
                    <a:cxn ang="0">
                      <a:pos x="130" y="66"/>
                    </a:cxn>
                    <a:cxn ang="0">
                      <a:pos x="131" y="65"/>
                    </a:cxn>
                    <a:cxn ang="0">
                      <a:pos x="134" y="63"/>
                    </a:cxn>
                    <a:cxn ang="0">
                      <a:pos x="136" y="62"/>
                    </a:cxn>
                    <a:cxn ang="0">
                      <a:pos x="136" y="59"/>
                    </a:cxn>
                    <a:cxn ang="0">
                      <a:pos x="137" y="56"/>
                    </a:cxn>
                    <a:cxn ang="0">
                      <a:pos x="136" y="53"/>
                    </a:cxn>
                    <a:cxn ang="0">
                      <a:pos x="135" y="50"/>
                    </a:cxn>
                    <a:cxn ang="0">
                      <a:pos x="133" y="49"/>
                    </a:cxn>
                    <a:cxn ang="0">
                      <a:pos x="131" y="47"/>
                    </a:cxn>
                    <a:cxn ang="0">
                      <a:pos x="128" y="46"/>
                    </a:cxn>
                    <a:cxn ang="0">
                      <a:pos x="87" y="46"/>
                    </a:cxn>
                    <a:cxn ang="0">
                      <a:pos x="80" y="30"/>
                    </a:cxn>
                    <a:cxn ang="0">
                      <a:pos x="80" y="26"/>
                    </a:cxn>
                    <a:cxn ang="0">
                      <a:pos x="81" y="22"/>
                    </a:cxn>
                    <a:cxn ang="0">
                      <a:pos x="81" y="17"/>
                    </a:cxn>
                    <a:cxn ang="0">
                      <a:pos x="80" y="14"/>
                    </a:cxn>
                    <a:cxn ang="0">
                      <a:pos x="78" y="11"/>
                    </a:cxn>
                    <a:cxn ang="0">
                      <a:pos x="76" y="7"/>
                    </a:cxn>
                    <a:cxn ang="0">
                      <a:pos x="73" y="5"/>
                    </a:cxn>
                    <a:cxn ang="0">
                      <a:pos x="70" y="2"/>
                    </a:cxn>
                    <a:cxn ang="0">
                      <a:pos x="66" y="1"/>
                    </a:cxn>
                    <a:cxn ang="0">
                      <a:pos x="62" y="0"/>
                    </a:cxn>
                    <a:cxn ang="0">
                      <a:pos x="57" y="0"/>
                    </a:cxn>
                    <a:cxn ang="0">
                      <a:pos x="53" y="1"/>
                    </a:cxn>
                    <a:cxn ang="0">
                      <a:pos x="49" y="2"/>
                    </a:cxn>
                    <a:cxn ang="0">
                      <a:pos x="45" y="4"/>
                    </a:cxn>
                    <a:cxn ang="0">
                      <a:pos x="42" y="8"/>
                    </a:cxn>
                    <a:cxn ang="0">
                      <a:pos x="39" y="12"/>
                    </a:cxn>
                    <a:cxn ang="0">
                      <a:pos x="37" y="16"/>
                    </a:cxn>
                  </a:cxnLst>
                  <a:rect l="0" t="0" r="r" b="b"/>
                  <a:pathLst>
                    <a:path w="138" h="212">
                      <a:moveTo>
                        <a:pt x="37" y="16"/>
                      </a:moveTo>
                      <a:lnTo>
                        <a:pt x="1" y="98"/>
                      </a:lnTo>
                      <a:lnTo>
                        <a:pt x="1" y="99"/>
                      </a:lnTo>
                      <a:lnTo>
                        <a:pt x="1" y="100"/>
                      </a:lnTo>
                      <a:lnTo>
                        <a:pt x="0" y="101"/>
                      </a:lnTo>
                      <a:lnTo>
                        <a:pt x="0" y="104"/>
                      </a:lnTo>
                      <a:lnTo>
                        <a:pt x="0" y="105"/>
                      </a:lnTo>
                      <a:lnTo>
                        <a:pt x="0" y="107"/>
                      </a:lnTo>
                      <a:lnTo>
                        <a:pt x="1" y="109"/>
                      </a:lnTo>
                      <a:lnTo>
                        <a:pt x="1" y="111"/>
                      </a:lnTo>
                      <a:lnTo>
                        <a:pt x="2" y="112"/>
                      </a:lnTo>
                      <a:lnTo>
                        <a:pt x="3" y="114"/>
                      </a:lnTo>
                      <a:lnTo>
                        <a:pt x="4" y="115"/>
                      </a:lnTo>
                      <a:lnTo>
                        <a:pt x="6" y="116"/>
                      </a:lnTo>
                      <a:lnTo>
                        <a:pt x="7" y="117"/>
                      </a:lnTo>
                      <a:lnTo>
                        <a:pt x="9" y="118"/>
                      </a:lnTo>
                      <a:lnTo>
                        <a:pt x="10" y="118"/>
                      </a:lnTo>
                      <a:lnTo>
                        <a:pt x="11" y="119"/>
                      </a:lnTo>
                      <a:lnTo>
                        <a:pt x="13" y="119"/>
                      </a:lnTo>
                      <a:lnTo>
                        <a:pt x="15" y="119"/>
                      </a:lnTo>
                      <a:lnTo>
                        <a:pt x="89" y="119"/>
                      </a:lnTo>
                      <a:lnTo>
                        <a:pt x="89" y="211"/>
                      </a:lnTo>
                      <a:lnTo>
                        <a:pt x="113" y="211"/>
                      </a:lnTo>
                      <a:lnTo>
                        <a:pt x="113" y="101"/>
                      </a:lnTo>
                      <a:lnTo>
                        <a:pt x="113" y="100"/>
                      </a:lnTo>
                      <a:lnTo>
                        <a:pt x="113" y="99"/>
                      </a:lnTo>
                      <a:lnTo>
                        <a:pt x="112" y="98"/>
                      </a:lnTo>
                      <a:lnTo>
                        <a:pt x="111" y="97"/>
                      </a:lnTo>
                      <a:lnTo>
                        <a:pt x="111" y="96"/>
                      </a:lnTo>
                      <a:lnTo>
                        <a:pt x="109" y="95"/>
                      </a:lnTo>
                      <a:lnTo>
                        <a:pt x="109" y="95"/>
                      </a:lnTo>
                      <a:lnTo>
                        <a:pt x="108" y="94"/>
                      </a:lnTo>
                      <a:lnTo>
                        <a:pt x="106" y="93"/>
                      </a:lnTo>
                      <a:lnTo>
                        <a:pt x="105" y="93"/>
                      </a:lnTo>
                      <a:lnTo>
                        <a:pt x="104" y="93"/>
                      </a:lnTo>
                      <a:lnTo>
                        <a:pt x="102" y="92"/>
                      </a:lnTo>
                      <a:lnTo>
                        <a:pt x="101" y="92"/>
                      </a:lnTo>
                      <a:lnTo>
                        <a:pt x="100" y="92"/>
                      </a:lnTo>
                      <a:lnTo>
                        <a:pt x="98" y="92"/>
                      </a:lnTo>
                      <a:lnTo>
                        <a:pt x="97" y="92"/>
                      </a:lnTo>
                      <a:lnTo>
                        <a:pt x="54" y="90"/>
                      </a:lnTo>
                      <a:lnTo>
                        <a:pt x="66" y="54"/>
                      </a:lnTo>
                      <a:lnTo>
                        <a:pt x="75" y="67"/>
                      </a:lnTo>
                      <a:lnTo>
                        <a:pt x="127" y="67"/>
                      </a:lnTo>
                      <a:lnTo>
                        <a:pt x="128" y="66"/>
                      </a:lnTo>
                      <a:lnTo>
                        <a:pt x="130" y="66"/>
                      </a:lnTo>
                      <a:lnTo>
                        <a:pt x="131" y="65"/>
                      </a:lnTo>
                      <a:lnTo>
                        <a:pt x="131" y="65"/>
                      </a:lnTo>
                      <a:lnTo>
                        <a:pt x="133" y="64"/>
                      </a:lnTo>
                      <a:lnTo>
                        <a:pt x="134" y="63"/>
                      </a:lnTo>
                      <a:lnTo>
                        <a:pt x="135" y="62"/>
                      </a:lnTo>
                      <a:lnTo>
                        <a:pt x="136" y="62"/>
                      </a:lnTo>
                      <a:lnTo>
                        <a:pt x="136" y="60"/>
                      </a:lnTo>
                      <a:lnTo>
                        <a:pt x="136" y="59"/>
                      </a:lnTo>
                      <a:lnTo>
                        <a:pt x="137" y="58"/>
                      </a:lnTo>
                      <a:lnTo>
                        <a:pt x="137" y="56"/>
                      </a:lnTo>
                      <a:lnTo>
                        <a:pt x="137" y="54"/>
                      </a:lnTo>
                      <a:lnTo>
                        <a:pt x="136" y="53"/>
                      </a:lnTo>
                      <a:lnTo>
                        <a:pt x="136" y="52"/>
                      </a:lnTo>
                      <a:lnTo>
                        <a:pt x="135" y="50"/>
                      </a:lnTo>
                      <a:lnTo>
                        <a:pt x="134" y="49"/>
                      </a:lnTo>
                      <a:lnTo>
                        <a:pt x="133" y="49"/>
                      </a:lnTo>
                      <a:lnTo>
                        <a:pt x="132" y="47"/>
                      </a:lnTo>
                      <a:lnTo>
                        <a:pt x="131" y="47"/>
                      </a:lnTo>
                      <a:lnTo>
                        <a:pt x="130" y="46"/>
                      </a:lnTo>
                      <a:lnTo>
                        <a:pt x="128" y="46"/>
                      </a:lnTo>
                      <a:lnTo>
                        <a:pt x="127" y="46"/>
                      </a:lnTo>
                      <a:lnTo>
                        <a:pt x="87" y="46"/>
                      </a:lnTo>
                      <a:lnTo>
                        <a:pt x="78" y="31"/>
                      </a:lnTo>
                      <a:lnTo>
                        <a:pt x="80" y="30"/>
                      </a:lnTo>
                      <a:lnTo>
                        <a:pt x="80" y="28"/>
                      </a:lnTo>
                      <a:lnTo>
                        <a:pt x="80" y="26"/>
                      </a:lnTo>
                      <a:lnTo>
                        <a:pt x="81" y="24"/>
                      </a:lnTo>
                      <a:lnTo>
                        <a:pt x="81" y="22"/>
                      </a:lnTo>
                      <a:lnTo>
                        <a:pt x="81" y="20"/>
                      </a:lnTo>
                      <a:lnTo>
                        <a:pt x="81" y="17"/>
                      </a:lnTo>
                      <a:lnTo>
                        <a:pt x="80" y="16"/>
                      </a:lnTo>
                      <a:lnTo>
                        <a:pt x="80" y="14"/>
                      </a:lnTo>
                      <a:lnTo>
                        <a:pt x="79" y="12"/>
                      </a:lnTo>
                      <a:lnTo>
                        <a:pt x="78" y="11"/>
                      </a:lnTo>
                      <a:lnTo>
                        <a:pt x="77" y="9"/>
                      </a:lnTo>
                      <a:lnTo>
                        <a:pt x="76" y="7"/>
                      </a:lnTo>
                      <a:lnTo>
                        <a:pt x="75" y="6"/>
                      </a:lnTo>
                      <a:lnTo>
                        <a:pt x="73" y="5"/>
                      </a:lnTo>
                      <a:lnTo>
                        <a:pt x="72" y="4"/>
                      </a:lnTo>
                      <a:lnTo>
                        <a:pt x="70" y="2"/>
                      </a:lnTo>
                      <a:lnTo>
                        <a:pt x="68" y="2"/>
                      </a:lnTo>
                      <a:lnTo>
                        <a:pt x="66" y="1"/>
                      </a:lnTo>
                      <a:lnTo>
                        <a:pt x="64" y="1"/>
                      </a:lnTo>
                      <a:lnTo>
                        <a:pt x="62" y="0"/>
                      </a:lnTo>
                      <a:lnTo>
                        <a:pt x="60" y="0"/>
                      </a:lnTo>
                      <a:lnTo>
                        <a:pt x="57" y="0"/>
                      </a:lnTo>
                      <a:lnTo>
                        <a:pt x="56" y="0"/>
                      </a:lnTo>
                      <a:lnTo>
                        <a:pt x="53" y="1"/>
                      </a:lnTo>
                      <a:lnTo>
                        <a:pt x="51" y="1"/>
                      </a:lnTo>
                      <a:lnTo>
                        <a:pt x="49" y="2"/>
                      </a:lnTo>
                      <a:lnTo>
                        <a:pt x="47" y="3"/>
                      </a:lnTo>
                      <a:lnTo>
                        <a:pt x="45" y="4"/>
                      </a:lnTo>
                      <a:lnTo>
                        <a:pt x="43" y="6"/>
                      </a:lnTo>
                      <a:lnTo>
                        <a:pt x="42" y="8"/>
                      </a:lnTo>
                      <a:lnTo>
                        <a:pt x="40" y="9"/>
                      </a:lnTo>
                      <a:lnTo>
                        <a:pt x="39" y="12"/>
                      </a:lnTo>
                      <a:lnTo>
                        <a:pt x="38" y="14"/>
                      </a:lnTo>
                      <a:lnTo>
                        <a:pt x="37" y="16"/>
                      </a:lnTo>
                    </a:path>
                  </a:pathLst>
                </a:custGeom>
                <a:solidFill>
                  <a:srgbClr val="F39FD1"/>
                </a:solidFill>
                <a:ln w="127000" cap="rnd" cmpd="sng">
                  <a:no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grpSp>
          <p:sp>
            <p:nvSpPr>
              <p:cNvPr id="2722876" name="Freeform 60"/>
              <p:cNvSpPr>
                <a:spLocks/>
              </p:cNvSpPr>
              <p:nvPr/>
            </p:nvSpPr>
            <p:spPr bwMode="auto">
              <a:xfrm>
                <a:off x="2260" y="2307"/>
                <a:ext cx="201" cy="291"/>
              </a:xfrm>
              <a:custGeom>
                <a:avLst/>
                <a:gdLst/>
                <a:ahLst/>
                <a:cxnLst>
                  <a:cxn ang="0">
                    <a:pos x="200" y="263"/>
                  </a:cxn>
                  <a:cxn ang="0">
                    <a:pos x="185" y="263"/>
                  </a:cxn>
                  <a:cxn ang="0">
                    <a:pos x="158" y="229"/>
                  </a:cxn>
                  <a:cxn ang="0">
                    <a:pos x="122" y="169"/>
                  </a:cxn>
                  <a:cxn ang="0">
                    <a:pos x="112" y="141"/>
                  </a:cxn>
                  <a:cxn ang="0">
                    <a:pos x="114" y="123"/>
                  </a:cxn>
                  <a:cxn ang="0">
                    <a:pos x="123" y="119"/>
                  </a:cxn>
                  <a:cxn ang="0">
                    <a:pos x="137" y="129"/>
                  </a:cxn>
                  <a:cxn ang="0">
                    <a:pos x="156" y="140"/>
                  </a:cxn>
                  <a:cxn ang="0">
                    <a:pos x="165" y="140"/>
                  </a:cxn>
                  <a:cxn ang="0">
                    <a:pos x="166" y="134"/>
                  </a:cxn>
                  <a:cxn ang="0">
                    <a:pos x="157" y="123"/>
                  </a:cxn>
                  <a:cxn ang="0">
                    <a:pos x="136" y="108"/>
                  </a:cxn>
                  <a:cxn ang="0">
                    <a:pos x="127" y="86"/>
                  </a:cxn>
                  <a:cxn ang="0">
                    <a:pos x="123" y="69"/>
                  </a:cxn>
                  <a:cxn ang="0">
                    <a:pos x="113" y="56"/>
                  </a:cxn>
                  <a:cxn ang="0">
                    <a:pos x="109" y="48"/>
                  </a:cxn>
                  <a:cxn ang="0">
                    <a:pos x="114" y="36"/>
                  </a:cxn>
                  <a:cxn ang="0">
                    <a:pos x="119" y="24"/>
                  </a:cxn>
                  <a:cxn ang="0">
                    <a:pos x="116" y="9"/>
                  </a:cxn>
                  <a:cxn ang="0">
                    <a:pos x="106" y="1"/>
                  </a:cxn>
                  <a:cxn ang="0">
                    <a:pos x="91" y="3"/>
                  </a:cxn>
                  <a:cxn ang="0">
                    <a:pos x="84" y="13"/>
                  </a:cxn>
                  <a:cxn ang="0">
                    <a:pos x="84" y="23"/>
                  </a:cxn>
                  <a:cxn ang="0">
                    <a:pos x="88" y="35"/>
                  </a:cxn>
                  <a:cxn ang="0">
                    <a:pos x="88" y="46"/>
                  </a:cxn>
                  <a:cxn ang="0">
                    <a:pos x="78" y="56"/>
                  </a:cxn>
                  <a:cxn ang="0">
                    <a:pos x="65" y="64"/>
                  </a:cxn>
                  <a:cxn ang="0">
                    <a:pos x="55" y="75"/>
                  </a:cxn>
                  <a:cxn ang="0">
                    <a:pos x="47" y="99"/>
                  </a:cxn>
                  <a:cxn ang="0">
                    <a:pos x="42" y="121"/>
                  </a:cxn>
                  <a:cxn ang="0">
                    <a:pos x="40" y="145"/>
                  </a:cxn>
                  <a:cxn ang="0">
                    <a:pos x="42" y="158"/>
                  </a:cxn>
                  <a:cxn ang="0">
                    <a:pos x="49" y="161"/>
                  </a:cxn>
                  <a:cxn ang="0">
                    <a:pos x="53" y="158"/>
                  </a:cxn>
                  <a:cxn ang="0">
                    <a:pos x="53" y="133"/>
                  </a:cxn>
                  <a:cxn ang="0">
                    <a:pos x="55" y="116"/>
                  </a:cxn>
                  <a:cxn ang="0">
                    <a:pos x="64" y="109"/>
                  </a:cxn>
                  <a:cxn ang="0">
                    <a:pos x="70" y="114"/>
                  </a:cxn>
                  <a:cxn ang="0">
                    <a:pos x="68" y="140"/>
                  </a:cxn>
                  <a:cxn ang="0">
                    <a:pos x="62" y="166"/>
                  </a:cxn>
                  <a:cxn ang="0">
                    <a:pos x="53" y="196"/>
                  </a:cxn>
                  <a:cxn ang="0">
                    <a:pos x="33" y="225"/>
                  </a:cxn>
                  <a:cxn ang="0">
                    <a:pos x="8" y="255"/>
                  </a:cxn>
                  <a:cxn ang="0">
                    <a:pos x="0" y="271"/>
                  </a:cxn>
                  <a:cxn ang="0">
                    <a:pos x="19" y="290"/>
                  </a:cxn>
                  <a:cxn ang="0">
                    <a:pos x="33" y="288"/>
                  </a:cxn>
                  <a:cxn ang="0">
                    <a:pos x="23" y="275"/>
                  </a:cxn>
                  <a:cxn ang="0">
                    <a:pos x="30" y="259"/>
                  </a:cxn>
                  <a:cxn ang="0">
                    <a:pos x="62" y="223"/>
                  </a:cxn>
                  <a:cxn ang="0">
                    <a:pos x="84" y="196"/>
                  </a:cxn>
                  <a:cxn ang="0">
                    <a:pos x="96" y="190"/>
                  </a:cxn>
                  <a:cxn ang="0">
                    <a:pos x="109" y="199"/>
                  </a:cxn>
                  <a:cxn ang="0">
                    <a:pos x="142" y="243"/>
                  </a:cxn>
                  <a:cxn ang="0">
                    <a:pos x="169" y="280"/>
                  </a:cxn>
                  <a:cxn ang="0">
                    <a:pos x="179" y="283"/>
                  </a:cxn>
                  <a:cxn ang="0">
                    <a:pos x="192" y="273"/>
                  </a:cxn>
                </a:cxnLst>
                <a:rect l="0" t="0" r="r" b="b"/>
                <a:pathLst>
                  <a:path w="201" h="291">
                    <a:moveTo>
                      <a:pt x="199" y="268"/>
                    </a:moveTo>
                    <a:lnTo>
                      <a:pt x="200" y="263"/>
                    </a:lnTo>
                    <a:lnTo>
                      <a:pt x="192" y="264"/>
                    </a:lnTo>
                    <a:lnTo>
                      <a:pt x="185" y="263"/>
                    </a:lnTo>
                    <a:lnTo>
                      <a:pt x="175" y="255"/>
                    </a:lnTo>
                    <a:lnTo>
                      <a:pt x="158" y="229"/>
                    </a:lnTo>
                    <a:lnTo>
                      <a:pt x="135" y="190"/>
                    </a:lnTo>
                    <a:lnTo>
                      <a:pt x="122" y="169"/>
                    </a:lnTo>
                    <a:lnTo>
                      <a:pt x="113" y="151"/>
                    </a:lnTo>
                    <a:lnTo>
                      <a:pt x="112" y="141"/>
                    </a:lnTo>
                    <a:lnTo>
                      <a:pt x="112" y="130"/>
                    </a:lnTo>
                    <a:lnTo>
                      <a:pt x="114" y="123"/>
                    </a:lnTo>
                    <a:lnTo>
                      <a:pt x="119" y="119"/>
                    </a:lnTo>
                    <a:lnTo>
                      <a:pt x="123" y="119"/>
                    </a:lnTo>
                    <a:lnTo>
                      <a:pt x="128" y="121"/>
                    </a:lnTo>
                    <a:lnTo>
                      <a:pt x="137" y="129"/>
                    </a:lnTo>
                    <a:lnTo>
                      <a:pt x="148" y="136"/>
                    </a:lnTo>
                    <a:lnTo>
                      <a:pt x="156" y="140"/>
                    </a:lnTo>
                    <a:lnTo>
                      <a:pt x="161" y="141"/>
                    </a:lnTo>
                    <a:lnTo>
                      <a:pt x="165" y="140"/>
                    </a:lnTo>
                    <a:lnTo>
                      <a:pt x="167" y="136"/>
                    </a:lnTo>
                    <a:lnTo>
                      <a:pt x="166" y="134"/>
                    </a:lnTo>
                    <a:lnTo>
                      <a:pt x="165" y="130"/>
                    </a:lnTo>
                    <a:lnTo>
                      <a:pt x="157" y="123"/>
                    </a:lnTo>
                    <a:lnTo>
                      <a:pt x="143" y="114"/>
                    </a:lnTo>
                    <a:lnTo>
                      <a:pt x="136" y="108"/>
                    </a:lnTo>
                    <a:lnTo>
                      <a:pt x="131" y="99"/>
                    </a:lnTo>
                    <a:lnTo>
                      <a:pt x="127" y="86"/>
                    </a:lnTo>
                    <a:lnTo>
                      <a:pt x="126" y="74"/>
                    </a:lnTo>
                    <a:lnTo>
                      <a:pt x="123" y="69"/>
                    </a:lnTo>
                    <a:lnTo>
                      <a:pt x="119" y="63"/>
                    </a:lnTo>
                    <a:lnTo>
                      <a:pt x="113" y="56"/>
                    </a:lnTo>
                    <a:lnTo>
                      <a:pt x="109" y="53"/>
                    </a:lnTo>
                    <a:lnTo>
                      <a:pt x="109" y="48"/>
                    </a:lnTo>
                    <a:lnTo>
                      <a:pt x="112" y="40"/>
                    </a:lnTo>
                    <a:lnTo>
                      <a:pt x="114" y="36"/>
                    </a:lnTo>
                    <a:lnTo>
                      <a:pt x="117" y="31"/>
                    </a:lnTo>
                    <a:lnTo>
                      <a:pt x="119" y="24"/>
                    </a:lnTo>
                    <a:lnTo>
                      <a:pt x="117" y="15"/>
                    </a:lnTo>
                    <a:lnTo>
                      <a:pt x="116" y="9"/>
                    </a:lnTo>
                    <a:lnTo>
                      <a:pt x="112" y="4"/>
                    </a:lnTo>
                    <a:lnTo>
                      <a:pt x="106" y="1"/>
                    </a:lnTo>
                    <a:lnTo>
                      <a:pt x="97" y="0"/>
                    </a:lnTo>
                    <a:lnTo>
                      <a:pt x="91" y="3"/>
                    </a:lnTo>
                    <a:lnTo>
                      <a:pt x="87" y="6"/>
                    </a:lnTo>
                    <a:lnTo>
                      <a:pt x="84" y="13"/>
                    </a:lnTo>
                    <a:lnTo>
                      <a:pt x="83" y="18"/>
                    </a:lnTo>
                    <a:lnTo>
                      <a:pt x="84" y="23"/>
                    </a:lnTo>
                    <a:lnTo>
                      <a:pt x="87" y="30"/>
                    </a:lnTo>
                    <a:lnTo>
                      <a:pt x="88" y="35"/>
                    </a:lnTo>
                    <a:lnTo>
                      <a:pt x="89" y="40"/>
                    </a:lnTo>
                    <a:lnTo>
                      <a:pt x="88" y="46"/>
                    </a:lnTo>
                    <a:lnTo>
                      <a:pt x="84" y="51"/>
                    </a:lnTo>
                    <a:lnTo>
                      <a:pt x="78" y="56"/>
                    </a:lnTo>
                    <a:lnTo>
                      <a:pt x="70" y="60"/>
                    </a:lnTo>
                    <a:lnTo>
                      <a:pt x="65" y="64"/>
                    </a:lnTo>
                    <a:lnTo>
                      <a:pt x="60" y="69"/>
                    </a:lnTo>
                    <a:lnTo>
                      <a:pt x="55" y="75"/>
                    </a:lnTo>
                    <a:lnTo>
                      <a:pt x="50" y="86"/>
                    </a:lnTo>
                    <a:lnTo>
                      <a:pt x="47" y="99"/>
                    </a:lnTo>
                    <a:lnTo>
                      <a:pt x="43" y="109"/>
                    </a:lnTo>
                    <a:lnTo>
                      <a:pt x="42" y="121"/>
                    </a:lnTo>
                    <a:lnTo>
                      <a:pt x="40" y="136"/>
                    </a:lnTo>
                    <a:lnTo>
                      <a:pt x="40" y="145"/>
                    </a:lnTo>
                    <a:lnTo>
                      <a:pt x="40" y="153"/>
                    </a:lnTo>
                    <a:lnTo>
                      <a:pt x="42" y="158"/>
                    </a:lnTo>
                    <a:lnTo>
                      <a:pt x="44" y="160"/>
                    </a:lnTo>
                    <a:lnTo>
                      <a:pt x="49" y="161"/>
                    </a:lnTo>
                    <a:lnTo>
                      <a:pt x="52" y="160"/>
                    </a:lnTo>
                    <a:lnTo>
                      <a:pt x="53" y="158"/>
                    </a:lnTo>
                    <a:lnTo>
                      <a:pt x="53" y="148"/>
                    </a:lnTo>
                    <a:lnTo>
                      <a:pt x="53" y="133"/>
                    </a:lnTo>
                    <a:lnTo>
                      <a:pt x="54" y="123"/>
                    </a:lnTo>
                    <a:lnTo>
                      <a:pt x="55" y="116"/>
                    </a:lnTo>
                    <a:lnTo>
                      <a:pt x="59" y="110"/>
                    </a:lnTo>
                    <a:lnTo>
                      <a:pt x="64" y="109"/>
                    </a:lnTo>
                    <a:lnTo>
                      <a:pt x="69" y="110"/>
                    </a:lnTo>
                    <a:lnTo>
                      <a:pt x="70" y="114"/>
                    </a:lnTo>
                    <a:lnTo>
                      <a:pt x="69" y="125"/>
                    </a:lnTo>
                    <a:lnTo>
                      <a:pt x="68" y="140"/>
                    </a:lnTo>
                    <a:lnTo>
                      <a:pt x="65" y="154"/>
                    </a:lnTo>
                    <a:lnTo>
                      <a:pt x="62" y="166"/>
                    </a:lnTo>
                    <a:lnTo>
                      <a:pt x="58" y="183"/>
                    </a:lnTo>
                    <a:lnTo>
                      <a:pt x="53" y="196"/>
                    </a:lnTo>
                    <a:lnTo>
                      <a:pt x="42" y="214"/>
                    </a:lnTo>
                    <a:lnTo>
                      <a:pt x="33" y="225"/>
                    </a:lnTo>
                    <a:lnTo>
                      <a:pt x="18" y="243"/>
                    </a:lnTo>
                    <a:lnTo>
                      <a:pt x="8" y="255"/>
                    </a:lnTo>
                    <a:lnTo>
                      <a:pt x="0" y="266"/>
                    </a:lnTo>
                    <a:lnTo>
                      <a:pt x="0" y="271"/>
                    </a:lnTo>
                    <a:lnTo>
                      <a:pt x="8" y="280"/>
                    </a:lnTo>
                    <a:lnTo>
                      <a:pt x="19" y="290"/>
                    </a:lnTo>
                    <a:lnTo>
                      <a:pt x="30" y="290"/>
                    </a:lnTo>
                    <a:lnTo>
                      <a:pt x="33" y="288"/>
                    </a:lnTo>
                    <a:lnTo>
                      <a:pt x="28" y="281"/>
                    </a:lnTo>
                    <a:lnTo>
                      <a:pt x="23" y="275"/>
                    </a:lnTo>
                    <a:lnTo>
                      <a:pt x="23" y="270"/>
                    </a:lnTo>
                    <a:lnTo>
                      <a:pt x="30" y="259"/>
                    </a:lnTo>
                    <a:lnTo>
                      <a:pt x="43" y="246"/>
                    </a:lnTo>
                    <a:lnTo>
                      <a:pt x="62" y="223"/>
                    </a:lnTo>
                    <a:lnTo>
                      <a:pt x="78" y="203"/>
                    </a:lnTo>
                    <a:lnTo>
                      <a:pt x="84" y="196"/>
                    </a:lnTo>
                    <a:lnTo>
                      <a:pt x="88" y="191"/>
                    </a:lnTo>
                    <a:lnTo>
                      <a:pt x="96" y="190"/>
                    </a:lnTo>
                    <a:lnTo>
                      <a:pt x="102" y="194"/>
                    </a:lnTo>
                    <a:lnTo>
                      <a:pt x="109" y="199"/>
                    </a:lnTo>
                    <a:lnTo>
                      <a:pt x="125" y="219"/>
                    </a:lnTo>
                    <a:lnTo>
                      <a:pt x="142" y="243"/>
                    </a:lnTo>
                    <a:lnTo>
                      <a:pt x="158" y="266"/>
                    </a:lnTo>
                    <a:lnTo>
                      <a:pt x="169" y="280"/>
                    </a:lnTo>
                    <a:lnTo>
                      <a:pt x="172" y="283"/>
                    </a:lnTo>
                    <a:lnTo>
                      <a:pt x="179" y="283"/>
                    </a:lnTo>
                    <a:lnTo>
                      <a:pt x="185" y="278"/>
                    </a:lnTo>
                    <a:lnTo>
                      <a:pt x="192" y="273"/>
                    </a:lnTo>
                    <a:lnTo>
                      <a:pt x="199" y="268"/>
                    </a:lnTo>
                  </a:path>
                </a:pathLst>
              </a:custGeom>
              <a:solidFill>
                <a:srgbClr val="CECECE"/>
              </a:solidFill>
              <a:ln w="25400" cap="rnd" cmpd="sng">
                <a:solidFill>
                  <a:schemeClr val="tx2"/>
                </a:solid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grpSp>
            <p:nvGrpSpPr>
              <p:cNvPr id="12" name="Group 61"/>
              <p:cNvGrpSpPr>
                <a:grpSpLocks/>
              </p:cNvGrpSpPr>
              <p:nvPr/>
            </p:nvGrpSpPr>
            <p:grpSpPr bwMode="auto">
              <a:xfrm>
                <a:off x="1697" y="2297"/>
                <a:ext cx="260" cy="310"/>
                <a:chOff x="1697" y="2297"/>
                <a:chExt cx="260" cy="310"/>
              </a:xfrm>
            </p:grpSpPr>
            <p:grpSp>
              <p:nvGrpSpPr>
                <p:cNvPr id="13" name="Group 62"/>
                <p:cNvGrpSpPr>
                  <a:grpSpLocks/>
                </p:cNvGrpSpPr>
                <p:nvPr/>
              </p:nvGrpSpPr>
              <p:grpSpPr bwMode="auto">
                <a:xfrm>
                  <a:off x="1697" y="2297"/>
                  <a:ext cx="260" cy="310"/>
                  <a:chOff x="1697" y="2297"/>
                  <a:chExt cx="260" cy="310"/>
                </a:xfrm>
              </p:grpSpPr>
              <p:sp>
                <p:nvSpPr>
                  <p:cNvPr id="2722879" name="AutoShape 63"/>
                  <p:cNvSpPr>
                    <a:spLocks noChangeArrowheads="1"/>
                  </p:cNvSpPr>
                  <p:nvPr/>
                </p:nvSpPr>
                <p:spPr bwMode="auto">
                  <a:xfrm>
                    <a:off x="1697" y="2348"/>
                    <a:ext cx="260" cy="259"/>
                  </a:xfrm>
                  <a:prstGeom prst="cube">
                    <a:avLst>
                      <a:gd name="adj" fmla="val 24995"/>
                    </a:avLst>
                  </a:prstGeom>
                  <a:solidFill>
                    <a:schemeClr val="bg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80" name="AutoShape 64"/>
                  <p:cNvSpPr>
                    <a:spLocks noChangeArrowheads="1"/>
                  </p:cNvSpPr>
                  <p:nvPr/>
                </p:nvSpPr>
                <p:spPr bwMode="auto">
                  <a:xfrm>
                    <a:off x="1759" y="2297"/>
                    <a:ext cx="198" cy="45"/>
                  </a:xfrm>
                  <a:prstGeom prst="cube">
                    <a:avLst>
                      <a:gd name="adj" fmla="val 24995"/>
                    </a:avLst>
                  </a:prstGeom>
                  <a:solidFill>
                    <a:schemeClr val="bg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sp>
              <p:nvSpPr>
                <p:cNvPr id="2722881" name="Oval 65"/>
                <p:cNvSpPr>
                  <a:spLocks noChangeArrowheads="1"/>
                </p:cNvSpPr>
                <p:nvPr/>
              </p:nvSpPr>
              <p:spPr bwMode="auto">
                <a:xfrm>
                  <a:off x="1778" y="2323"/>
                  <a:ext cx="27" cy="9"/>
                </a:xfrm>
                <a:prstGeom prst="ellips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82" name="AutoShape 66"/>
                <p:cNvSpPr>
                  <a:spLocks noChangeArrowheads="1"/>
                </p:cNvSpPr>
                <p:nvPr/>
              </p:nvSpPr>
              <p:spPr bwMode="auto">
                <a:xfrm>
                  <a:off x="1728" y="2470"/>
                  <a:ext cx="138" cy="55"/>
                </a:xfrm>
                <a:prstGeom prst="octagon">
                  <a:avLst>
                    <a:gd name="adj" fmla="val 29282"/>
                  </a:avLst>
                </a:prstGeom>
                <a:no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sp>
            <p:nvSpPr>
              <p:cNvPr id="2722883" name="Line 67"/>
              <p:cNvSpPr>
                <a:spLocks noChangeShapeType="1"/>
              </p:cNvSpPr>
              <p:nvPr/>
            </p:nvSpPr>
            <p:spPr bwMode="auto">
              <a:xfrm>
                <a:off x="1717" y="1313"/>
                <a:ext cx="264" cy="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84" name="Line 68"/>
              <p:cNvSpPr>
                <a:spLocks noChangeShapeType="1"/>
              </p:cNvSpPr>
              <p:nvPr/>
            </p:nvSpPr>
            <p:spPr bwMode="auto">
              <a:xfrm flipH="1">
                <a:off x="1993" y="1241"/>
                <a:ext cx="3" cy="17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85" name="Line 69"/>
              <p:cNvSpPr>
                <a:spLocks noChangeShapeType="1"/>
              </p:cNvSpPr>
              <p:nvPr/>
            </p:nvSpPr>
            <p:spPr bwMode="auto">
              <a:xfrm flipH="1">
                <a:off x="2276" y="1241"/>
                <a:ext cx="3" cy="17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86" name="AutoShape 70"/>
              <p:cNvSpPr>
                <a:spLocks noChangeArrowheads="1"/>
              </p:cNvSpPr>
              <p:nvPr/>
            </p:nvSpPr>
            <p:spPr bwMode="auto">
              <a:xfrm>
                <a:off x="1774" y="2686"/>
                <a:ext cx="207" cy="260"/>
              </a:xfrm>
              <a:prstGeom prst="cube">
                <a:avLst>
                  <a:gd name="adj" fmla="val 24995"/>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87" name="AutoShape 71"/>
              <p:cNvSpPr>
                <a:spLocks noChangeArrowheads="1"/>
              </p:cNvSpPr>
              <p:nvPr/>
            </p:nvSpPr>
            <p:spPr bwMode="auto">
              <a:xfrm>
                <a:off x="1823" y="2635"/>
                <a:ext cx="158" cy="46"/>
              </a:xfrm>
              <a:prstGeom prst="cube">
                <a:avLst>
                  <a:gd name="adj" fmla="val 24995"/>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88" name="AutoShape 72"/>
              <p:cNvSpPr>
                <a:spLocks noChangeArrowheads="1"/>
              </p:cNvSpPr>
              <p:nvPr/>
            </p:nvSpPr>
            <p:spPr bwMode="auto">
              <a:xfrm>
                <a:off x="1815" y="2707"/>
                <a:ext cx="107" cy="15"/>
              </a:xfrm>
              <a:prstGeom prst="parallelogram">
                <a:avLst>
                  <a:gd name="adj" fmla="val 178300"/>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nvGrpSpPr>
              <p:cNvPr id="14" name="Group 73"/>
              <p:cNvGrpSpPr>
                <a:grpSpLocks/>
              </p:cNvGrpSpPr>
              <p:nvPr/>
            </p:nvGrpSpPr>
            <p:grpSpPr bwMode="auto">
              <a:xfrm>
                <a:off x="2320" y="2676"/>
                <a:ext cx="202" cy="257"/>
                <a:chOff x="2320" y="2676"/>
                <a:chExt cx="202" cy="257"/>
              </a:xfrm>
            </p:grpSpPr>
            <p:sp>
              <p:nvSpPr>
                <p:cNvPr id="2722890" name="Freeform 74"/>
                <p:cNvSpPr>
                  <a:spLocks/>
                </p:cNvSpPr>
                <p:nvPr/>
              </p:nvSpPr>
              <p:spPr bwMode="auto">
                <a:xfrm>
                  <a:off x="2450" y="2795"/>
                  <a:ext cx="61" cy="138"/>
                </a:xfrm>
                <a:custGeom>
                  <a:avLst/>
                  <a:gdLst/>
                  <a:ahLst/>
                  <a:cxnLst>
                    <a:cxn ang="0">
                      <a:pos x="44" y="0"/>
                    </a:cxn>
                    <a:cxn ang="0">
                      <a:pos x="60" y="0"/>
                    </a:cxn>
                    <a:cxn ang="0">
                      <a:pos x="16" y="137"/>
                    </a:cxn>
                    <a:cxn ang="0">
                      <a:pos x="0" y="137"/>
                    </a:cxn>
                    <a:cxn ang="0">
                      <a:pos x="44" y="0"/>
                    </a:cxn>
                  </a:cxnLst>
                  <a:rect l="0" t="0" r="r" b="b"/>
                  <a:pathLst>
                    <a:path w="61" h="138">
                      <a:moveTo>
                        <a:pt x="44" y="0"/>
                      </a:moveTo>
                      <a:lnTo>
                        <a:pt x="60" y="0"/>
                      </a:lnTo>
                      <a:lnTo>
                        <a:pt x="16" y="137"/>
                      </a:lnTo>
                      <a:lnTo>
                        <a:pt x="0" y="137"/>
                      </a:lnTo>
                      <a:lnTo>
                        <a:pt x="44" y="0"/>
                      </a:lnTo>
                    </a:path>
                  </a:pathLst>
                </a:custGeom>
                <a:solidFill>
                  <a:srgbClr val="F39FD1"/>
                </a:solidFill>
                <a:ln w="12700" cap="rnd" cmpd="sng">
                  <a:no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sp>
              <p:nvSpPr>
                <p:cNvPr id="2722891" name="Rectangle 75"/>
                <p:cNvSpPr>
                  <a:spLocks noChangeArrowheads="1"/>
                </p:cNvSpPr>
                <p:nvPr/>
              </p:nvSpPr>
              <p:spPr bwMode="auto">
                <a:xfrm>
                  <a:off x="2445" y="2795"/>
                  <a:ext cx="77" cy="12"/>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92" name="Rectangle 76"/>
                <p:cNvSpPr>
                  <a:spLocks noChangeArrowheads="1"/>
                </p:cNvSpPr>
                <p:nvPr/>
              </p:nvSpPr>
              <p:spPr bwMode="auto">
                <a:xfrm>
                  <a:off x="2453" y="2851"/>
                  <a:ext cx="57" cy="13"/>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93" name="Rectangle 77"/>
                <p:cNvSpPr>
                  <a:spLocks noChangeArrowheads="1"/>
                </p:cNvSpPr>
                <p:nvPr/>
              </p:nvSpPr>
              <p:spPr bwMode="auto">
                <a:xfrm>
                  <a:off x="2322" y="2851"/>
                  <a:ext cx="73" cy="9"/>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894" name="Oval 78"/>
                <p:cNvSpPr>
                  <a:spLocks noChangeArrowheads="1"/>
                </p:cNvSpPr>
                <p:nvPr/>
              </p:nvSpPr>
              <p:spPr bwMode="auto">
                <a:xfrm>
                  <a:off x="2380" y="2676"/>
                  <a:ext cx="22" cy="25"/>
                </a:xfrm>
                <a:prstGeom prst="ellipse">
                  <a:avLst/>
                </a:prstGeom>
                <a:solidFill>
                  <a:srgbClr val="F39FD1"/>
                </a:solidFill>
                <a:ln w="25400">
                  <a:solidFill>
                    <a:srgbClr val="000000"/>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895" name="Freeform 79"/>
                <p:cNvSpPr>
                  <a:spLocks/>
                </p:cNvSpPr>
                <p:nvPr/>
              </p:nvSpPr>
              <p:spPr bwMode="auto">
                <a:xfrm>
                  <a:off x="2320" y="2720"/>
                  <a:ext cx="140" cy="213"/>
                </a:xfrm>
                <a:custGeom>
                  <a:avLst/>
                  <a:gdLst/>
                  <a:ahLst/>
                  <a:cxnLst>
                    <a:cxn ang="0">
                      <a:pos x="1" y="98"/>
                    </a:cxn>
                    <a:cxn ang="0">
                      <a:pos x="1" y="101"/>
                    </a:cxn>
                    <a:cxn ang="0">
                      <a:pos x="0" y="104"/>
                    </a:cxn>
                    <a:cxn ang="0">
                      <a:pos x="0" y="108"/>
                    </a:cxn>
                    <a:cxn ang="0">
                      <a:pos x="1" y="111"/>
                    </a:cxn>
                    <a:cxn ang="0">
                      <a:pos x="3" y="114"/>
                    </a:cxn>
                    <a:cxn ang="0">
                      <a:pos x="6" y="117"/>
                    </a:cxn>
                    <a:cxn ang="0">
                      <a:pos x="9" y="119"/>
                    </a:cxn>
                    <a:cxn ang="0">
                      <a:pos x="11" y="119"/>
                    </a:cxn>
                    <a:cxn ang="0">
                      <a:pos x="15" y="119"/>
                    </a:cxn>
                    <a:cxn ang="0">
                      <a:pos x="91" y="212"/>
                    </a:cxn>
                    <a:cxn ang="0">
                      <a:pos x="115" y="102"/>
                    </a:cxn>
                    <a:cxn ang="0">
                      <a:pos x="114" y="99"/>
                    </a:cxn>
                    <a:cxn ang="0">
                      <a:pos x="113" y="98"/>
                    </a:cxn>
                    <a:cxn ang="0">
                      <a:pos x="111" y="96"/>
                    </a:cxn>
                    <a:cxn ang="0">
                      <a:pos x="109" y="94"/>
                    </a:cxn>
                    <a:cxn ang="0">
                      <a:pos x="107" y="93"/>
                    </a:cxn>
                    <a:cxn ang="0">
                      <a:pos x="104" y="93"/>
                    </a:cxn>
                    <a:cxn ang="0">
                      <a:pos x="101" y="93"/>
                    </a:cxn>
                    <a:cxn ang="0">
                      <a:pos x="99" y="93"/>
                    </a:cxn>
                    <a:cxn ang="0">
                      <a:pos x="67" y="54"/>
                    </a:cxn>
                    <a:cxn ang="0">
                      <a:pos x="129" y="67"/>
                    </a:cxn>
                    <a:cxn ang="0">
                      <a:pos x="132" y="66"/>
                    </a:cxn>
                    <a:cxn ang="0">
                      <a:pos x="133" y="66"/>
                    </a:cxn>
                    <a:cxn ang="0">
                      <a:pos x="136" y="64"/>
                    </a:cxn>
                    <a:cxn ang="0">
                      <a:pos x="138" y="62"/>
                    </a:cxn>
                    <a:cxn ang="0">
                      <a:pos x="138" y="59"/>
                    </a:cxn>
                    <a:cxn ang="0">
                      <a:pos x="139" y="56"/>
                    </a:cxn>
                    <a:cxn ang="0">
                      <a:pos x="138" y="53"/>
                    </a:cxn>
                    <a:cxn ang="0">
                      <a:pos x="137" y="51"/>
                    </a:cxn>
                    <a:cxn ang="0">
                      <a:pos x="135" y="49"/>
                    </a:cxn>
                    <a:cxn ang="0">
                      <a:pos x="133" y="47"/>
                    </a:cxn>
                    <a:cxn ang="0">
                      <a:pos x="130" y="46"/>
                    </a:cxn>
                    <a:cxn ang="0">
                      <a:pos x="88" y="46"/>
                    </a:cxn>
                    <a:cxn ang="0">
                      <a:pos x="81" y="30"/>
                    </a:cxn>
                    <a:cxn ang="0">
                      <a:pos x="81" y="26"/>
                    </a:cxn>
                    <a:cxn ang="0">
                      <a:pos x="82" y="22"/>
                    </a:cxn>
                    <a:cxn ang="0">
                      <a:pos x="82" y="18"/>
                    </a:cxn>
                    <a:cxn ang="0">
                      <a:pos x="81" y="14"/>
                    </a:cxn>
                    <a:cxn ang="0">
                      <a:pos x="79" y="11"/>
                    </a:cxn>
                    <a:cxn ang="0">
                      <a:pos x="77" y="8"/>
                    </a:cxn>
                    <a:cxn ang="0">
                      <a:pos x="74" y="5"/>
                    </a:cxn>
                    <a:cxn ang="0">
                      <a:pos x="71" y="3"/>
                    </a:cxn>
                    <a:cxn ang="0">
                      <a:pos x="67" y="1"/>
                    </a:cxn>
                    <a:cxn ang="0">
                      <a:pos x="63" y="0"/>
                    </a:cxn>
                    <a:cxn ang="0">
                      <a:pos x="58" y="0"/>
                    </a:cxn>
                    <a:cxn ang="0">
                      <a:pos x="54" y="1"/>
                    </a:cxn>
                    <a:cxn ang="0">
                      <a:pos x="50" y="2"/>
                    </a:cxn>
                    <a:cxn ang="0">
                      <a:pos x="45" y="4"/>
                    </a:cxn>
                    <a:cxn ang="0">
                      <a:pos x="42" y="8"/>
                    </a:cxn>
                    <a:cxn ang="0">
                      <a:pos x="40" y="12"/>
                    </a:cxn>
                    <a:cxn ang="0">
                      <a:pos x="38" y="16"/>
                    </a:cxn>
                  </a:cxnLst>
                  <a:rect l="0" t="0" r="r" b="b"/>
                  <a:pathLst>
                    <a:path w="140" h="213">
                      <a:moveTo>
                        <a:pt x="38" y="16"/>
                      </a:moveTo>
                      <a:lnTo>
                        <a:pt x="1" y="98"/>
                      </a:lnTo>
                      <a:lnTo>
                        <a:pt x="1" y="99"/>
                      </a:lnTo>
                      <a:lnTo>
                        <a:pt x="1" y="101"/>
                      </a:lnTo>
                      <a:lnTo>
                        <a:pt x="0" y="102"/>
                      </a:lnTo>
                      <a:lnTo>
                        <a:pt x="0" y="104"/>
                      </a:lnTo>
                      <a:lnTo>
                        <a:pt x="0" y="106"/>
                      </a:lnTo>
                      <a:lnTo>
                        <a:pt x="0" y="108"/>
                      </a:lnTo>
                      <a:lnTo>
                        <a:pt x="1" y="109"/>
                      </a:lnTo>
                      <a:lnTo>
                        <a:pt x="1" y="111"/>
                      </a:lnTo>
                      <a:lnTo>
                        <a:pt x="2" y="113"/>
                      </a:lnTo>
                      <a:lnTo>
                        <a:pt x="3" y="114"/>
                      </a:lnTo>
                      <a:lnTo>
                        <a:pt x="4" y="116"/>
                      </a:lnTo>
                      <a:lnTo>
                        <a:pt x="6" y="117"/>
                      </a:lnTo>
                      <a:lnTo>
                        <a:pt x="7" y="118"/>
                      </a:lnTo>
                      <a:lnTo>
                        <a:pt x="9" y="119"/>
                      </a:lnTo>
                      <a:lnTo>
                        <a:pt x="10" y="119"/>
                      </a:lnTo>
                      <a:lnTo>
                        <a:pt x="11" y="119"/>
                      </a:lnTo>
                      <a:lnTo>
                        <a:pt x="13" y="119"/>
                      </a:lnTo>
                      <a:lnTo>
                        <a:pt x="15" y="119"/>
                      </a:lnTo>
                      <a:lnTo>
                        <a:pt x="91" y="119"/>
                      </a:lnTo>
                      <a:lnTo>
                        <a:pt x="91" y="212"/>
                      </a:lnTo>
                      <a:lnTo>
                        <a:pt x="115" y="212"/>
                      </a:lnTo>
                      <a:lnTo>
                        <a:pt x="115" y="102"/>
                      </a:lnTo>
                      <a:lnTo>
                        <a:pt x="115" y="101"/>
                      </a:lnTo>
                      <a:lnTo>
                        <a:pt x="114" y="99"/>
                      </a:lnTo>
                      <a:lnTo>
                        <a:pt x="114" y="98"/>
                      </a:lnTo>
                      <a:lnTo>
                        <a:pt x="113" y="98"/>
                      </a:lnTo>
                      <a:lnTo>
                        <a:pt x="112" y="97"/>
                      </a:lnTo>
                      <a:lnTo>
                        <a:pt x="111" y="96"/>
                      </a:lnTo>
                      <a:lnTo>
                        <a:pt x="110" y="95"/>
                      </a:lnTo>
                      <a:lnTo>
                        <a:pt x="109" y="94"/>
                      </a:lnTo>
                      <a:lnTo>
                        <a:pt x="108" y="94"/>
                      </a:lnTo>
                      <a:lnTo>
                        <a:pt x="107" y="93"/>
                      </a:lnTo>
                      <a:lnTo>
                        <a:pt x="105" y="93"/>
                      </a:lnTo>
                      <a:lnTo>
                        <a:pt x="104" y="93"/>
                      </a:lnTo>
                      <a:lnTo>
                        <a:pt x="102" y="93"/>
                      </a:lnTo>
                      <a:lnTo>
                        <a:pt x="101" y="93"/>
                      </a:lnTo>
                      <a:lnTo>
                        <a:pt x="100" y="93"/>
                      </a:lnTo>
                      <a:lnTo>
                        <a:pt x="99" y="93"/>
                      </a:lnTo>
                      <a:lnTo>
                        <a:pt x="55" y="90"/>
                      </a:lnTo>
                      <a:lnTo>
                        <a:pt x="67" y="54"/>
                      </a:lnTo>
                      <a:lnTo>
                        <a:pt x="76" y="67"/>
                      </a:lnTo>
                      <a:lnTo>
                        <a:pt x="129" y="67"/>
                      </a:lnTo>
                      <a:lnTo>
                        <a:pt x="130" y="66"/>
                      </a:lnTo>
                      <a:lnTo>
                        <a:pt x="132" y="66"/>
                      </a:lnTo>
                      <a:lnTo>
                        <a:pt x="133" y="66"/>
                      </a:lnTo>
                      <a:lnTo>
                        <a:pt x="133" y="66"/>
                      </a:lnTo>
                      <a:lnTo>
                        <a:pt x="135" y="64"/>
                      </a:lnTo>
                      <a:lnTo>
                        <a:pt x="136" y="64"/>
                      </a:lnTo>
                      <a:lnTo>
                        <a:pt x="137" y="63"/>
                      </a:lnTo>
                      <a:lnTo>
                        <a:pt x="138" y="62"/>
                      </a:lnTo>
                      <a:lnTo>
                        <a:pt x="138" y="61"/>
                      </a:lnTo>
                      <a:lnTo>
                        <a:pt x="138" y="59"/>
                      </a:lnTo>
                      <a:lnTo>
                        <a:pt x="139" y="58"/>
                      </a:lnTo>
                      <a:lnTo>
                        <a:pt x="139" y="56"/>
                      </a:lnTo>
                      <a:lnTo>
                        <a:pt x="139" y="54"/>
                      </a:lnTo>
                      <a:lnTo>
                        <a:pt x="138" y="53"/>
                      </a:lnTo>
                      <a:lnTo>
                        <a:pt x="138" y="52"/>
                      </a:lnTo>
                      <a:lnTo>
                        <a:pt x="137" y="51"/>
                      </a:lnTo>
                      <a:lnTo>
                        <a:pt x="136" y="49"/>
                      </a:lnTo>
                      <a:lnTo>
                        <a:pt x="135" y="49"/>
                      </a:lnTo>
                      <a:lnTo>
                        <a:pt x="134" y="48"/>
                      </a:lnTo>
                      <a:lnTo>
                        <a:pt x="133" y="47"/>
                      </a:lnTo>
                      <a:lnTo>
                        <a:pt x="132" y="46"/>
                      </a:lnTo>
                      <a:lnTo>
                        <a:pt x="130" y="46"/>
                      </a:lnTo>
                      <a:lnTo>
                        <a:pt x="129" y="46"/>
                      </a:lnTo>
                      <a:lnTo>
                        <a:pt x="88" y="46"/>
                      </a:lnTo>
                      <a:lnTo>
                        <a:pt x="79" y="31"/>
                      </a:lnTo>
                      <a:lnTo>
                        <a:pt x="81" y="30"/>
                      </a:lnTo>
                      <a:lnTo>
                        <a:pt x="81" y="28"/>
                      </a:lnTo>
                      <a:lnTo>
                        <a:pt x="81" y="26"/>
                      </a:lnTo>
                      <a:lnTo>
                        <a:pt x="82" y="24"/>
                      </a:lnTo>
                      <a:lnTo>
                        <a:pt x="82" y="22"/>
                      </a:lnTo>
                      <a:lnTo>
                        <a:pt x="82" y="20"/>
                      </a:lnTo>
                      <a:lnTo>
                        <a:pt x="82" y="18"/>
                      </a:lnTo>
                      <a:lnTo>
                        <a:pt x="81" y="16"/>
                      </a:lnTo>
                      <a:lnTo>
                        <a:pt x="81" y="14"/>
                      </a:lnTo>
                      <a:lnTo>
                        <a:pt x="80" y="13"/>
                      </a:lnTo>
                      <a:lnTo>
                        <a:pt x="79" y="11"/>
                      </a:lnTo>
                      <a:lnTo>
                        <a:pt x="78" y="9"/>
                      </a:lnTo>
                      <a:lnTo>
                        <a:pt x="77" y="8"/>
                      </a:lnTo>
                      <a:lnTo>
                        <a:pt x="76" y="6"/>
                      </a:lnTo>
                      <a:lnTo>
                        <a:pt x="74" y="5"/>
                      </a:lnTo>
                      <a:lnTo>
                        <a:pt x="73" y="4"/>
                      </a:lnTo>
                      <a:lnTo>
                        <a:pt x="71" y="3"/>
                      </a:lnTo>
                      <a:lnTo>
                        <a:pt x="69" y="2"/>
                      </a:lnTo>
                      <a:lnTo>
                        <a:pt x="67" y="1"/>
                      </a:lnTo>
                      <a:lnTo>
                        <a:pt x="65" y="1"/>
                      </a:lnTo>
                      <a:lnTo>
                        <a:pt x="63" y="0"/>
                      </a:lnTo>
                      <a:lnTo>
                        <a:pt x="61" y="0"/>
                      </a:lnTo>
                      <a:lnTo>
                        <a:pt x="58" y="0"/>
                      </a:lnTo>
                      <a:lnTo>
                        <a:pt x="56" y="0"/>
                      </a:lnTo>
                      <a:lnTo>
                        <a:pt x="54" y="1"/>
                      </a:lnTo>
                      <a:lnTo>
                        <a:pt x="52" y="1"/>
                      </a:lnTo>
                      <a:lnTo>
                        <a:pt x="50" y="2"/>
                      </a:lnTo>
                      <a:lnTo>
                        <a:pt x="48" y="3"/>
                      </a:lnTo>
                      <a:lnTo>
                        <a:pt x="45" y="4"/>
                      </a:lnTo>
                      <a:lnTo>
                        <a:pt x="44" y="6"/>
                      </a:lnTo>
                      <a:lnTo>
                        <a:pt x="42" y="8"/>
                      </a:lnTo>
                      <a:lnTo>
                        <a:pt x="41" y="9"/>
                      </a:lnTo>
                      <a:lnTo>
                        <a:pt x="40" y="12"/>
                      </a:lnTo>
                      <a:lnTo>
                        <a:pt x="38" y="14"/>
                      </a:lnTo>
                      <a:lnTo>
                        <a:pt x="38" y="16"/>
                      </a:lnTo>
                    </a:path>
                  </a:pathLst>
                </a:custGeom>
                <a:solidFill>
                  <a:srgbClr val="F39FD1"/>
                </a:solidFill>
                <a:ln w="127000" cap="rnd" cmpd="sng">
                  <a:no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grpSp>
          <p:sp>
            <p:nvSpPr>
              <p:cNvPr id="2722896" name="Freeform 80"/>
              <p:cNvSpPr>
                <a:spLocks/>
              </p:cNvSpPr>
              <p:nvPr/>
            </p:nvSpPr>
            <p:spPr bwMode="auto">
              <a:xfrm>
                <a:off x="2560" y="2634"/>
                <a:ext cx="202" cy="293"/>
              </a:xfrm>
              <a:custGeom>
                <a:avLst/>
                <a:gdLst/>
                <a:ahLst/>
                <a:cxnLst>
                  <a:cxn ang="0">
                    <a:pos x="201" y="264"/>
                  </a:cxn>
                  <a:cxn ang="0">
                    <a:pos x="186" y="264"/>
                  </a:cxn>
                  <a:cxn ang="0">
                    <a:pos x="159" y="230"/>
                  </a:cxn>
                  <a:cxn ang="0">
                    <a:pos x="123" y="170"/>
                  </a:cxn>
                  <a:cxn ang="0">
                    <a:pos x="113" y="142"/>
                  </a:cxn>
                  <a:cxn ang="0">
                    <a:pos x="115" y="123"/>
                  </a:cxn>
                  <a:cxn ang="0">
                    <a:pos x="124" y="120"/>
                  </a:cxn>
                  <a:cxn ang="0">
                    <a:pos x="138" y="130"/>
                  </a:cxn>
                  <a:cxn ang="0">
                    <a:pos x="157" y="141"/>
                  </a:cxn>
                  <a:cxn ang="0">
                    <a:pos x="166" y="141"/>
                  </a:cxn>
                  <a:cxn ang="0">
                    <a:pos x="167" y="135"/>
                  </a:cxn>
                  <a:cxn ang="0">
                    <a:pos x="158" y="123"/>
                  </a:cxn>
                  <a:cxn ang="0">
                    <a:pos x="137" y="108"/>
                  </a:cxn>
                  <a:cxn ang="0">
                    <a:pos x="128" y="87"/>
                  </a:cxn>
                  <a:cxn ang="0">
                    <a:pos x="124" y="69"/>
                  </a:cxn>
                  <a:cxn ang="0">
                    <a:pos x="114" y="57"/>
                  </a:cxn>
                  <a:cxn ang="0">
                    <a:pos x="110" y="48"/>
                  </a:cxn>
                  <a:cxn ang="0">
                    <a:pos x="115" y="37"/>
                  </a:cxn>
                  <a:cxn ang="0">
                    <a:pos x="120" y="24"/>
                  </a:cxn>
                  <a:cxn ang="0">
                    <a:pos x="116" y="9"/>
                  </a:cxn>
                  <a:cxn ang="0">
                    <a:pos x="106" y="1"/>
                  </a:cxn>
                  <a:cxn ang="0">
                    <a:pos x="91" y="3"/>
                  </a:cxn>
                  <a:cxn ang="0">
                    <a:pos x="85" y="13"/>
                  </a:cxn>
                  <a:cxn ang="0">
                    <a:pos x="85" y="23"/>
                  </a:cxn>
                  <a:cxn ang="0">
                    <a:pos x="88" y="35"/>
                  </a:cxn>
                  <a:cxn ang="0">
                    <a:pos x="88" y="47"/>
                  </a:cxn>
                  <a:cxn ang="0">
                    <a:pos x="78" y="57"/>
                  </a:cxn>
                  <a:cxn ang="0">
                    <a:pos x="66" y="64"/>
                  </a:cxn>
                  <a:cxn ang="0">
                    <a:pos x="56" y="76"/>
                  </a:cxn>
                  <a:cxn ang="0">
                    <a:pos x="47" y="99"/>
                  </a:cxn>
                  <a:cxn ang="0">
                    <a:pos x="42" y="122"/>
                  </a:cxn>
                  <a:cxn ang="0">
                    <a:pos x="40" y="146"/>
                  </a:cxn>
                  <a:cxn ang="0">
                    <a:pos x="42" y="159"/>
                  </a:cxn>
                  <a:cxn ang="0">
                    <a:pos x="49" y="162"/>
                  </a:cxn>
                  <a:cxn ang="0">
                    <a:pos x="53" y="159"/>
                  </a:cxn>
                  <a:cxn ang="0">
                    <a:pos x="53" y="133"/>
                  </a:cxn>
                  <a:cxn ang="0">
                    <a:pos x="56" y="117"/>
                  </a:cxn>
                  <a:cxn ang="0">
                    <a:pos x="64" y="110"/>
                  </a:cxn>
                  <a:cxn ang="0">
                    <a:pos x="71" y="115"/>
                  </a:cxn>
                  <a:cxn ang="0">
                    <a:pos x="68" y="141"/>
                  </a:cxn>
                  <a:cxn ang="0">
                    <a:pos x="62" y="167"/>
                  </a:cxn>
                  <a:cxn ang="0">
                    <a:pos x="53" y="198"/>
                  </a:cxn>
                  <a:cxn ang="0">
                    <a:pos x="33" y="227"/>
                  </a:cxn>
                  <a:cxn ang="0">
                    <a:pos x="8" y="257"/>
                  </a:cxn>
                  <a:cxn ang="0">
                    <a:pos x="0" y="273"/>
                  </a:cxn>
                  <a:cxn ang="0">
                    <a:pos x="19" y="292"/>
                  </a:cxn>
                  <a:cxn ang="0">
                    <a:pos x="33" y="289"/>
                  </a:cxn>
                  <a:cxn ang="0">
                    <a:pos x="23" y="277"/>
                  </a:cxn>
                  <a:cxn ang="0">
                    <a:pos x="30" y="261"/>
                  </a:cxn>
                  <a:cxn ang="0">
                    <a:pos x="62" y="224"/>
                  </a:cxn>
                  <a:cxn ang="0">
                    <a:pos x="85" y="198"/>
                  </a:cxn>
                  <a:cxn ang="0">
                    <a:pos x="96" y="191"/>
                  </a:cxn>
                  <a:cxn ang="0">
                    <a:pos x="110" y="200"/>
                  </a:cxn>
                  <a:cxn ang="0">
                    <a:pos x="143" y="244"/>
                  </a:cxn>
                  <a:cxn ang="0">
                    <a:pos x="169" y="282"/>
                  </a:cxn>
                  <a:cxn ang="0">
                    <a:pos x="180" y="284"/>
                  </a:cxn>
                  <a:cxn ang="0">
                    <a:pos x="193" y="274"/>
                  </a:cxn>
                </a:cxnLst>
                <a:rect l="0" t="0" r="r" b="b"/>
                <a:pathLst>
                  <a:path w="202" h="293">
                    <a:moveTo>
                      <a:pt x="200" y="269"/>
                    </a:moveTo>
                    <a:lnTo>
                      <a:pt x="201" y="264"/>
                    </a:lnTo>
                    <a:lnTo>
                      <a:pt x="193" y="266"/>
                    </a:lnTo>
                    <a:lnTo>
                      <a:pt x="186" y="264"/>
                    </a:lnTo>
                    <a:lnTo>
                      <a:pt x="176" y="257"/>
                    </a:lnTo>
                    <a:lnTo>
                      <a:pt x="159" y="230"/>
                    </a:lnTo>
                    <a:lnTo>
                      <a:pt x="135" y="191"/>
                    </a:lnTo>
                    <a:lnTo>
                      <a:pt x="123" y="170"/>
                    </a:lnTo>
                    <a:lnTo>
                      <a:pt x="114" y="152"/>
                    </a:lnTo>
                    <a:lnTo>
                      <a:pt x="113" y="142"/>
                    </a:lnTo>
                    <a:lnTo>
                      <a:pt x="113" y="131"/>
                    </a:lnTo>
                    <a:lnTo>
                      <a:pt x="115" y="123"/>
                    </a:lnTo>
                    <a:lnTo>
                      <a:pt x="120" y="120"/>
                    </a:lnTo>
                    <a:lnTo>
                      <a:pt x="124" y="120"/>
                    </a:lnTo>
                    <a:lnTo>
                      <a:pt x="129" y="122"/>
                    </a:lnTo>
                    <a:lnTo>
                      <a:pt x="138" y="130"/>
                    </a:lnTo>
                    <a:lnTo>
                      <a:pt x="149" y="137"/>
                    </a:lnTo>
                    <a:lnTo>
                      <a:pt x="157" y="141"/>
                    </a:lnTo>
                    <a:lnTo>
                      <a:pt x="162" y="142"/>
                    </a:lnTo>
                    <a:lnTo>
                      <a:pt x="166" y="141"/>
                    </a:lnTo>
                    <a:lnTo>
                      <a:pt x="168" y="137"/>
                    </a:lnTo>
                    <a:lnTo>
                      <a:pt x="167" y="135"/>
                    </a:lnTo>
                    <a:lnTo>
                      <a:pt x="166" y="131"/>
                    </a:lnTo>
                    <a:lnTo>
                      <a:pt x="158" y="123"/>
                    </a:lnTo>
                    <a:lnTo>
                      <a:pt x="144" y="115"/>
                    </a:lnTo>
                    <a:lnTo>
                      <a:pt x="137" y="108"/>
                    </a:lnTo>
                    <a:lnTo>
                      <a:pt x="131" y="99"/>
                    </a:lnTo>
                    <a:lnTo>
                      <a:pt x="128" y="87"/>
                    </a:lnTo>
                    <a:lnTo>
                      <a:pt x="126" y="74"/>
                    </a:lnTo>
                    <a:lnTo>
                      <a:pt x="124" y="69"/>
                    </a:lnTo>
                    <a:lnTo>
                      <a:pt x="120" y="63"/>
                    </a:lnTo>
                    <a:lnTo>
                      <a:pt x="114" y="57"/>
                    </a:lnTo>
                    <a:lnTo>
                      <a:pt x="110" y="53"/>
                    </a:lnTo>
                    <a:lnTo>
                      <a:pt x="110" y="48"/>
                    </a:lnTo>
                    <a:lnTo>
                      <a:pt x="113" y="40"/>
                    </a:lnTo>
                    <a:lnTo>
                      <a:pt x="115" y="37"/>
                    </a:lnTo>
                    <a:lnTo>
                      <a:pt x="118" y="31"/>
                    </a:lnTo>
                    <a:lnTo>
                      <a:pt x="120" y="24"/>
                    </a:lnTo>
                    <a:lnTo>
                      <a:pt x="118" y="15"/>
                    </a:lnTo>
                    <a:lnTo>
                      <a:pt x="116" y="9"/>
                    </a:lnTo>
                    <a:lnTo>
                      <a:pt x="113" y="4"/>
                    </a:lnTo>
                    <a:lnTo>
                      <a:pt x="106" y="1"/>
                    </a:lnTo>
                    <a:lnTo>
                      <a:pt x="97" y="0"/>
                    </a:lnTo>
                    <a:lnTo>
                      <a:pt x="91" y="3"/>
                    </a:lnTo>
                    <a:lnTo>
                      <a:pt x="87" y="6"/>
                    </a:lnTo>
                    <a:lnTo>
                      <a:pt x="85" y="13"/>
                    </a:lnTo>
                    <a:lnTo>
                      <a:pt x="83" y="18"/>
                    </a:lnTo>
                    <a:lnTo>
                      <a:pt x="85" y="23"/>
                    </a:lnTo>
                    <a:lnTo>
                      <a:pt x="87" y="30"/>
                    </a:lnTo>
                    <a:lnTo>
                      <a:pt x="88" y="35"/>
                    </a:lnTo>
                    <a:lnTo>
                      <a:pt x="90" y="40"/>
                    </a:lnTo>
                    <a:lnTo>
                      <a:pt x="88" y="47"/>
                    </a:lnTo>
                    <a:lnTo>
                      <a:pt x="85" y="52"/>
                    </a:lnTo>
                    <a:lnTo>
                      <a:pt x="78" y="57"/>
                    </a:lnTo>
                    <a:lnTo>
                      <a:pt x="71" y="60"/>
                    </a:lnTo>
                    <a:lnTo>
                      <a:pt x="66" y="64"/>
                    </a:lnTo>
                    <a:lnTo>
                      <a:pt x="61" y="69"/>
                    </a:lnTo>
                    <a:lnTo>
                      <a:pt x="56" y="76"/>
                    </a:lnTo>
                    <a:lnTo>
                      <a:pt x="51" y="87"/>
                    </a:lnTo>
                    <a:lnTo>
                      <a:pt x="47" y="99"/>
                    </a:lnTo>
                    <a:lnTo>
                      <a:pt x="43" y="110"/>
                    </a:lnTo>
                    <a:lnTo>
                      <a:pt x="42" y="122"/>
                    </a:lnTo>
                    <a:lnTo>
                      <a:pt x="40" y="137"/>
                    </a:lnTo>
                    <a:lnTo>
                      <a:pt x="40" y="146"/>
                    </a:lnTo>
                    <a:lnTo>
                      <a:pt x="40" y="154"/>
                    </a:lnTo>
                    <a:lnTo>
                      <a:pt x="42" y="159"/>
                    </a:lnTo>
                    <a:lnTo>
                      <a:pt x="44" y="161"/>
                    </a:lnTo>
                    <a:lnTo>
                      <a:pt x="49" y="162"/>
                    </a:lnTo>
                    <a:lnTo>
                      <a:pt x="52" y="161"/>
                    </a:lnTo>
                    <a:lnTo>
                      <a:pt x="53" y="159"/>
                    </a:lnTo>
                    <a:lnTo>
                      <a:pt x="53" y="149"/>
                    </a:lnTo>
                    <a:lnTo>
                      <a:pt x="53" y="133"/>
                    </a:lnTo>
                    <a:lnTo>
                      <a:pt x="54" y="123"/>
                    </a:lnTo>
                    <a:lnTo>
                      <a:pt x="56" y="117"/>
                    </a:lnTo>
                    <a:lnTo>
                      <a:pt x="59" y="111"/>
                    </a:lnTo>
                    <a:lnTo>
                      <a:pt x="64" y="110"/>
                    </a:lnTo>
                    <a:lnTo>
                      <a:pt x="70" y="111"/>
                    </a:lnTo>
                    <a:lnTo>
                      <a:pt x="71" y="115"/>
                    </a:lnTo>
                    <a:lnTo>
                      <a:pt x="70" y="126"/>
                    </a:lnTo>
                    <a:lnTo>
                      <a:pt x="68" y="141"/>
                    </a:lnTo>
                    <a:lnTo>
                      <a:pt x="66" y="155"/>
                    </a:lnTo>
                    <a:lnTo>
                      <a:pt x="62" y="167"/>
                    </a:lnTo>
                    <a:lnTo>
                      <a:pt x="58" y="184"/>
                    </a:lnTo>
                    <a:lnTo>
                      <a:pt x="53" y="198"/>
                    </a:lnTo>
                    <a:lnTo>
                      <a:pt x="42" y="215"/>
                    </a:lnTo>
                    <a:lnTo>
                      <a:pt x="33" y="227"/>
                    </a:lnTo>
                    <a:lnTo>
                      <a:pt x="18" y="244"/>
                    </a:lnTo>
                    <a:lnTo>
                      <a:pt x="8" y="257"/>
                    </a:lnTo>
                    <a:lnTo>
                      <a:pt x="0" y="268"/>
                    </a:lnTo>
                    <a:lnTo>
                      <a:pt x="0" y="273"/>
                    </a:lnTo>
                    <a:lnTo>
                      <a:pt x="8" y="282"/>
                    </a:lnTo>
                    <a:lnTo>
                      <a:pt x="19" y="292"/>
                    </a:lnTo>
                    <a:lnTo>
                      <a:pt x="30" y="292"/>
                    </a:lnTo>
                    <a:lnTo>
                      <a:pt x="33" y="289"/>
                    </a:lnTo>
                    <a:lnTo>
                      <a:pt x="28" y="283"/>
                    </a:lnTo>
                    <a:lnTo>
                      <a:pt x="23" y="277"/>
                    </a:lnTo>
                    <a:lnTo>
                      <a:pt x="23" y="272"/>
                    </a:lnTo>
                    <a:lnTo>
                      <a:pt x="30" y="261"/>
                    </a:lnTo>
                    <a:lnTo>
                      <a:pt x="43" y="248"/>
                    </a:lnTo>
                    <a:lnTo>
                      <a:pt x="62" y="224"/>
                    </a:lnTo>
                    <a:lnTo>
                      <a:pt x="78" y="204"/>
                    </a:lnTo>
                    <a:lnTo>
                      <a:pt x="85" y="198"/>
                    </a:lnTo>
                    <a:lnTo>
                      <a:pt x="88" y="193"/>
                    </a:lnTo>
                    <a:lnTo>
                      <a:pt x="96" y="191"/>
                    </a:lnTo>
                    <a:lnTo>
                      <a:pt x="102" y="195"/>
                    </a:lnTo>
                    <a:lnTo>
                      <a:pt x="110" y="200"/>
                    </a:lnTo>
                    <a:lnTo>
                      <a:pt x="125" y="220"/>
                    </a:lnTo>
                    <a:lnTo>
                      <a:pt x="143" y="244"/>
                    </a:lnTo>
                    <a:lnTo>
                      <a:pt x="159" y="268"/>
                    </a:lnTo>
                    <a:lnTo>
                      <a:pt x="169" y="282"/>
                    </a:lnTo>
                    <a:lnTo>
                      <a:pt x="173" y="284"/>
                    </a:lnTo>
                    <a:lnTo>
                      <a:pt x="180" y="284"/>
                    </a:lnTo>
                    <a:lnTo>
                      <a:pt x="186" y="279"/>
                    </a:lnTo>
                    <a:lnTo>
                      <a:pt x="193" y="274"/>
                    </a:lnTo>
                    <a:lnTo>
                      <a:pt x="200" y="269"/>
                    </a:lnTo>
                  </a:path>
                </a:pathLst>
              </a:custGeom>
              <a:solidFill>
                <a:srgbClr val="CECECE"/>
              </a:solidFill>
              <a:ln w="25400" cap="rnd" cmpd="sng">
                <a:solidFill>
                  <a:schemeClr val="tx2"/>
                </a:solid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grpSp>
            <p:nvGrpSpPr>
              <p:cNvPr id="15" name="Group 81"/>
              <p:cNvGrpSpPr>
                <a:grpSpLocks/>
              </p:cNvGrpSpPr>
              <p:nvPr/>
            </p:nvGrpSpPr>
            <p:grpSpPr bwMode="auto">
              <a:xfrm>
                <a:off x="1986" y="2635"/>
                <a:ext cx="261" cy="311"/>
                <a:chOff x="1986" y="2635"/>
                <a:chExt cx="261" cy="311"/>
              </a:xfrm>
            </p:grpSpPr>
            <p:grpSp>
              <p:nvGrpSpPr>
                <p:cNvPr id="16" name="Group 82"/>
                <p:cNvGrpSpPr>
                  <a:grpSpLocks/>
                </p:cNvGrpSpPr>
                <p:nvPr/>
              </p:nvGrpSpPr>
              <p:grpSpPr bwMode="auto">
                <a:xfrm>
                  <a:off x="1986" y="2635"/>
                  <a:ext cx="261" cy="311"/>
                  <a:chOff x="1986" y="2635"/>
                  <a:chExt cx="261" cy="311"/>
                </a:xfrm>
              </p:grpSpPr>
              <p:sp>
                <p:nvSpPr>
                  <p:cNvPr id="2722899" name="AutoShape 83"/>
                  <p:cNvSpPr>
                    <a:spLocks noChangeArrowheads="1"/>
                  </p:cNvSpPr>
                  <p:nvPr/>
                </p:nvSpPr>
                <p:spPr bwMode="auto">
                  <a:xfrm>
                    <a:off x="1986" y="2686"/>
                    <a:ext cx="261" cy="260"/>
                  </a:xfrm>
                  <a:prstGeom prst="cube">
                    <a:avLst>
                      <a:gd name="adj" fmla="val 24995"/>
                    </a:avLst>
                  </a:prstGeom>
                  <a:solidFill>
                    <a:schemeClr val="bg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900" name="AutoShape 84"/>
                  <p:cNvSpPr>
                    <a:spLocks noChangeArrowheads="1"/>
                  </p:cNvSpPr>
                  <p:nvPr/>
                </p:nvSpPr>
                <p:spPr bwMode="auto">
                  <a:xfrm>
                    <a:off x="2050" y="2635"/>
                    <a:ext cx="197" cy="46"/>
                  </a:xfrm>
                  <a:prstGeom prst="cube">
                    <a:avLst>
                      <a:gd name="adj" fmla="val 24995"/>
                    </a:avLst>
                  </a:prstGeom>
                  <a:solidFill>
                    <a:schemeClr val="bg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sp>
              <p:nvSpPr>
                <p:cNvPr id="2722901" name="Oval 85"/>
                <p:cNvSpPr>
                  <a:spLocks noChangeArrowheads="1"/>
                </p:cNvSpPr>
                <p:nvPr/>
              </p:nvSpPr>
              <p:spPr bwMode="auto">
                <a:xfrm>
                  <a:off x="2069" y="2661"/>
                  <a:ext cx="26" cy="9"/>
                </a:xfrm>
                <a:prstGeom prst="ellips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02" name="AutoShape 86"/>
                <p:cNvSpPr>
                  <a:spLocks noChangeArrowheads="1"/>
                </p:cNvSpPr>
                <p:nvPr/>
              </p:nvSpPr>
              <p:spPr bwMode="auto">
                <a:xfrm>
                  <a:off x="2019" y="2809"/>
                  <a:ext cx="137" cy="54"/>
                </a:xfrm>
                <a:prstGeom prst="octagon">
                  <a:avLst>
                    <a:gd name="adj" fmla="val 29282"/>
                  </a:avLst>
                </a:prstGeom>
                <a:no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sp>
            <p:nvSpPr>
              <p:cNvPr id="2722903" name="Line 87"/>
              <p:cNvSpPr>
                <a:spLocks noChangeShapeType="1"/>
              </p:cNvSpPr>
              <p:nvPr/>
            </p:nvSpPr>
            <p:spPr bwMode="auto">
              <a:xfrm>
                <a:off x="2001" y="1313"/>
                <a:ext cx="262" cy="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04" name="Line 88"/>
              <p:cNvSpPr>
                <a:spLocks noChangeShapeType="1"/>
              </p:cNvSpPr>
              <p:nvPr/>
            </p:nvSpPr>
            <p:spPr bwMode="auto">
              <a:xfrm>
                <a:off x="1438" y="1268"/>
                <a:ext cx="252" cy="0"/>
              </a:xfrm>
              <a:prstGeom prst="line">
                <a:avLst/>
              </a:prstGeom>
              <a:noFill/>
              <a:ln w="25400">
                <a:solidFill>
                  <a:srgbClr val="DC008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05" name="Line 89"/>
              <p:cNvSpPr>
                <a:spLocks noChangeShapeType="1"/>
              </p:cNvSpPr>
              <p:nvPr/>
            </p:nvSpPr>
            <p:spPr bwMode="auto">
              <a:xfrm>
                <a:off x="1723" y="1268"/>
                <a:ext cx="252" cy="0"/>
              </a:xfrm>
              <a:prstGeom prst="line">
                <a:avLst/>
              </a:prstGeom>
              <a:noFill/>
              <a:ln w="25400">
                <a:solidFill>
                  <a:srgbClr val="DC0081"/>
                </a:solidFill>
                <a:round/>
                <a:headEnd/>
                <a:tailEnd/>
              </a:ln>
              <a:effectLst/>
            </p:spPr>
            <p:txBody>
              <a:bodyPr wrap="none" anchor="ctr">
                <a:prstTxWarp prst="textNoShape">
                  <a:avLst/>
                </a:prstTxWarp>
              </a:bodyPr>
              <a:lstStyle/>
              <a:p>
                <a:endParaRPr lang="en-US" sz="1948">
                  <a:solidFill>
                    <a:schemeClr val="tx1"/>
                  </a:solidFill>
                </a:endParaRPr>
              </a:p>
            </p:txBody>
          </p:sp>
          <p:grpSp>
            <p:nvGrpSpPr>
              <p:cNvPr id="17" name="Group 90"/>
              <p:cNvGrpSpPr>
                <a:grpSpLocks/>
              </p:cNvGrpSpPr>
              <p:nvPr/>
            </p:nvGrpSpPr>
            <p:grpSpPr bwMode="auto">
              <a:xfrm>
                <a:off x="917" y="1636"/>
                <a:ext cx="975" cy="310"/>
                <a:chOff x="917" y="1636"/>
                <a:chExt cx="975" cy="310"/>
              </a:xfrm>
            </p:grpSpPr>
            <p:grpSp>
              <p:nvGrpSpPr>
                <p:cNvPr id="18" name="Group 91"/>
                <p:cNvGrpSpPr>
                  <a:grpSpLocks/>
                </p:cNvGrpSpPr>
                <p:nvPr/>
              </p:nvGrpSpPr>
              <p:grpSpPr bwMode="auto">
                <a:xfrm>
                  <a:off x="917" y="1636"/>
                  <a:ext cx="206" cy="310"/>
                  <a:chOff x="917" y="1636"/>
                  <a:chExt cx="206" cy="310"/>
                </a:xfrm>
              </p:grpSpPr>
              <p:sp>
                <p:nvSpPr>
                  <p:cNvPr id="2722908" name="AutoShape 92"/>
                  <p:cNvSpPr>
                    <a:spLocks noChangeArrowheads="1"/>
                  </p:cNvSpPr>
                  <p:nvPr/>
                </p:nvSpPr>
                <p:spPr bwMode="auto">
                  <a:xfrm>
                    <a:off x="917" y="1686"/>
                    <a:ext cx="206" cy="260"/>
                  </a:xfrm>
                  <a:prstGeom prst="cube">
                    <a:avLst>
                      <a:gd name="adj" fmla="val 24995"/>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909" name="AutoShape 93"/>
                  <p:cNvSpPr>
                    <a:spLocks noChangeArrowheads="1"/>
                  </p:cNvSpPr>
                  <p:nvPr/>
                </p:nvSpPr>
                <p:spPr bwMode="auto">
                  <a:xfrm>
                    <a:off x="965" y="1636"/>
                    <a:ext cx="158" cy="46"/>
                  </a:xfrm>
                  <a:prstGeom prst="cube">
                    <a:avLst>
                      <a:gd name="adj" fmla="val 24995"/>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910" name="AutoShape 94"/>
                  <p:cNvSpPr>
                    <a:spLocks noChangeArrowheads="1"/>
                  </p:cNvSpPr>
                  <p:nvPr/>
                </p:nvSpPr>
                <p:spPr bwMode="auto">
                  <a:xfrm>
                    <a:off x="956" y="1707"/>
                    <a:ext cx="108" cy="15"/>
                  </a:xfrm>
                  <a:prstGeom prst="parallelogram">
                    <a:avLst>
                      <a:gd name="adj" fmla="val 179967"/>
                    </a:avLst>
                  </a:prstGeom>
                  <a:solidFill>
                    <a:srgbClr val="DC008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grpSp>
              <p:nvGrpSpPr>
                <p:cNvPr id="19" name="Group 95"/>
                <p:cNvGrpSpPr>
                  <a:grpSpLocks/>
                </p:cNvGrpSpPr>
                <p:nvPr/>
              </p:nvGrpSpPr>
              <p:grpSpPr bwMode="auto">
                <a:xfrm>
                  <a:off x="1435" y="1677"/>
                  <a:ext cx="203" cy="257"/>
                  <a:chOff x="1435" y="1677"/>
                  <a:chExt cx="203" cy="257"/>
                </a:xfrm>
              </p:grpSpPr>
              <p:sp>
                <p:nvSpPr>
                  <p:cNvPr id="2722912" name="Freeform 96"/>
                  <p:cNvSpPr>
                    <a:spLocks/>
                  </p:cNvSpPr>
                  <p:nvPr/>
                </p:nvSpPr>
                <p:spPr bwMode="auto">
                  <a:xfrm>
                    <a:off x="1564" y="1794"/>
                    <a:ext cx="62" cy="140"/>
                  </a:xfrm>
                  <a:custGeom>
                    <a:avLst/>
                    <a:gdLst/>
                    <a:ahLst/>
                    <a:cxnLst>
                      <a:cxn ang="0">
                        <a:pos x="44" y="0"/>
                      </a:cxn>
                      <a:cxn ang="0">
                        <a:pos x="61" y="0"/>
                      </a:cxn>
                      <a:cxn ang="0">
                        <a:pos x="17" y="139"/>
                      </a:cxn>
                      <a:cxn ang="0">
                        <a:pos x="0" y="139"/>
                      </a:cxn>
                      <a:cxn ang="0">
                        <a:pos x="44" y="0"/>
                      </a:cxn>
                    </a:cxnLst>
                    <a:rect l="0" t="0" r="r" b="b"/>
                    <a:pathLst>
                      <a:path w="62" h="140">
                        <a:moveTo>
                          <a:pt x="44" y="0"/>
                        </a:moveTo>
                        <a:lnTo>
                          <a:pt x="61" y="0"/>
                        </a:lnTo>
                        <a:lnTo>
                          <a:pt x="17" y="139"/>
                        </a:lnTo>
                        <a:lnTo>
                          <a:pt x="0" y="139"/>
                        </a:lnTo>
                        <a:lnTo>
                          <a:pt x="44" y="0"/>
                        </a:lnTo>
                      </a:path>
                    </a:pathLst>
                  </a:custGeom>
                  <a:solidFill>
                    <a:srgbClr val="F39FD1"/>
                  </a:solidFill>
                  <a:ln w="12700" cap="rnd" cmpd="sng">
                    <a:no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sp>
                <p:nvSpPr>
                  <p:cNvPr id="2722913" name="Rectangle 97"/>
                  <p:cNvSpPr>
                    <a:spLocks noChangeArrowheads="1"/>
                  </p:cNvSpPr>
                  <p:nvPr/>
                </p:nvSpPr>
                <p:spPr bwMode="auto">
                  <a:xfrm>
                    <a:off x="1561" y="1794"/>
                    <a:ext cx="77" cy="12"/>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914" name="Rectangle 98"/>
                  <p:cNvSpPr>
                    <a:spLocks noChangeArrowheads="1"/>
                  </p:cNvSpPr>
                  <p:nvPr/>
                </p:nvSpPr>
                <p:spPr bwMode="auto">
                  <a:xfrm>
                    <a:off x="1567" y="1852"/>
                    <a:ext cx="58" cy="12"/>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915" name="Rectangle 99"/>
                  <p:cNvSpPr>
                    <a:spLocks noChangeArrowheads="1"/>
                  </p:cNvSpPr>
                  <p:nvPr/>
                </p:nvSpPr>
                <p:spPr bwMode="auto">
                  <a:xfrm>
                    <a:off x="1436" y="1852"/>
                    <a:ext cx="74" cy="7"/>
                  </a:xfrm>
                  <a:prstGeom prst="rect">
                    <a:avLst/>
                  </a:prstGeom>
                  <a:solidFill>
                    <a:srgbClr val="F39FD1"/>
                  </a:solidFill>
                  <a:ln w="12700">
                    <a:no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916" name="Oval 100"/>
                  <p:cNvSpPr>
                    <a:spLocks noChangeArrowheads="1"/>
                  </p:cNvSpPr>
                  <p:nvPr/>
                </p:nvSpPr>
                <p:spPr bwMode="auto">
                  <a:xfrm>
                    <a:off x="1496" y="1677"/>
                    <a:ext cx="22" cy="25"/>
                  </a:xfrm>
                  <a:prstGeom prst="ellipse">
                    <a:avLst/>
                  </a:prstGeom>
                  <a:solidFill>
                    <a:srgbClr val="F39FD1"/>
                  </a:solidFill>
                  <a:ln w="25400">
                    <a:solidFill>
                      <a:srgbClr val="000000"/>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17" name="Freeform 101"/>
                  <p:cNvSpPr>
                    <a:spLocks/>
                  </p:cNvSpPr>
                  <p:nvPr/>
                </p:nvSpPr>
                <p:spPr bwMode="auto">
                  <a:xfrm>
                    <a:off x="1435" y="1721"/>
                    <a:ext cx="139" cy="213"/>
                  </a:xfrm>
                  <a:custGeom>
                    <a:avLst/>
                    <a:gdLst/>
                    <a:ahLst/>
                    <a:cxnLst>
                      <a:cxn ang="0">
                        <a:pos x="1" y="98"/>
                      </a:cxn>
                      <a:cxn ang="0">
                        <a:pos x="1" y="101"/>
                      </a:cxn>
                      <a:cxn ang="0">
                        <a:pos x="0" y="104"/>
                      </a:cxn>
                      <a:cxn ang="0">
                        <a:pos x="0" y="108"/>
                      </a:cxn>
                      <a:cxn ang="0">
                        <a:pos x="1" y="111"/>
                      </a:cxn>
                      <a:cxn ang="0">
                        <a:pos x="3" y="114"/>
                      </a:cxn>
                      <a:cxn ang="0">
                        <a:pos x="6" y="117"/>
                      </a:cxn>
                      <a:cxn ang="0">
                        <a:pos x="9" y="119"/>
                      </a:cxn>
                      <a:cxn ang="0">
                        <a:pos x="11" y="119"/>
                      </a:cxn>
                      <a:cxn ang="0">
                        <a:pos x="15" y="119"/>
                      </a:cxn>
                      <a:cxn ang="0">
                        <a:pos x="90" y="212"/>
                      </a:cxn>
                      <a:cxn ang="0">
                        <a:pos x="114" y="102"/>
                      </a:cxn>
                      <a:cxn ang="0">
                        <a:pos x="113" y="99"/>
                      </a:cxn>
                      <a:cxn ang="0">
                        <a:pos x="112" y="98"/>
                      </a:cxn>
                      <a:cxn ang="0">
                        <a:pos x="110" y="96"/>
                      </a:cxn>
                      <a:cxn ang="0">
                        <a:pos x="108" y="94"/>
                      </a:cxn>
                      <a:cxn ang="0">
                        <a:pos x="106" y="93"/>
                      </a:cxn>
                      <a:cxn ang="0">
                        <a:pos x="103" y="93"/>
                      </a:cxn>
                      <a:cxn ang="0">
                        <a:pos x="100" y="93"/>
                      </a:cxn>
                      <a:cxn ang="0">
                        <a:pos x="98" y="93"/>
                      </a:cxn>
                      <a:cxn ang="0">
                        <a:pos x="67" y="54"/>
                      </a:cxn>
                      <a:cxn ang="0">
                        <a:pos x="128" y="67"/>
                      </a:cxn>
                      <a:cxn ang="0">
                        <a:pos x="131" y="66"/>
                      </a:cxn>
                      <a:cxn ang="0">
                        <a:pos x="132" y="66"/>
                      </a:cxn>
                      <a:cxn ang="0">
                        <a:pos x="135" y="64"/>
                      </a:cxn>
                      <a:cxn ang="0">
                        <a:pos x="137" y="62"/>
                      </a:cxn>
                      <a:cxn ang="0">
                        <a:pos x="137" y="59"/>
                      </a:cxn>
                      <a:cxn ang="0">
                        <a:pos x="138" y="56"/>
                      </a:cxn>
                      <a:cxn ang="0">
                        <a:pos x="137" y="53"/>
                      </a:cxn>
                      <a:cxn ang="0">
                        <a:pos x="136" y="51"/>
                      </a:cxn>
                      <a:cxn ang="0">
                        <a:pos x="134" y="49"/>
                      </a:cxn>
                      <a:cxn ang="0">
                        <a:pos x="132" y="47"/>
                      </a:cxn>
                      <a:cxn ang="0">
                        <a:pos x="129" y="46"/>
                      </a:cxn>
                      <a:cxn ang="0">
                        <a:pos x="87" y="46"/>
                      </a:cxn>
                      <a:cxn ang="0">
                        <a:pos x="80" y="30"/>
                      </a:cxn>
                      <a:cxn ang="0">
                        <a:pos x="81" y="26"/>
                      </a:cxn>
                      <a:cxn ang="0">
                        <a:pos x="81" y="22"/>
                      </a:cxn>
                      <a:cxn ang="0">
                        <a:pos x="81" y="18"/>
                      </a:cxn>
                      <a:cxn ang="0">
                        <a:pos x="80" y="14"/>
                      </a:cxn>
                      <a:cxn ang="0">
                        <a:pos x="79" y="11"/>
                      </a:cxn>
                      <a:cxn ang="0">
                        <a:pos x="76" y="8"/>
                      </a:cxn>
                      <a:cxn ang="0">
                        <a:pos x="73" y="5"/>
                      </a:cxn>
                      <a:cxn ang="0">
                        <a:pos x="70" y="3"/>
                      </a:cxn>
                      <a:cxn ang="0">
                        <a:pos x="67" y="1"/>
                      </a:cxn>
                      <a:cxn ang="0">
                        <a:pos x="62" y="0"/>
                      </a:cxn>
                      <a:cxn ang="0">
                        <a:pos x="58" y="0"/>
                      </a:cxn>
                      <a:cxn ang="0">
                        <a:pos x="54" y="1"/>
                      </a:cxn>
                      <a:cxn ang="0">
                        <a:pos x="49" y="2"/>
                      </a:cxn>
                      <a:cxn ang="0">
                        <a:pos x="45" y="4"/>
                      </a:cxn>
                      <a:cxn ang="0">
                        <a:pos x="42" y="8"/>
                      </a:cxn>
                      <a:cxn ang="0">
                        <a:pos x="39" y="12"/>
                      </a:cxn>
                      <a:cxn ang="0">
                        <a:pos x="38" y="16"/>
                      </a:cxn>
                    </a:cxnLst>
                    <a:rect l="0" t="0" r="r" b="b"/>
                    <a:pathLst>
                      <a:path w="139" h="213">
                        <a:moveTo>
                          <a:pt x="38" y="16"/>
                        </a:moveTo>
                        <a:lnTo>
                          <a:pt x="1" y="98"/>
                        </a:lnTo>
                        <a:lnTo>
                          <a:pt x="1" y="99"/>
                        </a:lnTo>
                        <a:lnTo>
                          <a:pt x="1" y="101"/>
                        </a:lnTo>
                        <a:lnTo>
                          <a:pt x="0" y="102"/>
                        </a:lnTo>
                        <a:lnTo>
                          <a:pt x="0" y="104"/>
                        </a:lnTo>
                        <a:lnTo>
                          <a:pt x="0" y="106"/>
                        </a:lnTo>
                        <a:lnTo>
                          <a:pt x="0" y="108"/>
                        </a:lnTo>
                        <a:lnTo>
                          <a:pt x="1" y="109"/>
                        </a:lnTo>
                        <a:lnTo>
                          <a:pt x="1" y="111"/>
                        </a:lnTo>
                        <a:lnTo>
                          <a:pt x="2" y="113"/>
                        </a:lnTo>
                        <a:lnTo>
                          <a:pt x="3" y="114"/>
                        </a:lnTo>
                        <a:lnTo>
                          <a:pt x="4" y="116"/>
                        </a:lnTo>
                        <a:lnTo>
                          <a:pt x="6" y="117"/>
                        </a:lnTo>
                        <a:lnTo>
                          <a:pt x="7" y="118"/>
                        </a:lnTo>
                        <a:lnTo>
                          <a:pt x="9" y="119"/>
                        </a:lnTo>
                        <a:lnTo>
                          <a:pt x="10" y="119"/>
                        </a:lnTo>
                        <a:lnTo>
                          <a:pt x="11" y="119"/>
                        </a:lnTo>
                        <a:lnTo>
                          <a:pt x="13" y="119"/>
                        </a:lnTo>
                        <a:lnTo>
                          <a:pt x="15" y="119"/>
                        </a:lnTo>
                        <a:lnTo>
                          <a:pt x="90" y="119"/>
                        </a:lnTo>
                        <a:lnTo>
                          <a:pt x="90" y="212"/>
                        </a:lnTo>
                        <a:lnTo>
                          <a:pt x="114" y="212"/>
                        </a:lnTo>
                        <a:lnTo>
                          <a:pt x="114" y="102"/>
                        </a:lnTo>
                        <a:lnTo>
                          <a:pt x="114" y="101"/>
                        </a:lnTo>
                        <a:lnTo>
                          <a:pt x="113" y="99"/>
                        </a:lnTo>
                        <a:lnTo>
                          <a:pt x="113" y="98"/>
                        </a:lnTo>
                        <a:lnTo>
                          <a:pt x="112" y="98"/>
                        </a:lnTo>
                        <a:lnTo>
                          <a:pt x="112" y="97"/>
                        </a:lnTo>
                        <a:lnTo>
                          <a:pt x="110" y="96"/>
                        </a:lnTo>
                        <a:lnTo>
                          <a:pt x="110" y="95"/>
                        </a:lnTo>
                        <a:lnTo>
                          <a:pt x="108" y="94"/>
                        </a:lnTo>
                        <a:lnTo>
                          <a:pt x="107" y="94"/>
                        </a:lnTo>
                        <a:lnTo>
                          <a:pt x="106" y="93"/>
                        </a:lnTo>
                        <a:lnTo>
                          <a:pt x="105" y="93"/>
                        </a:lnTo>
                        <a:lnTo>
                          <a:pt x="103" y="93"/>
                        </a:lnTo>
                        <a:lnTo>
                          <a:pt x="102" y="93"/>
                        </a:lnTo>
                        <a:lnTo>
                          <a:pt x="100" y="93"/>
                        </a:lnTo>
                        <a:lnTo>
                          <a:pt x="99" y="93"/>
                        </a:lnTo>
                        <a:lnTo>
                          <a:pt x="98" y="93"/>
                        </a:lnTo>
                        <a:lnTo>
                          <a:pt x="54" y="90"/>
                        </a:lnTo>
                        <a:lnTo>
                          <a:pt x="67" y="54"/>
                        </a:lnTo>
                        <a:lnTo>
                          <a:pt x="75" y="67"/>
                        </a:lnTo>
                        <a:lnTo>
                          <a:pt x="128" y="67"/>
                        </a:lnTo>
                        <a:lnTo>
                          <a:pt x="129" y="66"/>
                        </a:lnTo>
                        <a:lnTo>
                          <a:pt x="131" y="66"/>
                        </a:lnTo>
                        <a:lnTo>
                          <a:pt x="132" y="66"/>
                        </a:lnTo>
                        <a:lnTo>
                          <a:pt x="132" y="66"/>
                        </a:lnTo>
                        <a:lnTo>
                          <a:pt x="134" y="64"/>
                        </a:lnTo>
                        <a:lnTo>
                          <a:pt x="135" y="64"/>
                        </a:lnTo>
                        <a:lnTo>
                          <a:pt x="136" y="63"/>
                        </a:lnTo>
                        <a:lnTo>
                          <a:pt x="137" y="62"/>
                        </a:lnTo>
                        <a:lnTo>
                          <a:pt x="137" y="61"/>
                        </a:lnTo>
                        <a:lnTo>
                          <a:pt x="137" y="59"/>
                        </a:lnTo>
                        <a:lnTo>
                          <a:pt x="138" y="58"/>
                        </a:lnTo>
                        <a:lnTo>
                          <a:pt x="138" y="56"/>
                        </a:lnTo>
                        <a:lnTo>
                          <a:pt x="138" y="54"/>
                        </a:lnTo>
                        <a:lnTo>
                          <a:pt x="137" y="53"/>
                        </a:lnTo>
                        <a:lnTo>
                          <a:pt x="137" y="52"/>
                        </a:lnTo>
                        <a:lnTo>
                          <a:pt x="136" y="51"/>
                        </a:lnTo>
                        <a:lnTo>
                          <a:pt x="135" y="49"/>
                        </a:lnTo>
                        <a:lnTo>
                          <a:pt x="134" y="49"/>
                        </a:lnTo>
                        <a:lnTo>
                          <a:pt x="133" y="48"/>
                        </a:lnTo>
                        <a:lnTo>
                          <a:pt x="132" y="47"/>
                        </a:lnTo>
                        <a:lnTo>
                          <a:pt x="131" y="46"/>
                        </a:lnTo>
                        <a:lnTo>
                          <a:pt x="129" y="46"/>
                        </a:lnTo>
                        <a:lnTo>
                          <a:pt x="128" y="46"/>
                        </a:lnTo>
                        <a:lnTo>
                          <a:pt x="87" y="46"/>
                        </a:lnTo>
                        <a:lnTo>
                          <a:pt x="79" y="31"/>
                        </a:lnTo>
                        <a:lnTo>
                          <a:pt x="80" y="30"/>
                        </a:lnTo>
                        <a:lnTo>
                          <a:pt x="81" y="28"/>
                        </a:lnTo>
                        <a:lnTo>
                          <a:pt x="81" y="26"/>
                        </a:lnTo>
                        <a:lnTo>
                          <a:pt x="81" y="24"/>
                        </a:lnTo>
                        <a:lnTo>
                          <a:pt x="81" y="22"/>
                        </a:lnTo>
                        <a:lnTo>
                          <a:pt x="81" y="20"/>
                        </a:lnTo>
                        <a:lnTo>
                          <a:pt x="81" y="18"/>
                        </a:lnTo>
                        <a:lnTo>
                          <a:pt x="81" y="16"/>
                        </a:lnTo>
                        <a:lnTo>
                          <a:pt x="80" y="14"/>
                        </a:lnTo>
                        <a:lnTo>
                          <a:pt x="79" y="13"/>
                        </a:lnTo>
                        <a:lnTo>
                          <a:pt x="79" y="11"/>
                        </a:lnTo>
                        <a:lnTo>
                          <a:pt x="78" y="9"/>
                        </a:lnTo>
                        <a:lnTo>
                          <a:pt x="76" y="8"/>
                        </a:lnTo>
                        <a:lnTo>
                          <a:pt x="75" y="6"/>
                        </a:lnTo>
                        <a:lnTo>
                          <a:pt x="73" y="5"/>
                        </a:lnTo>
                        <a:lnTo>
                          <a:pt x="72" y="4"/>
                        </a:lnTo>
                        <a:lnTo>
                          <a:pt x="70" y="3"/>
                        </a:lnTo>
                        <a:lnTo>
                          <a:pt x="68" y="2"/>
                        </a:lnTo>
                        <a:lnTo>
                          <a:pt x="67" y="1"/>
                        </a:lnTo>
                        <a:lnTo>
                          <a:pt x="64" y="1"/>
                        </a:lnTo>
                        <a:lnTo>
                          <a:pt x="62" y="0"/>
                        </a:lnTo>
                        <a:lnTo>
                          <a:pt x="60" y="0"/>
                        </a:lnTo>
                        <a:lnTo>
                          <a:pt x="58" y="0"/>
                        </a:lnTo>
                        <a:lnTo>
                          <a:pt x="56" y="0"/>
                        </a:lnTo>
                        <a:lnTo>
                          <a:pt x="54" y="1"/>
                        </a:lnTo>
                        <a:lnTo>
                          <a:pt x="52" y="1"/>
                        </a:lnTo>
                        <a:lnTo>
                          <a:pt x="49" y="2"/>
                        </a:lnTo>
                        <a:lnTo>
                          <a:pt x="47" y="3"/>
                        </a:lnTo>
                        <a:lnTo>
                          <a:pt x="45" y="4"/>
                        </a:lnTo>
                        <a:lnTo>
                          <a:pt x="44" y="6"/>
                        </a:lnTo>
                        <a:lnTo>
                          <a:pt x="42" y="8"/>
                        </a:lnTo>
                        <a:lnTo>
                          <a:pt x="41" y="9"/>
                        </a:lnTo>
                        <a:lnTo>
                          <a:pt x="39" y="12"/>
                        </a:lnTo>
                        <a:lnTo>
                          <a:pt x="38" y="14"/>
                        </a:lnTo>
                        <a:lnTo>
                          <a:pt x="38" y="16"/>
                        </a:lnTo>
                      </a:path>
                    </a:pathLst>
                  </a:custGeom>
                  <a:solidFill>
                    <a:srgbClr val="F39FD1"/>
                  </a:solidFill>
                  <a:ln w="127000" cap="rnd" cmpd="sng">
                    <a:no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grpSp>
            <p:sp>
              <p:nvSpPr>
                <p:cNvPr id="2722918" name="Freeform 102"/>
                <p:cNvSpPr>
                  <a:spLocks/>
                </p:cNvSpPr>
                <p:nvPr/>
              </p:nvSpPr>
              <p:spPr bwMode="auto">
                <a:xfrm>
                  <a:off x="1692" y="1646"/>
                  <a:ext cx="200" cy="291"/>
                </a:xfrm>
                <a:custGeom>
                  <a:avLst/>
                  <a:gdLst/>
                  <a:ahLst/>
                  <a:cxnLst>
                    <a:cxn ang="0">
                      <a:pos x="199" y="263"/>
                    </a:cxn>
                    <a:cxn ang="0">
                      <a:pos x="184" y="263"/>
                    </a:cxn>
                    <a:cxn ang="0">
                      <a:pos x="158" y="229"/>
                    </a:cxn>
                    <a:cxn ang="0">
                      <a:pos x="121" y="169"/>
                    </a:cxn>
                    <a:cxn ang="0">
                      <a:pos x="111" y="141"/>
                    </a:cxn>
                    <a:cxn ang="0">
                      <a:pos x="114" y="123"/>
                    </a:cxn>
                    <a:cxn ang="0">
                      <a:pos x="123" y="119"/>
                    </a:cxn>
                    <a:cxn ang="0">
                      <a:pos x="136" y="129"/>
                    </a:cxn>
                    <a:cxn ang="0">
                      <a:pos x="155" y="140"/>
                    </a:cxn>
                    <a:cxn ang="0">
                      <a:pos x="164" y="140"/>
                    </a:cxn>
                    <a:cxn ang="0">
                      <a:pos x="165" y="134"/>
                    </a:cxn>
                    <a:cxn ang="0">
                      <a:pos x="156" y="123"/>
                    </a:cxn>
                    <a:cxn ang="0">
                      <a:pos x="135" y="108"/>
                    </a:cxn>
                    <a:cxn ang="0">
                      <a:pos x="126" y="86"/>
                    </a:cxn>
                    <a:cxn ang="0">
                      <a:pos x="123" y="69"/>
                    </a:cxn>
                    <a:cxn ang="0">
                      <a:pos x="113" y="56"/>
                    </a:cxn>
                    <a:cxn ang="0">
                      <a:pos x="109" y="48"/>
                    </a:cxn>
                    <a:cxn ang="0">
                      <a:pos x="114" y="36"/>
                    </a:cxn>
                    <a:cxn ang="0">
                      <a:pos x="119" y="24"/>
                    </a:cxn>
                    <a:cxn ang="0">
                      <a:pos x="115" y="9"/>
                    </a:cxn>
                    <a:cxn ang="0">
                      <a:pos x="105" y="1"/>
                    </a:cxn>
                    <a:cxn ang="0">
                      <a:pos x="90" y="3"/>
                    </a:cxn>
                    <a:cxn ang="0">
                      <a:pos x="84" y="13"/>
                    </a:cxn>
                    <a:cxn ang="0">
                      <a:pos x="84" y="23"/>
                    </a:cxn>
                    <a:cxn ang="0">
                      <a:pos x="88" y="35"/>
                    </a:cxn>
                    <a:cxn ang="0">
                      <a:pos x="88" y="46"/>
                    </a:cxn>
                    <a:cxn ang="0">
                      <a:pos x="78" y="56"/>
                    </a:cxn>
                    <a:cxn ang="0">
                      <a:pos x="65" y="64"/>
                    </a:cxn>
                    <a:cxn ang="0">
                      <a:pos x="55" y="75"/>
                    </a:cxn>
                    <a:cxn ang="0">
                      <a:pos x="46" y="99"/>
                    </a:cxn>
                    <a:cxn ang="0">
                      <a:pos x="41" y="121"/>
                    </a:cxn>
                    <a:cxn ang="0">
                      <a:pos x="40" y="145"/>
                    </a:cxn>
                    <a:cxn ang="0">
                      <a:pos x="41" y="158"/>
                    </a:cxn>
                    <a:cxn ang="0">
                      <a:pos x="49" y="161"/>
                    </a:cxn>
                    <a:cxn ang="0">
                      <a:pos x="53" y="158"/>
                    </a:cxn>
                    <a:cxn ang="0">
                      <a:pos x="53" y="133"/>
                    </a:cxn>
                    <a:cxn ang="0">
                      <a:pos x="55" y="116"/>
                    </a:cxn>
                    <a:cxn ang="0">
                      <a:pos x="64" y="109"/>
                    </a:cxn>
                    <a:cxn ang="0">
                      <a:pos x="70" y="114"/>
                    </a:cxn>
                    <a:cxn ang="0">
                      <a:pos x="68" y="140"/>
                    </a:cxn>
                    <a:cxn ang="0">
                      <a:pos x="61" y="166"/>
                    </a:cxn>
                    <a:cxn ang="0">
                      <a:pos x="53" y="196"/>
                    </a:cxn>
                    <a:cxn ang="0">
                      <a:pos x="33" y="225"/>
                    </a:cxn>
                    <a:cxn ang="0">
                      <a:pos x="8" y="255"/>
                    </a:cxn>
                    <a:cxn ang="0">
                      <a:pos x="0" y="271"/>
                    </a:cxn>
                    <a:cxn ang="0">
                      <a:pos x="19" y="290"/>
                    </a:cxn>
                    <a:cxn ang="0">
                      <a:pos x="33" y="288"/>
                    </a:cxn>
                    <a:cxn ang="0">
                      <a:pos x="23" y="275"/>
                    </a:cxn>
                    <a:cxn ang="0">
                      <a:pos x="30" y="259"/>
                    </a:cxn>
                    <a:cxn ang="0">
                      <a:pos x="61" y="223"/>
                    </a:cxn>
                    <a:cxn ang="0">
                      <a:pos x="84" y="196"/>
                    </a:cxn>
                    <a:cxn ang="0">
                      <a:pos x="95" y="190"/>
                    </a:cxn>
                    <a:cxn ang="0">
                      <a:pos x="109" y="199"/>
                    </a:cxn>
                    <a:cxn ang="0">
                      <a:pos x="141" y="243"/>
                    </a:cxn>
                    <a:cxn ang="0">
                      <a:pos x="168" y="280"/>
                    </a:cxn>
                    <a:cxn ang="0">
                      <a:pos x="178" y="283"/>
                    </a:cxn>
                    <a:cxn ang="0">
                      <a:pos x="191" y="273"/>
                    </a:cxn>
                  </a:cxnLst>
                  <a:rect l="0" t="0" r="r" b="b"/>
                  <a:pathLst>
                    <a:path w="200" h="291">
                      <a:moveTo>
                        <a:pt x="198" y="268"/>
                      </a:moveTo>
                      <a:lnTo>
                        <a:pt x="199" y="263"/>
                      </a:lnTo>
                      <a:lnTo>
                        <a:pt x="191" y="264"/>
                      </a:lnTo>
                      <a:lnTo>
                        <a:pt x="184" y="263"/>
                      </a:lnTo>
                      <a:lnTo>
                        <a:pt x="174" y="255"/>
                      </a:lnTo>
                      <a:lnTo>
                        <a:pt x="158" y="229"/>
                      </a:lnTo>
                      <a:lnTo>
                        <a:pt x="134" y="190"/>
                      </a:lnTo>
                      <a:lnTo>
                        <a:pt x="121" y="169"/>
                      </a:lnTo>
                      <a:lnTo>
                        <a:pt x="113" y="151"/>
                      </a:lnTo>
                      <a:lnTo>
                        <a:pt x="111" y="141"/>
                      </a:lnTo>
                      <a:lnTo>
                        <a:pt x="111" y="130"/>
                      </a:lnTo>
                      <a:lnTo>
                        <a:pt x="114" y="123"/>
                      </a:lnTo>
                      <a:lnTo>
                        <a:pt x="119" y="119"/>
                      </a:lnTo>
                      <a:lnTo>
                        <a:pt x="123" y="119"/>
                      </a:lnTo>
                      <a:lnTo>
                        <a:pt x="128" y="121"/>
                      </a:lnTo>
                      <a:lnTo>
                        <a:pt x="136" y="129"/>
                      </a:lnTo>
                      <a:lnTo>
                        <a:pt x="148" y="136"/>
                      </a:lnTo>
                      <a:lnTo>
                        <a:pt x="155" y="140"/>
                      </a:lnTo>
                      <a:lnTo>
                        <a:pt x="160" y="141"/>
                      </a:lnTo>
                      <a:lnTo>
                        <a:pt x="164" y="140"/>
                      </a:lnTo>
                      <a:lnTo>
                        <a:pt x="166" y="136"/>
                      </a:lnTo>
                      <a:lnTo>
                        <a:pt x="165" y="134"/>
                      </a:lnTo>
                      <a:lnTo>
                        <a:pt x="164" y="130"/>
                      </a:lnTo>
                      <a:lnTo>
                        <a:pt x="156" y="123"/>
                      </a:lnTo>
                      <a:lnTo>
                        <a:pt x="143" y="114"/>
                      </a:lnTo>
                      <a:lnTo>
                        <a:pt x="135" y="108"/>
                      </a:lnTo>
                      <a:lnTo>
                        <a:pt x="130" y="99"/>
                      </a:lnTo>
                      <a:lnTo>
                        <a:pt x="126" y="86"/>
                      </a:lnTo>
                      <a:lnTo>
                        <a:pt x="125" y="74"/>
                      </a:lnTo>
                      <a:lnTo>
                        <a:pt x="123" y="69"/>
                      </a:lnTo>
                      <a:lnTo>
                        <a:pt x="119" y="63"/>
                      </a:lnTo>
                      <a:lnTo>
                        <a:pt x="113" y="56"/>
                      </a:lnTo>
                      <a:lnTo>
                        <a:pt x="109" y="53"/>
                      </a:lnTo>
                      <a:lnTo>
                        <a:pt x="109" y="48"/>
                      </a:lnTo>
                      <a:lnTo>
                        <a:pt x="111" y="40"/>
                      </a:lnTo>
                      <a:lnTo>
                        <a:pt x="114" y="36"/>
                      </a:lnTo>
                      <a:lnTo>
                        <a:pt x="116" y="31"/>
                      </a:lnTo>
                      <a:lnTo>
                        <a:pt x="119" y="24"/>
                      </a:lnTo>
                      <a:lnTo>
                        <a:pt x="116" y="15"/>
                      </a:lnTo>
                      <a:lnTo>
                        <a:pt x="115" y="9"/>
                      </a:lnTo>
                      <a:lnTo>
                        <a:pt x="111" y="4"/>
                      </a:lnTo>
                      <a:lnTo>
                        <a:pt x="105" y="1"/>
                      </a:lnTo>
                      <a:lnTo>
                        <a:pt x="96" y="0"/>
                      </a:lnTo>
                      <a:lnTo>
                        <a:pt x="90" y="3"/>
                      </a:lnTo>
                      <a:lnTo>
                        <a:pt x="86" y="6"/>
                      </a:lnTo>
                      <a:lnTo>
                        <a:pt x="84" y="13"/>
                      </a:lnTo>
                      <a:lnTo>
                        <a:pt x="83" y="18"/>
                      </a:lnTo>
                      <a:lnTo>
                        <a:pt x="84" y="23"/>
                      </a:lnTo>
                      <a:lnTo>
                        <a:pt x="86" y="30"/>
                      </a:lnTo>
                      <a:lnTo>
                        <a:pt x="88" y="35"/>
                      </a:lnTo>
                      <a:lnTo>
                        <a:pt x="89" y="40"/>
                      </a:lnTo>
                      <a:lnTo>
                        <a:pt x="88" y="46"/>
                      </a:lnTo>
                      <a:lnTo>
                        <a:pt x="84" y="51"/>
                      </a:lnTo>
                      <a:lnTo>
                        <a:pt x="78" y="56"/>
                      </a:lnTo>
                      <a:lnTo>
                        <a:pt x="70" y="60"/>
                      </a:lnTo>
                      <a:lnTo>
                        <a:pt x="65" y="64"/>
                      </a:lnTo>
                      <a:lnTo>
                        <a:pt x="60" y="69"/>
                      </a:lnTo>
                      <a:lnTo>
                        <a:pt x="55" y="75"/>
                      </a:lnTo>
                      <a:lnTo>
                        <a:pt x="50" y="86"/>
                      </a:lnTo>
                      <a:lnTo>
                        <a:pt x="46" y="99"/>
                      </a:lnTo>
                      <a:lnTo>
                        <a:pt x="43" y="109"/>
                      </a:lnTo>
                      <a:lnTo>
                        <a:pt x="41" y="121"/>
                      </a:lnTo>
                      <a:lnTo>
                        <a:pt x="40" y="136"/>
                      </a:lnTo>
                      <a:lnTo>
                        <a:pt x="40" y="145"/>
                      </a:lnTo>
                      <a:lnTo>
                        <a:pt x="40" y="153"/>
                      </a:lnTo>
                      <a:lnTo>
                        <a:pt x="41" y="158"/>
                      </a:lnTo>
                      <a:lnTo>
                        <a:pt x="44" y="160"/>
                      </a:lnTo>
                      <a:lnTo>
                        <a:pt x="49" y="161"/>
                      </a:lnTo>
                      <a:lnTo>
                        <a:pt x="51" y="160"/>
                      </a:lnTo>
                      <a:lnTo>
                        <a:pt x="53" y="158"/>
                      </a:lnTo>
                      <a:lnTo>
                        <a:pt x="53" y="148"/>
                      </a:lnTo>
                      <a:lnTo>
                        <a:pt x="53" y="133"/>
                      </a:lnTo>
                      <a:lnTo>
                        <a:pt x="54" y="123"/>
                      </a:lnTo>
                      <a:lnTo>
                        <a:pt x="55" y="116"/>
                      </a:lnTo>
                      <a:lnTo>
                        <a:pt x="59" y="110"/>
                      </a:lnTo>
                      <a:lnTo>
                        <a:pt x="64" y="109"/>
                      </a:lnTo>
                      <a:lnTo>
                        <a:pt x="69" y="110"/>
                      </a:lnTo>
                      <a:lnTo>
                        <a:pt x="70" y="114"/>
                      </a:lnTo>
                      <a:lnTo>
                        <a:pt x="69" y="125"/>
                      </a:lnTo>
                      <a:lnTo>
                        <a:pt x="68" y="140"/>
                      </a:lnTo>
                      <a:lnTo>
                        <a:pt x="65" y="154"/>
                      </a:lnTo>
                      <a:lnTo>
                        <a:pt x="61" y="166"/>
                      </a:lnTo>
                      <a:lnTo>
                        <a:pt x="58" y="183"/>
                      </a:lnTo>
                      <a:lnTo>
                        <a:pt x="53" y="196"/>
                      </a:lnTo>
                      <a:lnTo>
                        <a:pt x="41" y="214"/>
                      </a:lnTo>
                      <a:lnTo>
                        <a:pt x="33" y="225"/>
                      </a:lnTo>
                      <a:lnTo>
                        <a:pt x="18" y="243"/>
                      </a:lnTo>
                      <a:lnTo>
                        <a:pt x="8" y="255"/>
                      </a:lnTo>
                      <a:lnTo>
                        <a:pt x="0" y="266"/>
                      </a:lnTo>
                      <a:lnTo>
                        <a:pt x="0" y="271"/>
                      </a:lnTo>
                      <a:lnTo>
                        <a:pt x="8" y="280"/>
                      </a:lnTo>
                      <a:lnTo>
                        <a:pt x="19" y="290"/>
                      </a:lnTo>
                      <a:lnTo>
                        <a:pt x="30" y="290"/>
                      </a:lnTo>
                      <a:lnTo>
                        <a:pt x="33" y="288"/>
                      </a:lnTo>
                      <a:lnTo>
                        <a:pt x="28" y="281"/>
                      </a:lnTo>
                      <a:lnTo>
                        <a:pt x="23" y="275"/>
                      </a:lnTo>
                      <a:lnTo>
                        <a:pt x="23" y="270"/>
                      </a:lnTo>
                      <a:lnTo>
                        <a:pt x="30" y="259"/>
                      </a:lnTo>
                      <a:lnTo>
                        <a:pt x="43" y="246"/>
                      </a:lnTo>
                      <a:lnTo>
                        <a:pt x="61" y="223"/>
                      </a:lnTo>
                      <a:lnTo>
                        <a:pt x="78" y="203"/>
                      </a:lnTo>
                      <a:lnTo>
                        <a:pt x="84" y="196"/>
                      </a:lnTo>
                      <a:lnTo>
                        <a:pt x="88" y="191"/>
                      </a:lnTo>
                      <a:lnTo>
                        <a:pt x="95" y="190"/>
                      </a:lnTo>
                      <a:lnTo>
                        <a:pt x="101" y="194"/>
                      </a:lnTo>
                      <a:lnTo>
                        <a:pt x="109" y="199"/>
                      </a:lnTo>
                      <a:lnTo>
                        <a:pt x="124" y="219"/>
                      </a:lnTo>
                      <a:lnTo>
                        <a:pt x="141" y="243"/>
                      </a:lnTo>
                      <a:lnTo>
                        <a:pt x="158" y="266"/>
                      </a:lnTo>
                      <a:lnTo>
                        <a:pt x="168" y="280"/>
                      </a:lnTo>
                      <a:lnTo>
                        <a:pt x="171" y="283"/>
                      </a:lnTo>
                      <a:lnTo>
                        <a:pt x="178" y="283"/>
                      </a:lnTo>
                      <a:lnTo>
                        <a:pt x="184" y="278"/>
                      </a:lnTo>
                      <a:lnTo>
                        <a:pt x="191" y="273"/>
                      </a:lnTo>
                      <a:lnTo>
                        <a:pt x="198" y="268"/>
                      </a:lnTo>
                    </a:path>
                  </a:pathLst>
                </a:custGeom>
                <a:solidFill>
                  <a:srgbClr val="CECECE"/>
                </a:solidFill>
                <a:ln w="25400" cap="rnd" cmpd="sng">
                  <a:solidFill>
                    <a:schemeClr val="tx2"/>
                  </a:solid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grpSp>
              <p:nvGrpSpPr>
                <p:cNvPr id="20" name="Group 103"/>
                <p:cNvGrpSpPr>
                  <a:grpSpLocks/>
                </p:cNvGrpSpPr>
                <p:nvPr/>
              </p:nvGrpSpPr>
              <p:grpSpPr bwMode="auto">
                <a:xfrm>
                  <a:off x="1129" y="1636"/>
                  <a:ext cx="259" cy="310"/>
                  <a:chOff x="1129" y="1636"/>
                  <a:chExt cx="259" cy="310"/>
                </a:xfrm>
              </p:grpSpPr>
              <p:grpSp>
                <p:nvGrpSpPr>
                  <p:cNvPr id="21" name="Group 104"/>
                  <p:cNvGrpSpPr>
                    <a:grpSpLocks/>
                  </p:cNvGrpSpPr>
                  <p:nvPr/>
                </p:nvGrpSpPr>
                <p:grpSpPr bwMode="auto">
                  <a:xfrm>
                    <a:off x="1129" y="1636"/>
                    <a:ext cx="259" cy="310"/>
                    <a:chOff x="1129" y="1636"/>
                    <a:chExt cx="259" cy="310"/>
                  </a:xfrm>
                </p:grpSpPr>
                <p:sp>
                  <p:nvSpPr>
                    <p:cNvPr id="2722921" name="AutoShape 105"/>
                    <p:cNvSpPr>
                      <a:spLocks noChangeArrowheads="1"/>
                    </p:cNvSpPr>
                    <p:nvPr/>
                  </p:nvSpPr>
                  <p:spPr bwMode="auto">
                    <a:xfrm>
                      <a:off x="1129" y="1686"/>
                      <a:ext cx="259" cy="260"/>
                    </a:xfrm>
                    <a:prstGeom prst="cube">
                      <a:avLst>
                        <a:gd name="adj" fmla="val 24995"/>
                      </a:avLst>
                    </a:prstGeom>
                    <a:solidFill>
                      <a:schemeClr val="bg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sp>
                  <p:nvSpPr>
                    <p:cNvPr id="2722922" name="AutoShape 106"/>
                    <p:cNvSpPr>
                      <a:spLocks noChangeArrowheads="1"/>
                    </p:cNvSpPr>
                    <p:nvPr/>
                  </p:nvSpPr>
                  <p:spPr bwMode="auto">
                    <a:xfrm>
                      <a:off x="1192" y="1636"/>
                      <a:ext cx="196" cy="46"/>
                    </a:xfrm>
                    <a:prstGeom prst="cube">
                      <a:avLst>
                        <a:gd name="adj" fmla="val 24995"/>
                      </a:avLst>
                    </a:prstGeom>
                    <a:solidFill>
                      <a:schemeClr val="bg1"/>
                    </a:solid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sp>
                <p:nvSpPr>
                  <p:cNvPr id="2722923" name="Oval 107"/>
                  <p:cNvSpPr>
                    <a:spLocks noChangeArrowheads="1"/>
                  </p:cNvSpPr>
                  <p:nvPr/>
                </p:nvSpPr>
                <p:spPr bwMode="auto">
                  <a:xfrm>
                    <a:off x="1211" y="1662"/>
                    <a:ext cx="27" cy="8"/>
                  </a:xfrm>
                  <a:prstGeom prst="ellips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24" name="AutoShape 108"/>
                  <p:cNvSpPr>
                    <a:spLocks noChangeArrowheads="1"/>
                  </p:cNvSpPr>
                  <p:nvPr/>
                </p:nvSpPr>
                <p:spPr bwMode="auto">
                  <a:xfrm>
                    <a:off x="1160" y="1810"/>
                    <a:ext cx="137" cy="55"/>
                  </a:xfrm>
                  <a:prstGeom prst="octagon">
                    <a:avLst>
                      <a:gd name="adj" fmla="val 29282"/>
                    </a:avLst>
                  </a:prstGeom>
                  <a:noFill/>
                  <a:ln w="25400">
                    <a:solidFill>
                      <a:schemeClr val="tx1"/>
                    </a:solidFill>
                    <a:miter lim="800000"/>
                    <a:headEnd/>
                    <a:tailEnd/>
                  </a:ln>
                  <a:effectLst/>
                </p:spPr>
                <p:txBody>
                  <a:bodyPr wrap="none" anchor="ctr">
                    <a:prstTxWarp prst="textNoShape">
                      <a:avLst/>
                    </a:prstTxWarp>
                  </a:bodyPr>
                  <a:lstStyle/>
                  <a:p>
                    <a:endParaRPr lang="en-US" sz="1948">
                      <a:solidFill>
                        <a:schemeClr val="tx1"/>
                      </a:solidFill>
                    </a:endParaRPr>
                  </a:p>
                </p:txBody>
              </p:sp>
            </p:grpSp>
          </p:grpSp>
          <p:sp>
            <p:nvSpPr>
              <p:cNvPr id="2722925" name="Line 109"/>
              <p:cNvSpPr>
                <a:spLocks noChangeShapeType="1"/>
              </p:cNvSpPr>
              <p:nvPr/>
            </p:nvSpPr>
            <p:spPr bwMode="auto">
              <a:xfrm>
                <a:off x="869" y="1268"/>
                <a:ext cx="254" cy="0"/>
              </a:xfrm>
              <a:prstGeom prst="line">
                <a:avLst/>
              </a:prstGeom>
              <a:noFill/>
              <a:ln w="25400">
                <a:solidFill>
                  <a:srgbClr val="DC008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26" name="Rectangle 110"/>
              <p:cNvSpPr>
                <a:spLocks noChangeArrowheads="1"/>
              </p:cNvSpPr>
              <p:nvPr/>
            </p:nvSpPr>
            <p:spPr bwMode="auto">
              <a:xfrm>
                <a:off x="855" y="1348"/>
                <a:ext cx="332" cy="263"/>
              </a:xfrm>
              <a:prstGeom prst="rect">
                <a:avLst/>
              </a:prstGeom>
              <a:noFill/>
              <a:ln w="12700">
                <a:noFill/>
                <a:miter lim="800000"/>
                <a:headEnd/>
                <a:tailEnd/>
              </a:ln>
              <a:effectLst/>
            </p:spPr>
            <p:txBody>
              <a:bodyPr wrap="none" lIns="73520" tIns="36115" rIns="73520" bIns="36115">
                <a:prstTxWarp prst="textNoShape">
                  <a:avLst/>
                </a:prstTxWarp>
                <a:spAutoFit/>
              </a:bodyPr>
              <a:lstStyle/>
              <a:p>
                <a:pPr algn="ctr"/>
                <a:r>
                  <a:rPr lang="en-US" sz="1733" b="1">
                    <a:solidFill>
                      <a:schemeClr val="tx1"/>
                    </a:solidFill>
                    <a:latin typeface="FranklinGothic" charset="0"/>
                  </a:rPr>
                  <a:t>30</a:t>
                </a:r>
              </a:p>
            </p:txBody>
          </p:sp>
          <p:sp>
            <p:nvSpPr>
              <p:cNvPr id="2722927" name="Rectangle 111"/>
              <p:cNvSpPr>
                <a:spLocks noChangeArrowheads="1"/>
              </p:cNvSpPr>
              <p:nvPr/>
            </p:nvSpPr>
            <p:spPr bwMode="auto">
              <a:xfrm>
                <a:off x="1111" y="1348"/>
                <a:ext cx="332" cy="263"/>
              </a:xfrm>
              <a:prstGeom prst="rect">
                <a:avLst/>
              </a:prstGeom>
              <a:noFill/>
              <a:ln w="12700">
                <a:noFill/>
                <a:miter lim="800000"/>
                <a:headEnd/>
                <a:tailEnd/>
              </a:ln>
              <a:effectLst/>
            </p:spPr>
            <p:txBody>
              <a:bodyPr wrap="none" lIns="73520" tIns="36115" rIns="73520" bIns="36115">
                <a:prstTxWarp prst="textNoShape">
                  <a:avLst/>
                </a:prstTxWarp>
                <a:spAutoFit/>
              </a:bodyPr>
              <a:lstStyle/>
              <a:p>
                <a:pPr algn="ctr"/>
                <a:r>
                  <a:rPr lang="en-US" sz="1733" b="1">
                    <a:solidFill>
                      <a:schemeClr val="tx1"/>
                    </a:solidFill>
                    <a:latin typeface="FranklinGothic" charset="0"/>
                  </a:rPr>
                  <a:t>30</a:t>
                </a:r>
              </a:p>
            </p:txBody>
          </p:sp>
          <p:sp>
            <p:nvSpPr>
              <p:cNvPr id="2722928" name="Line 112"/>
              <p:cNvSpPr>
                <a:spLocks noChangeShapeType="1"/>
              </p:cNvSpPr>
              <p:nvPr/>
            </p:nvSpPr>
            <p:spPr bwMode="auto">
              <a:xfrm>
                <a:off x="1149" y="1313"/>
                <a:ext cx="263" cy="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29" name="Rectangle 113"/>
              <p:cNvSpPr>
                <a:spLocks noChangeArrowheads="1"/>
              </p:cNvSpPr>
              <p:nvPr/>
            </p:nvSpPr>
            <p:spPr bwMode="auto">
              <a:xfrm>
                <a:off x="1696" y="1348"/>
                <a:ext cx="332" cy="263"/>
              </a:xfrm>
              <a:prstGeom prst="rect">
                <a:avLst/>
              </a:prstGeom>
              <a:noFill/>
              <a:ln w="12700">
                <a:noFill/>
                <a:miter lim="800000"/>
                <a:headEnd/>
                <a:tailEnd/>
              </a:ln>
              <a:effectLst/>
            </p:spPr>
            <p:txBody>
              <a:bodyPr wrap="none" lIns="73520" tIns="36115" rIns="73520" bIns="36115">
                <a:prstTxWarp prst="textNoShape">
                  <a:avLst/>
                </a:prstTxWarp>
                <a:spAutoFit/>
              </a:bodyPr>
              <a:lstStyle/>
              <a:p>
                <a:pPr algn="ctr"/>
                <a:r>
                  <a:rPr lang="en-US" sz="1733" b="1">
                    <a:solidFill>
                      <a:schemeClr val="tx1"/>
                    </a:solidFill>
                    <a:latin typeface="FranklinGothic" charset="0"/>
                  </a:rPr>
                  <a:t>30</a:t>
                </a:r>
              </a:p>
            </p:txBody>
          </p:sp>
          <p:sp>
            <p:nvSpPr>
              <p:cNvPr id="2722930" name="Rectangle 114"/>
              <p:cNvSpPr>
                <a:spLocks noChangeArrowheads="1"/>
              </p:cNvSpPr>
              <p:nvPr/>
            </p:nvSpPr>
            <p:spPr bwMode="auto">
              <a:xfrm>
                <a:off x="1406" y="1348"/>
                <a:ext cx="332" cy="263"/>
              </a:xfrm>
              <a:prstGeom prst="rect">
                <a:avLst/>
              </a:prstGeom>
              <a:noFill/>
              <a:ln w="12700">
                <a:noFill/>
                <a:miter lim="800000"/>
                <a:headEnd/>
                <a:tailEnd/>
              </a:ln>
              <a:effectLst/>
            </p:spPr>
            <p:txBody>
              <a:bodyPr wrap="none" lIns="73520" tIns="36115" rIns="73520" bIns="36115">
                <a:prstTxWarp prst="textNoShape">
                  <a:avLst/>
                </a:prstTxWarp>
                <a:spAutoFit/>
              </a:bodyPr>
              <a:lstStyle/>
              <a:p>
                <a:pPr algn="ctr"/>
                <a:r>
                  <a:rPr lang="en-US" sz="1733" b="1">
                    <a:solidFill>
                      <a:schemeClr val="tx1"/>
                    </a:solidFill>
                    <a:latin typeface="FranklinGothic" charset="0"/>
                  </a:rPr>
                  <a:t>30</a:t>
                </a:r>
              </a:p>
            </p:txBody>
          </p:sp>
          <p:sp>
            <p:nvSpPr>
              <p:cNvPr id="2722931" name="Line 115"/>
              <p:cNvSpPr>
                <a:spLocks noChangeShapeType="1"/>
              </p:cNvSpPr>
              <p:nvPr/>
            </p:nvSpPr>
            <p:spPr bwMode="auto">
              <a:xfrm>
                <a:off x="1441" y="1363"/>
                <a:ext cx="248" cy="0"/>
              </a:xfrm>
              <a:prstGeom prst="line">
                <a:avLst/>
              </a:prstGeom>
              <a:noFill/>
              <a:ln w="25400">
                <a:solidFill>
                  <a:srgbClr val="F39FD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32" name="Line 116"/>
              <p:cNvSpPr>
                <a:spLocks noChangeShapeType="1"/>
              </p:cNvSpPr>
              <p:nvPr/>
            </p:nvSpPr>
            <p:spPr bwMode="auto">
              <a:xfrm>
                <a:off x="1723" y="1407"/>
                <a:ext cx="250" cy="1"/>
              </a:xfrm>
              <a:prstGeom prst="line">
                <a:avLst/>
              </a:prstGeom>
              <a:noFill/>
              <a:ln w="25400">
                <a:solidFill>
                  <a:srgbClr val="91919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33" name="Line 117"/>
              <p:cNvSpPr>
                <a:spLocks noChangeShapeType="1"/>
              </p:cNvSpPr>
              <p:nvPr/>
            </p:nvSpPr>
            <p:spPr bwMode="auto">
              <a:xfrm>
                <a:off x="1723" y="1364"/>
                <a:ext cx="250" cy="0"/>
              </a:xfrm>
              <a:prstGeom prst="line">
                <a:avLst/>
              </a:prstGeom>
              <a:noFill/>
              <a:ln w="25400">
                <a:solidFill>
                  <a:srgbClr val="F39FD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34" name="Line 118"/>
              <p:cNvSpPr>
                <a:spLocks noChangeShapeType="1"/>
              </p:cNvSpPr>
              <p:nvPr/>
            </p:nvSpPr>
            <p:spPr bwMode="auto">
              <a:xfrm>
                <a:off x="2008" y="1363"/>
                <a:ext cx="250" cy="0"/>
              </a:xfrm>
              <a:prstGeom prst="line">
                <a:avLst/>
              </a:prstGeom>
              <a:noFill/>
              <a:ln w="25400">
                <a:solidFill>
                  <a:srgbClr val="F39FD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35" name="Line 119"/>
              <p:cNvSpPr>
                <a:spLocks noChangeShapeType="1"/>
              </p:cNvSpPr>
              <p:nvPr/>
            </p:nvSpPr>
            <p:spPr bwMode="auto">
              <a:xfrm>
                <a:off x="2007" y="1407"/>
                <a:ext cx="251" cy="1"/>
              </a:xfrm>
              <a:prstGeom prst="line">
                <a:avLst/>
              </a:prstGeom>
              <a:noFill/>
              <a:ln w="25400">
                <a:solidFill>
                  <a:srgbClr val="91919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36" name="Line 120"/>
              <p:cNvSpPr>
                <a:spLocks noChangeShapeType="1"/>
              </p:cNvSpPr>
              <p:nvPr/>
            </p:nvSpPr>
            <p:spPr bwMode="auto">
              <a:xfrm>
                <a:off x="2293" y="1363"/>
                <a:ext cx="249" cy="0"/>
              </a:xfrm>
              <a:prstGeom prst="line">
                <a:avLst/>
              </a:prstGeom>
              <a:noFill/>
              <a:ln w="25400">
                <a:solidFill>
                  <a:srgbClr val="F39FD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37" name="Line 121"/>
              <p:cNvSpPr>
                <a:spLocks noChangeShapeType="1"/>
              </p:cNvSpPr>
              <p:nvPr/>
            </p:nvSpPr>
            <p:spPr bwMode="auto">
              <a:xfrm>
                <a:off x="2291" y="1407"/>
                <a:ext cx="251" cy="1"/>
              </a:xfrm>
              <a:prstGeom prst="line">
                <a:avLst/>
              </a:prstGeom>
              <a:noFill/>
              <a:ln w="25400">
                <a:solidFill>
                  <a:srgbClr val="91919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38" name="Line 122"/>
              <p:cNvSpPr>
                <a:spLocks noChangeShapeType="1"/>
              </p:cNvSpPr>
              <p:nvPr/>
            </p:nvSpPr>
            <p:spPr bwMode="auto">
              <a:xfrm>
                <a:off x="2576" y="1407"/>
                <a:ext cx="250" cy="1"/>
              </a:xfrm>
              <a:prstGeom prst="line">
                <a:avLst/>
              </a:prstGeom>
              <a:noFill/>
              <a:ln w="25400">
                <a:solidFill>
                  <a:srgbClr val="91919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39" name="Line 123"/>
              <p:cNvSpPr>
                <a:spLocks noChangeShapeType="1"/>
              </p:cNvSpPr>
              <p:nvPr/>
            </p:nvSpPr>
            <p:spPr bwMode="auto">
              <a:xfrm>
                <a:off x="1154" y="1268"/>
                <a:ext cx="253" cy="0"/>
              </a:xfrm>
              <a:prstGeom prst="line">
                <a:avLst/>
              </a:prstGeom>
              <a:noFill/>
              <a:ln w="25400">
                <a:solidFill>
                  <a:srgbClr val="DC008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40" name="Rectangle 124"/>
              <p:cNvSpPr>
                <a:spLocks noChangeArrowheads="1"/>
              </p:cNvSpPr>
              <p:nvPr/>
            </p:nvSpPr>
            <p:spPr bwMode="auto">
              <a:xfrm>
                <a:off x="2253" y="1354"/>
                <a:ext cx="332" cy="263"/>
              </a:xfrm>
              <a:prstGeom prst="rect">
                <a:avLst/>
              </a:prstGeom>
              <a:noFill/>
              <a:ln w="12700">
                <a:noFill/>
                <a:miter lim="800000"/>
                <a:headEnd/>
                <a:tailEnd/>
              </a:ln>
              <a:effectLst/>
            </p:spPr>
            <p:txBody>
              <a:bodyPr wrap="none" lIns="73520" tIns="36115" rIns="73520" bIns="36115">
                <a:prstTxWarp prst="textNoShape">
                  <a:avLst/>
                </a:prstTxWarp>
                <a:spAutoFit/>
              </a:bodyPr>
              <a:lstStyle/>
              <a:p>
                <a:pPr algn="ctr"/>
                <a:r>
                  <a:rPr lang="en-US" sz="1733" b="1">
                    <a:solidFill>
                      <a:schemeClr val="tx1"/>
                    </a:solidFill>
                    <a:latin typeface="FranklinGothic" charset="0"/>
                  </a:rPr>
                  <a:t>30</a:t>
                </a:r>
              </a:p>
            </p:txBody>
          </p:sp>
          <p:sp>
            <p:nvSpPr>
              <p:cNvPr id="2722941" name="Rectangle 125"/>
              <p:cNvSpPr>
                <a:spLocks noChangeArrowheads="1"/>
              </p:cNvSpPr>
              <p:nvPr/>
            </p:nvSpPr>
            <p:spPr bwMode="auto">
              <a:xfrm>
                <a:off x="2537" y="1354"/>
                <a:ext cx="332" cy="263"/>
              </a:xfrm>
              <a:prstGeom prst="rect">
                <a:avLst/>
              </a:prstGeom>
              <a:noFill/>
              <a:ln w="12700">
                <a:noFill/>
                <a:miter lim="800000"/>
                <a:headEnd/>
                <a:tailEnd/>
              </a:ln>
              <a:effectLst/>
            </p:spPr>
            <p:txBody>
              <a:bodyPr wrap="none" lIns="73520" tIns="36115" rIns="73520" bIns="36115">
                <a:prstTxWarp prst="textNoShape">
                  <a:avLst/>
                </a:prstTxWarp>
                <a:spAutoFit/>
              </a:bodyPr>
              <a:lstStyle/>
              <a:p>
                <a:pPr algn="ctr"/>
                <a:r>
                  <a:rPr lang="en-US" sz="1733" b="1">
                    <a:solidFill>
                      <a:schemeClr val="tx1"/>
                    </a:solidFill>
                    <a:latin typeface="FranklinGothic" charset="0"/>
                  </a:rPr>
                  <a:t>30</a:t>
                </a:r>
              </a:p>
            </p:txBody>
          </p:sp>
          <p:sp>
            <p:nvSpPr>
              <p:cNvPr id="2722942" name="Line 126"/>
              <p:cNvSpPr>
                <a:spLocks noChangeShapeType="1"/>
              </p:cNvSpPr>
              <p:nvPr/>
            </p:nvSpPr>
            <p:spPr bwMode="auto">
              <a:xfrm flipH="1">
                <a:off x="2276" y="1241"/>
                <a:ext cx="3" cy="17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43" name="Line 127"/>
              <p:cNvSpPr>
                <a:spLocks noChangeShapeType="1"/>
              </p:cNvSpPr>
              <p:nvPr/>
            </p:nvSpPr>
            <p:spPr bwMode="auto">
              <a:xfrm>
                <a:off x="1141" y="1241"/>
                <a:ext cx="0" cy="18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44" name="Line 128"/>
              <p:cNvSpPr>
                <a:spLocks noChangeShapeType="1"/>
              </p:cNvSpPr>
              <p:nvPr/>
            </p:nvSpPr>
            <p:spPr bwMode="auto">
              <a:xfrm>
                <a:off x="1426" y="1241"/>
                <a:ext cx="0" cy="18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45" name="Line 129"/>
              <p:cNvSpPr>
                <a:spLocks noChangeShapeType="1"/>
              </p:cNvSpPr>
              <p:nvPr/>
            </p:nvSpPr>
            <p:spPr bwMode="auto">
              <a:xfrm>
                <a:off x="1710" y="1241"/>
                <a:ext cx="0" cy="18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46" name="Line 130"/>
              <p:cNvSpPr>
                <a:spLocks noChangeShapeType="1"/>
              </p:cNvSpPr>
              <p:nvPr/>
            </p:nvSpPr>
            <p:spPr bwMode="auto">
              <a:xfrm>
                <a:off x="1994" y="1241"/>
                <a:ext cx="0" cy="18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47" name="Line 131"/>
              <p:cNvSpPr>
                <a:spLocks noChangeShapeType="1"/>
              </p:cNvSpPr>
              <p:nvPr/>
            </p:nvSpPr>
            <p:spPr bwMode="auto">
              <a:xfrm flipH="1">
                <a:off x="2560" y="1241"/>
                <a:ext cx="3" cy="17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sp>
            <p:nvSpPr>
              <p:cNvPr id="2722948" name="Line 132"/>
              <p:cNvSpPr>
                <a:spLocks noChangeShapeType="1"/>
              </p:cNvSpPr>
              <p:nvPr/>
            </p:nvSpPr>
            <p:spPr bwMode="auto">
              <a:xfrm flipH="1">
                <a:off x="2845" y="1241"/>
                <a:ext cx="3" cy="170"/>
              </a:xfrm>
              <a:prstGeom prst="line">
                <a:avLst/>
              </a:prstGeom>
              <a:noFill/>
              <a:ln w="25400">
                <a:solidFill>
                  <a:schemeClr val="tx1"/>
                </a:solidFill>
                <a:round/>
                <a:headEnd/>
                <a:tailEnd/>
              </a:ln>
              <a:effectLst/>
            </p:spPr>
            <p:txBody>
              <a:bodyPr wrap="none" anchor="ctr">
                <a:prstTxWarp prst="textNoShape">
                  <a:avLst/>
                </a:prstTxWarp>
              </a:bodyPr>
              <a:lstStyle/>
              <a:p>
                <a:endParaRPr lang="en-US" sz="1948">
                  <a:solidFill>
                    <a:schemeClr val="tx1"/>
                  </a:solidFill>
                </a:endParaRPr>
              </a:p>
            </p:txBody>
          </p:sp>
        </p:grpSp>
      </p:grpSp>
      <p:sp>
        <p:nvSpPr>
          <p:cNvPr id="135" name="Title 134"/>
          <p:cNvSpPr>
            <a:spLocks noGrp="1"/>
          </p:cNvSpPr>
          <p:nvPr>
            <p:ph type="title"/>
          </p:nvPr>
        </p:nvSpPr>
        <p:spPr/>
        <p:txBody>
          <a:bodyPr/>
          <a:lstStyle/>
          <a:p>
            <a:pPr algn="ctr"/>
            <a:r>
              <a:rPr lang="en-US" dirty="0"/>
              <a:t>Pipelining Lessons (1/2)</a:t>
            </a:r>
          </a:p>
        </p:txBody>
      </p:sp>
      <p:grpSp>
        <p:nvGrpSpPr>
          <p:cNvPr id="136" name="Group 4">
            <a:extLst>
              <a:ext uri="{FF2B5EF4-FFF2-40B4-BE49-F238E27FC236}">
                <a16:creationId xmlns:a16="http://schemas.microsoft.com/office/drawing/2014/main" xmlns="" id="{DF923C8B-325A-BB4F-8136-D7092412EAE9}"/>
              </a:ext>
            </a:extLst>
          </p:cNvPr>
          <p:cNvGrpSpPr>
            <a:grpSpLocks/>
          </p:cNvGrpSpPr>
          <p:nvPr/>
        </p:nvGrpSpPr>
        <p:grpSpPr bwMode="auto">
          <a:xfrm>
            <a:off x="439342" y="2507217"/>
            <a:ext cx="726282" cy="2739629"/>
            <a:chOff x="356" y="1170"/>
            <a:chExt cx="610" cy="2124"/>
          </a:xfrm>
        </p:grpSpPr>
        <p:sp>
          <p:nvSpPr>
            <p:cNvPr id="137" name="Rectangle 5">
              <a:extLst>
                <a:ext uri="{FF2B5EF4-FFF2-40B4-BE49-F238E27FC236}">
                  <a16:creationId xmlns:a16="http://schemas.microsoft.com/office/drawing/2014/main" xmlns="" id="{6A40D5BB-355E-BD4B-A29B-285BB5B0A253}"/>
                </a:ext>
              </a:extLst>
            </p:cNvPr>
            <p:cNvSpPr>
              <a:spLocks noChangeArrowheads="1"/>
            </p:cNvSpPr>
            <p:nvPr/>
          </p:nvSpPr>
          <p:spPr bwMode="auto">
            <a:xfrm>
              <a:off x="356" y="1170"/>
              <a:ext cx="270" cy="2124"/>
            </a:xfrm>
            <a:prstGeom prst="rect">
              <a:avLst/>
            </a:prstGeom>
            <a:noFill/>
            <a:ln w="12700">
              <a:noFill/>
              <a:miter lim="800000"/>
              <a:headEnd/>
              <a:tailEnd/>
            </a:ln>
            <a:effectLst/>
          </p:spPr>
          <p:txBody>
            <a:bodyPr wrap="none" lIns="73522" tIns="36115" rIns="73522" bIns="36115">
              <a:prstTxWarp prst="textNoShape">
                <a:avLst/>
              </a:prstTxWarp>
              <a:spAutoFit/>
            </a:bodyPr>
            <a:lstStyle/>
            <a:p>
              <a:pPr algn="ctr"/>
              <a:r>
                <a:rPr lang="en-US" sz="1733" i="1">
                  <a:solidFill>
                    <a:schemeClr val="tx1"/>
                  </a:solidFill>
                  <a:latin typeface="FranklinGothic" charset="0"/>
                </a:rPr>
                <a:t>T</a:t>
              </a:r>
            </a:p>
            <a:p>
              <a:pPr algn="ctr"/>
              <a:r>
                <a:rPr lang="en-US" sz="1733" i="1">
                  <a:solidFill>
                    <a:schemeClr val="tx1"/>
                  </a:solidFill>
                  <a:latin typeface="FranklinGothic" charset="0"/>
                </a:rPr>
                <a:t>a</a:t>
              </a:r>
            </a:p>
            <a:p>
              <a:pPr algn="ctr"/>
              <a:r>
                <a:rPr lang="en-US" sz="1733" i="1">
                  <a:solidFill>
                    <a:schemeClr val="tx1"/>
                  </a:solidFill>
                  <a:latin typeface="FranklinGothic" charset="0"/>
                </a:rPr>
                <a:t>s</a:t>
              </a:r>
            </a:p>
            <a:p>
              <a:pPr algn="ctr"/>
              <a:r>
                <a:rPr lang="en-US" sz="1733" i="1">
                  <a:solidFill>
                    <a:schemeClr val="tx1"/>
                  </a:solidFill>
                  <a:latin typeface="FranklinGothic" charset="0"/>
                </a:rPr>
                <a:t>k</a:t>
              </a:r>
            </a:p>
            <a:p>
              <a:pPr algn="ctr"/>
              <a:endParaRPr lang="en-US" sz="1733" i="1">
                <a:solidFill>
                  <a:schemeClr val="tx1"/>
                </a:solidFill>
                <a:latin typeface="FranklinGothic" charset="0"/>
              </a:endParaRPr>
            </a:p>
            <a:p>
              <a:pPr algn="ctr"/>
              <a:r>
                <a:rPr lang="en-US" sz="1733" i="1">
                  <a:solidFill>
                    <a:schemeClr val="tx1"/>
                  </a:solidFill>
                  <a:latin typeface="FranklinGothic" charset="0"/>
                </a:rPr>
                <a:t>O</a:t>
              </a:r>
            </a:p>
            <a:p>
              <a:pPr algn="ctr"/>
              <a:r>
                <a:rPr lang="en-US" sz="1733" i="1">
                  <a:solidFill>
                    <a:schemeClr val="tx1"/>
                  </a:solidFill>
                  <a:latin typeface="FranklinGothic" charset="0"/>
                </a:rPr>
                <a:t>r</a:t>
              </a:r>
            </a:p>
            <a:p>
              <a:pPr algn="ctr"/>
              <a:r>
                <a:rPr lang="en-US" sz="1733" i="1">
                  <a:solidFill>
                    <a:schemeClr val="tx1"/>
                  </a:solidFill>
                  <a:latin typeface="FranklinGothic" charset="0"/>
                </a:rPr>
                <a:t>d</a:t>
              </a:r>
            </a:p>
            <a:p>
              <a:pPr algn="ctr"/>
              <a:r>
                <a:rPr lang="en-US" sz="1733" i="1">
                  <a:solidFill>
                    <a:schemeClr val="tx1"/>
                  </a:solidFill>
                  <a:latin typeface="FranklinGothic" charset="0"/>
                </a:rPr>
                <a:t>e</a:t>
              </a:r>
            </a:p>
            <a:p>
              <a:pPr algn="ctr"/>
              <a:r>
                <a:rPr lang="en-US" sz="1733" i="1">
                  <a:solidFill>
                    <a:schemeClr val="tx1"/>
                  </a:solidFill>
                  <a:latin typeface="FranklinGothic" charset="0"/>
                </a:rPr>
                <a:t>r</a:t>
              </a:r>
            </a:p>
          </p:txBody>
        </p:sp>
        <p:sp>
          <p:nvSpPr>
            <p:cNvPr id="138" name="Freeform 6">
              <a:extLst>
                <a:ext uri="{FF2B5EF4-FFF2-40B4-BE49-F238E27FC236}">
                  <a16:creationId xmlns:a16="http://schemas.microsoft.com/office/drawing/2014/main" xmlns="" id="{41AA4389-D543-BF47-82CF-09EC3C9C0F59}"/>
                </a:ext>
              </a:extLst>
            </p:cNvPr>
            <p:cNvSpPr>
              <a:spLocks/>
            </p:cNvSpPr>
            <p:nvPr/>
          </p:nvSpPr>
          <p:spPr bwMode="auto">
            <a:xfrm>
              <a:off x="711" y="1867"/>
              <a:ext cx="219" cy="221"/>
            </a:xfrm>
            <a:custGeom>
              <a:avLst/>
              <a:gdLst/>
              <a:ahLst/>
              <a:cxnLst>
                <a:cxn ang="0">
                  <a:pos x="69" y="10"/>
                </a:cxn>
                <a:cxn ang="0">
                  <a:pos x="117" y="12"/>
                </a:cxn>
                <a:cxn ang="0">
                  <a:pos x="167" y="0"/>
                </a:cxn>
                <a:cxn ang="0">
                  <a:pos x="228" y="0"/>
                </a:cxn>
                <a:cxn ang="0">
                  <a:pos x="161" y="63"/>
                </a:cxn>
                <a:cxn ang="0">
                  <a:pos x="179" y="67"/>
                </a:cxn>
                <a:cxn ang="0">
                  <a:pos x="196" y="74"/>
                </a:cxn>
                <a:cxn ang="0">
                  <a:pos x="213" y="83"/>
                </a:cxn>
                <a:cxn ang="0">
                  <a:pos x="226" y="94"/>
                </a:cxn>
                <a:cxn ang="0">
                  <a:pos x="236" y="108"/>
                </a:cxn>
                <a:cxn ang="0">
                  <a:pos x="243" y="123"/>
                </a:cxn>
                <a:cxn ang="0">
                  <a:pos x="245" y="140"/>
                </a:cxn>
                <a:cxn ang="0">
                  <a:pos x="242" y="157"/>
                </a:cxn>
                <a:cxn ang="0">
                  <a:pos x="237" y="171"/>
                </a:cxn>
                <a:cxn ang="0">
                  <a:pos x="226" y="185"/>
                </a:cxn>
                <a:cxn ang="0">
                  <a:pos x="209" y="200"/>
                </a:cxn>
                <a:cxn ang="0">
                  <a:pos x="192" y="209"/>
                </a:cxn>
                <a:cxn ang="0">
                  <a:pos x="176" y="215"/>
                </a:cxn>
                <a:cxn ang="0">
                  <a:pos x="161" y="219"/>
                </a:cxn>
                <a:cxn ang="0">
                  <a:pos x="141" y="220"/>
                </a:cxn>
                <a:cxn ang="0">
                  <a:pos x="91" y="219"/>
                </a:cxn>
                <a:cxn ang="0">
                  <a:pos x="67" y="215"/>
                </a:cxn>
                <a:cxn ang="0">
                  <a:pos x="42" y="204"/>
                </a:cxn>
                <a:cxn ang="0">
                  <a:pos x="22" y="189"/>
                </a:cxn>
                <a:cxn ang="0">
                  <a:pos x="10" y="174"/>
                </a:cxn>
                <a:cxn ang="0">
                  <a:pos x="3" y="157"/>
                </a:cxn>
                <a:cxn ang="0">
                  <a:pos x="0" y="143"/>
                </a:cxn>
                <a:cxn ang="0">
                  <a:pos x="2" y="126"/>
                </a:cxn>
                <a:cxn ang="0">
                  <a:pos x="10" y="106"/>
                </a:cxn>
                <a:cxn ang="0">
                  <a:pos x="26" y="88"/>
                </a:cxn>
                <a:cxn ang="0">
                  <a:pos x="47" y="74"/>
                </a:cxn>
                <a:cxn ang="0">
                  <a:pos x="76" y="64"/>
                </a:cxn>
                <a:cxn ang="0">
                  <a:pos x="30" y="3"/>
                </a:cxn>
              </a:cxnLst>
              <a:rect l="0" t="0" r="r" b="b"/>
              <a:pathLst>
                <a:path w="246" h="221">
                  <a:moveTo>
                    <a:pt x="30" y="3"/>
                  </a:moveTo>
                  <a:lnTo>
                    <a:pt x="69" y="10"/>
                  </a:lnTo>
                  <a:lnTo>
                    <a:pt x="69" y="0"/>
                  </a:lnTo>
                  <a:lnTo>
                    <a:pt x="117" y="12"/>
                  </a:lnTo>
                  <a:lnTo>
                    <a:pt x="117" y="0"/>
                  </a:lnTo>
                  <a:lnTo>
                    <a:pt x="167" y="0"/>
                  </a:lnTo>
                  <a:lnTo>
                    <a:pt x="167" y="11"/>
                  </a:lnTo>
                  <a:lnTo>
                    <a:pt x="228" y="0"/>
                  </a:lnTo>
                  <a:lnTo>
                    <a:pt x="153" y="62"/>
                  </a:lnTo>
                  <a:lnTo>
                    <a:pt x="161" y="63"/>
                  </a:lnTo>
                  <a:lnTo>
                    <a:pt x="169" y="64"/>
                  </a:lnTo>
                  <a:lnTo>
                    <a:pt x="179" y="67"/>
                  </a:lnTo>
                  <a:lnTo>
                    <a:pt x="187" y="70"/>
                  </a:lnTo>
                  <a:lnTo>
                    <a:pt x="196" y="74"/>
                  </a:lnTo>
                  <a:lnTo>
                    <a:pt x="205" y="78"/>
                  </a:lnTo>
                  <a:lnTo>
                    <a:pt x="213" y="83"/>
                  </a:lnTo>
                  <a:lnTo>
                    <a:pt x="220" y="89"/>
                  </a:lnTo>
                  <a:lnTo>
                    <a:pt x="226" y="94"/>
                  </a:lnTo>
                  <a:lnTo>
                    <a:pt x="231" y="101"/>
                  </a:lnTo>
                  <a:lnTo>
                    <a:pt x="236" y="108"/>
                  </a:lnTo>
                  <a:lnTo>
                    <a:pt x="240" y="116"/>
                  </a:lnTo>
                  <a:lnTo>
                    <a:pt x="243" y="123"/>
                  </a:lnTo>
                  <a:lnTo>
                    <a:pt x="244" y="130"/>
                  </a:lnTo>
                  <a:lnTo>
                    <a:pt x="245" y="140"/>
                  </a:lnTo>
                  <a:lnTo>
                    <a:pt x="244" y="150"/>
                  </a:lnTo>
                  <a:lnTo>
                    <a:pt x="242" y="157"/>
                  </a:lnTo>
                  <a:lnTo>
                    <a:pt x="240" y="165"/>
                  </a:lnTo>
                  <a:lnTo>
                    <a:pt x="237" y="171"/>
                  </a:lnTo>
                  <a:lnTo>
                    <a:pt x="232" y="177"/>
                  </a:lnTo>
                  <a:lnTo>
                    <a:pt x="226" y="185"/>
                  </a:lnTo>
                  <a:lnTo>
                    <a:pt x="218" y="193"/>
                  </a:lnTo>
                  <a:lnTo>
                    <a:pt x="209" y="200"/>
                  </a:lnTo>
                  <a:lnTo>
                    <a:pt x="200" y="205"/>
                  </a:lnTo>
                  <a:lnTo>
                    <a:pt x="192" y="209"/>
                  </a:lnTo>
                  <a:lnTo>
                    <a:pt x="184" y="213"/>
                  </a:lnTo>
                  <a:lnTo>
                    <a:pt x="176" y="215"/>
                  </a:lnTo>
                  <a:lnTo>
                    <a:pt x="167" y="217"/>
                  </a:lnTo>
                  <a:lnTo>
                    <a:pt x="161" y="219"/>
                  </a:lnTo>
                  <a:lnTo>
                    <a:pt x="150" y="219"/>
                  </a:lnTo>
                  <a:lnTo>
                    <a:pt x="141" y="220"/>
                  </a:lnTo>
                  <a:lnTo>
                    <a:pt x="99" y="220"/>
                  </a:lnTo>
                  <a:lnTo>
                    <a:pt x="91" y="219"/>
                  </a:lnTo>
                  <a:lnTo>
                    <a:pt x="81" y="218"/>
                  </a:lnTo>
                  <a:lnTo>
                    <a:pt x="67" y="215"/>
                  </a:lnTo>
                  <a:lnTo>
                    <a:pt x="55" y="210"/>
                  </a:lnTo>
                  <a:lnTo>
                    <a:pt x="42" y="204"/>
                  </a:lnTo>
                  <a:lnTo>
                    <a:pt x="31" y="196"/>
                  </a:lnTo>
                  <a:lnTo>
                    <a:pt x="22" y="189"/>
                  </a:lnTo>
                  <a:lnTo>
                    <a:pt x="16" y="183"/>
                  </a:lnTo>
                  <a:lnTo>
                    <a:pt x="10" y="174"/>
                  </a:lnTo>
                  <a:lnTo>
                    <a:pt x="5" y="164"/>
                  </a:lnTo>
                  <a:lnTo>
                    <a:pt x="3" y="157"/>
                  </a:lnTo>
                  <a:lnTo>
                    <a:pt x="1" y="150"/>
                  </a:lnTo>
                  <a:lnTo>
                    <a:pt x="0" y="143"/>
                  </a:lnTo>
                  <a:lnTo>
                    <a:pt x="1" y="137"/>
                  </a:lnTo>
                  <a:lnTo>
                    <a:pt x="2" y="126"/>
                  </a:lnTo>
                  <a:lnTo>
                    <a:pt x="5" y="117"/>
                  </a:lnTo>
                  <a:lnTo>
                    <a:pt x="10" y="106"/>
                  </a:lnTo>
                  <a:lnTo>
                    <a:pt x="18" y="97"/>
                  </a:lnTo>
                  <a:lnTo>
                    <a:pt x="26" y="88"/>
                  </a:lnTo>
                  <a:lnTo>
                    <a:pt x="37" y="80"/>
                  </a:lnTo>
                  <a:lnTo>
                    <a:pt x="47" y="74"/>
                  </a:lnTo>
                  <a:lnTo>
                    <a:pt x="61" y="68"/>
                  </a:lnTo>
                  <a:lnTo>
                    <a:pt x="76" y="64"/>
                  </a:lnTo>
                  <a:lnTo>
                    <a:pt x="86" y="62"/>
                  </a:lnTo>
                  <a:lnTo>
                    <a:pt x="30" y="3"/>
                  </a:lnTo>
                </a:path>
              </a:pathLst>
            </a:custGeom>
            <a:solidFill>
              <a:schemeClr val="hlink"/>
            </a:solidFill>
            <a:ln w="25400" cap="rnd" cmpd="sng">
              <a:solidFill>
                <a:srgbClr val="000000"/>
              </a:solid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sp>
          <p:nvSpPr>
            <p:cNvPr id="139" name="Rectangle 7">
              <a:extLst>
                <a:ext uri="{FF2B5EF4-FFF2-40B4-BE49-F238E27FC236}">
                  <a16:creationId xmlns:a16="http://schemas.microsoft.com/office/drawing/2014/main" xmlns="" id="{9DD41EA9-48AA-7947-8054-8F9DBDE02146}"/>
                </a:ext>
              </a:extLst>
            </p:cNvPr>
            <p:cNvSpPr>
              <a:spLocks noChangeArrowheads="1"/>
            </p:cNvSpPr>
            <p:nvPr/>
          </p:nvSpPr>
          <p:spPr bwMode="auto">
            <a:xfrm>
              <a:off x="700" y="1853"/>
              <a:ext cx="259" cy="263"/>
            </a:xfrm>
            <a:prstGeom prst="rect">
              <a:avLst/>
            </a:prstGeom>
            <a:noFill/>
            <a:ln w="12700">
              <a:noFill/>
              <a:miter lim="800000"/>
              <a:headEnd/>
              <a:tailEnd/>
            </a:ln>
            <a:effectLst/>
          </p:spPr>
          <p:txBody>
            <a:bodyPr wrap="none" lIns="73522" tIns="36115" rIns="73522" bIns="36115">
              <a:prstTxWarp prst="textNoShape">
                <a:avLst/>
              </a:prstTxWarp>
              <a:spAutoFit/>
            </a:bodyPr>
            <a:lstStyle/>
            <a:p>
              <a:pPr algn="ctr"/>
              <a:r>
                <a:rPr lang="en-US" sz="1733" b="1" dirty="0">
                  <a:solidFill>
                    <a:schemeClr val="tx1"/>
                  </a:solidFill>
                  <a:latin typeface="FranklinGothic" charset="0"/>
                </a:rPr>
                <a:t>B</a:t>
              </a:r>
            </a:p>
          </p:txBody>
        </p:sp>
        <p:sp>
          <p:nvSpPr>
            <p:cNvPr id="140" name="Freeform 8">
              <a:extLst>
                <a:ext uri="{FF2B5EF4-FFF2-40B4-BE49-F238E27FC236}">
                  <a16:creationId xmlns:a16="http://schemas.microsoft.com/office/drawing/2014/main" xmlns="" id="{224D6AA3-2E45-6E4F-986D-884DBB5F5BFB}"/>
                </a:ext>
              </a:extLst>
            </p:cNvPr>
            <p:cNvSpPr>
              <a:spLocks/>
            </p:cNvSpPr>
            <p:nvPr/>
          </p:nvSpPr>
          <p:spPr bwMode="auto">
            <a:xfrm>
              <a:off x="711" y="2217"/>
              <a:ext cx="219" cy="222"/>
            </a:xfrm>
            <a:custGeom>
              <a:avLst/>
              <a:gdLst/>
              <a:ahLst/>
              <a:cxnLst>
                <a:cxn ang="0">
                  <a:pos x="69" y="11"/>
                </a:cxn>
                <a:cxn ang="0">
                  <a:pos x="117" y="12"/>
                </a:cxn>
                <a:cxn ang="0">
                  <a:pos x="167" y="0"/>
                </a:cxn>
                <a:cxn ang="0">
                  <a:pos x="228" y="0"/>
                </a:cxn>
                <a:cxn ang="0">
                  <a:pos x="161" y="63"/>
                </a:cxn>
                <a:cxn ang="0">
                  <a:pos x="179" y="67"/>
                </a:cxn>
                <a:cxn ang="0">
                  <a:pos x="196" y="74"/>
                </a:cxn>
                <a:cxn ang="0">
                  <a:pos x="213" y="83"/>
                </a:cxn>
                <a:cxn ang="0">
                  <a:pos x="226" y="95"/>
                </a:cxn>
                <a:cxn ang="0">
                  <a:pos x="236" y="108"/>
                </a:cxn>
                <a:cxn ang="0">
                  <a:pos x="243" y="124"/>
                </a:cxn>
                <a:cxn ang="0">
                  <a:pos x="245" y="141"/>
                </a:cxn>
                <a:cxn ang="0">
                  <a:pos x="242" y="158"/>
                </a:cxn>
                <a:cxn ang="0">
                  <a:pos x="237" y="171"/>
                </a:cxn>
                <a:cxn ang="0">
                  <a:pos x="226" y="186"/>
                </a:cxn>
                <a:cxn ang="0">
                  <a:pos x="209" y="201"/>
                </a:cxn>
                <a:cxn ang="0">
                  <a:pos x="192" y="210"/>
                </a:cxn>
                <a:cxn ang="0">
                  <a:pos x="176" y="216"/>
                </a:cxn>
                <a:cxn ang="0">
                  <a:pos x="161" y="219"/>
                </a:cxn>
                <a:cxn ang="0">
                  <a:pos x="141" y="221"/>
                </a:cxn>
                <a:cxn ang="0">
                  <a:pos x="91" y="220"/>
                </a:cxn>
                <a:cxn ang="0">
                  <a:pos x="67" y="216"/>
                </a:cxn>
                <a:cxn ang="0">
                  <a:pos x="42" y="204"/>
                </a:cxn>
                <a:cxn ang="0">
                  <a:pos x="22" y="190"/>
                </a:cxn>
                <a:cxn ang="0">
                  <a:pos x="10" y="174"/>
                </a:cxn>
                <a:cxn ang="0">
                  <a:pos x="3" y="158"/>
                </a:cxn>
                <a:cxn ang="0">
                  <a:pos x="0" y="144"/>
                </a:cxn>
                <a:cxn ang="0">
                  <a:pos x="2" y="127"/>
                </a:cxn>
                <a:cxn ang="0">
                  <a:pos x="10" y="106"/>
                </a:cxn>
                <a:cxn ang="0">
                  <a:pos x="26" y="89"/>
                </a:cxn>
                <a:cxn ang="0">
                  <a:pos x="47" y="74"/>
                </a:cxn>
                <a:cxn ang="0">
                  <a:pos x="76" y="65"/>
                </a:cxn>
                <a:cxn ang="0">
                  <a:pos x="30" y="3"/>
                </a:cxn>
              </a:cxnLst>
              <a:rect l="0" t="0" r="r" b="b"/>
              <a:pathLst>
                <a:path w="246" h="222">
                  <a:moveTo>
                    <a:pt x="30" y="3"/>
                  </a:moveTo>
                  <a:lnTo>
                    <a:pt x="69" y="11"/>
                  </a:lnTo>
                  <a:lnTo>
                    <a:pt x="69" y="0"/>
                  </a:lnTo>
                  <a:lnTo>
                    <a:pt x="117" y="12"/>
                  </a:lnTo>
                  <a:lnTo>
                    <a:pt x="117" y="0"/>
                  </a:lnTo>
                  <a:lnTo>
                    <a:pt x="167" y="0"/>
                  </a:lnTo>
                  <a:lnTo>
                    <a:pt x="167" y="11"/>
                  </a:lnTo>
                  <a:lnTo>
                    <a:pt x="228" y="0"/>
                  </a:lnTo>
                  <a:lnTo>
                    <a:pt x="153" y="62"/>
                  </a:lnTo>
                  <a:lnTo>
                    <a:pt x="161" y="63"/>
                  </a:lnTo>
                  <a:lnTo>
                    <a:pt x="169" y="65"/>
                  </a:lnTo>
                  <a:lnTo>
                    <a:pt x="179" y="67"/>
                  </a:lnTo>
                  <a:lnTo>
                    <a:pt x="187" y="70"/>
                  </a:lnTo>
                  <a:lnTo>
                    <a:pt x="196" y="74"/>
                  </a:lnTo>
                  <a:lnTo>
                    <a:pt x="205" y="78"/>
                  </a:lnTo>
                  <a:lnTo>
                    <a:pt x="213" y="83"/>
                  </a:lnTo>
                  <a:lnTo>
                    <a:pt x="220" y="89"/>
                  </a:lnTo>
                  <a:lnTo>
                    <a:pt x="226" y="95"/>
                  </a:lnTo>
                  <a:lnTo>
                    <a:pt x="231" y="101"/>
                  </a:lnTo>
                  <a:lnTo>
                    <a:pt x="236" y="108"/>
                  </a:lnTo>
                  <a:lnTo>
                    <a:pt x="240" y="117"/>
                  </a:lnTo>
                  <a:lnTo>
                    <a:pt x="243" y="124"/>
                  </a:lnTo>
                  <a:lnTo>
                    <a:pt x="244" y="131"/>
                  </a:lnTo>
                  <a:lnTo>
                    <a:pt x="245" y="141"/>
                  </a:lnTo>
                  <a:lnTo>
                    <a:pt x="244" y="150"/>
                  </a:lnTo>
                  <a:lnTo>
                    <a:pt x="242" y="158"/>
                  </a:lnTo>
                  <a:lnTo>
                    <a:pt x="240" y="165"/>
                  </a:lnTo>
                  <a:lnTo>
                    <a:pt x="237" y="171"/>
                  </a:lnTo>
                  <a:lnTo>
                    <a:pt x="232" y="178"/>
                  </a:lnTo>
                  <a:lnTo>
                    <a:pt x="226" y="186"/>
                  </a:lnTo>
                  <a:lnTo>
                    <a:pt x="218" y="194"/>
                  </a:lnTo>
                  <a:lnTo>
                    <a:pt x="209" y="201"/>
                  </a:lnTo>
                  <a:lnTo>
                    <a:pt x="200" y="206"/>
                  </a:lnTo>
                  <a:lnTo>
                    <a:pt x="192" y="210"/>
                  </a:lnTo>
                  <a:lnTo>
                    <a:pt x="184" y="213"/>
                  </a:lnTo>
                  <a:lnTo>
                    <a:pt x="176" y="216"/>
                  </a:lnTo>
                  <a:lnTo>
                    <a:pt x="167" y="218"/>
                  </a:lnTo>
                  <a:lnTo>
                    <a:pt x="161" y="219"/>
                  </a:lnTo>
                  <a:lnTo>
                    <a:pt x="150" y="220"/>
                  </a:lnTo>
                  <a:lnTo>
                    <a:pt x="141" y="221"/>
                  </a:lnTo>
                  <a:lnTo>
                    <a:pt x="99" y="221"/>
                  </a:lnTo>
                  <a:lnTo>
                    <a:pt x="91" y="220"/>
                  </a:lnTo>
                  <a:lnTo>
                    <a:pt x="81" y="219"/>
                  </a:lnTo>
                  <a:lnTo>
                    <a:pt x="67" y="216"/>
                  </a:lnTo>
                  <a:lnTo>
                    <a:pt x="55" y="210"/>
                  </a:lnTo>
                  <a:lnTo>
                    <a:pt x="42" y="204"/>
                  </a:lnTo>
                  <a:lnTo>
                    <a:pt x="31" y="197"/>
                  </a:lnTo>
                  <a:lnTo>
                    <a:pt x="22" y="190"/>
                  </a:lnTo>
                  <a:lnTo>
                    <a:pt x="16" y="183"/>
                  </a:lnTo>
                  <a:lnTo>
                    <a:pt x="10" y="174"/>
                  </a:lnTo>
                  <a:lnTo>
                    <a:pt x="5" y="165"/>
                  </a:lnTo>
                  <a:lnTo>
                    <a:pt x="3" y="158"/>
                  </a:lnTo>
                  <a:lnTo>
                    <a:pt x="1" y="151"/>
                  </a:lnTo>
                  <a:lnTo>
                    <a:pt x="0" y="144"/>
                  </a:lnTo>
                  <a:lnTo>
                    <a:pt x="1" y="138"/>
                  </a:lnTo>
                  <a:lnTo>
                    <a:pt x="2" y="127"/>
                  </a:lnTo>
                  <a:lnTo>
                    <a:pt x="5" y="117"/>
                  </a:lnTo>
                  <a:lnTo>
                    <a:pt x="10" y="106"/>
                  </a:lnTo>
                  <a:lnTo>
                    <a:pt x="18" y="97"/>
                  </a:lnTo>
                  <a:lnTo>
                    <a:pt x="26" y="89"/>
                  </a:lnTo>
                  <a:lnTo>
                    <a:pt x="37" y="80"/>
                  </a:lnTo>
                  <a:lnTo>
                    <a:pt x="47" y="74"/>
                  </a:lnTo>
                  <a:lnTo>
                    <a:pt x="61" y="68"/>
                  </a:lnTo>
                  <a:lnTo>
                    <a:pt x="76" y="65"/>
                  </a:lnTo>
                  <a:lnTo>
                    <a:pt x="86" y="62"/>
                  </a:lnTo>
                  <a:lnTo>
                    <a:pt x="30" y="3"/>
                  </a:lnTo>
                </a:path>
              </a:pathLst>
            </a:custGeom>
            <a:solidFill>
              <a:schemeClr val="hlink"/>
            </a:solidFill>
            <a:ln w="25400" cap="rnd" cmpd="sng">
              <a:solidFill>
                <a:srgbClr val="000000"/>
              </a:solid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sp>
          <p:nvSpPr>
            <p:cNvPr id="141" name="Rectangle 9">
              <a:extLst>
                <a:ext uri="{FF2B5EF4-FFF2-40B4-BE49-F238E27FC236}">
                  <a16:creationId xmlns:a16="http://schemas.microsoft.com/office/drawing/2014/main" xmlns="" id="{6AD863B1-0D59-984A-8E7C-27A6747891E6}"/>
                </a:ext>
              </a:extLst>
            </p:cNvPr>
            <p:cNvSpPr>
              <a:spLocks noChangeArrowheads="1"/>
            </p:cNvSpPr>
            <p:nvPr/>
          </p:nvSpPr>
          <p:spPr bwMode="auto">
            <a:xfrm>
              <a:off x="681" y="2212"/>
              <a:ext cx="259" cy="263"/>
            </a:xfrm>
            <a:prstGeom prst="rect">
              <a:avLst/>
            </a:prstGeom>
            <a:noFill/>
            <a:ln w="12700">
              <a:noFill/>
              <a:miter lim="800000"/>
              <a:headEnd/>
              <a:tailEnd/>
            </a:ln>
            <a:effectLst/>
          </p:spPr>
          <p:txBody>
            <a:bodyPr wrap="none" lIns="73522" tIns="36115" rIns="73522" bIns="36115">
              <a:prstTxWarp prst="textNoShape">
                <a:avLst/>
              </a:prstTxWarp>
              <a:spAutoFit/>
            </a:bodyPr>
            <a:lstStyle/>
            <a:p>
              <a:pPr algn="ctr"/>
              <a:r>
                <a:rPr lang="en-US" sz="1733" b="1" dirty="0">
                  <a:solidFill>
                    <a:schemeClr val="tx1"/>
                  </a:solidFill>
                  <a:latin typeface="FranklinGothic" charset="0"/>
                </a:rPr>
                <a:t>C</a:t>
              </a:r>
            </a:p>
          </p:txBody>
        </p:sp>
        <p:sp>
          <p:nvSpPr>
            <p:cNvPr id="142" name="Freeform 10">
              <a:extLst>
                <a:ext uri="{FF2B5EF4-FFF2-40B4-BE49-F238E27FC236}">
                  <a16:creationId xmlns:a16="http://schemas.microsoft.com/office/drawing/2014/main" xmlns="" id="{B6C18E78-8124-354B-9E81-487D93CBAA40}"/>
                </a:ext>
              </a:extLst>
            </p:cNvPr>
            <p:cNvSpPr>
              <a:spLocks/>
            </p:cNvSpPr>
            <p:nvPr/>
          </p:nvSpPr>
          <p:spPr bwMode="auto">
            <a:xfrm>
              <a:off x="711" y="2521"/>
              <a:ext cx="219" cy="221"/>
            </a:xfrm>
            <a:custGeom>
              <a:avLst/>
              <a:gdLst/>
              <a:ahLst/>
              <a:cxnLst>
                <a:cxn ang="0">
                  <a:pos x="69" y="10"/>
                </a:cxn>
                <a:cxn ang="0">
                  <a:pos x="117" y="12"/>
                </a:cxn>
                <a:cxn ang="0">
                  <a:pos x="167" y="0"/>
                </a:cxn>
                <a:cxn ang="0">
                  <a:pos x="228" y="0"/>
                </a:cxn>
                <a:cxn ang="0">
                  <a:pos x="161" y="63"/>
                </a:cxn>
                <a:cxn ang="0">
                  <a:pos x="179" y="67"/>
                </a:cxn>
                <a:cxn ang="0">
                  <a:pos x="196" y="74"/>
                </a:cxn>
                <a:cxn ang="0">
                  <a:pos x="213" y="83"/>
                </a:cxn>
                <a:cxn ang="0">
                  <a:pos x="226" y="94"/>
                </a:cxn>
                <a:cxn ang="0">
                  <a:pos x="236" y="108"/>
                </a:cxn>
                <a:cxn ang="0">
                  <a:pos x="243" y="123"/>
                </a:cxn>
                <a:cxn ang="0">
                  <a:pos x="245" y="140"/>
                </a:cxn>
                <a:cxn ang="0">
                  <a:pos x="242" y="157"/>
                </a:cxn>
                <a:cxn ang="0">
                  <a:pos x="237" y="171"/>
                </a:cxn>
                <a:cxn ang="0">
                  <a:pos x="226" y="185"/>
                </a:cxn>
                <a:cxn ang="0">
                  <a:pos x="209" y="200"/>
                </a:cxn>
                <a:cxn ang="0">
                  <a:pos x="192" y="209"/>
                </a:cxn>
                <a:cxn ang="0">
                  <a:pos x="176" y="215"/>
                </a:cxn>
                <a:cxn ang="0">
                  <a:pos x="161" y="219"/>
                </a:cxn>
                <a:cxn ang="0">
                  <a:pos x="141" y="220"/>
                </a:cxn>
                <a:cxn ang="0">
                  <a:pos x="91" y="219"/>
                </a:cxn>
                <a:cxn ang="0">
                  <a:pos x="67" y="215"/>
                </a:cxn>
                <a:cxn ang="0">
                  <a:pos x="42" y="204"/>
                </a:cxn>
                <a:cxn ang="0">
                  <a:pos x="22" y="189"/>
                </a:cxn>
                <a:cxn ang="0">
                  <a:pos x="10" y="174"/>
                </a:cxn>
                <a:cxn ang="0">
                  <a:pos x="3" y="157"/>
                </a:cxn>
                <a:cxn ang="0">
                  <a:pos x="0" y="143"/>
                </a:cxn>
                <a:cxn ang="0">
                  <a:pos x="2" y="126"/>
                </a:cxn>
                <a:cxn ang="0">
                  <a:pos x="10" y="106"/>
                </a:cxn>
                <a:cxn ang="0">
                  <a:pos x="26" y="88"/>
                </a:cxn>
                <a:cxn ang="0">
                  <a:pos x="47" y="74"/>
                </a:cxn>
                <a:cxn ang="0">
                  <a:pos x="76" y="64"/>
                </a:cxn>
                <a:cxn ang="0">
                  <a:pos x="30" y="3"/>
                </a:cxn>
              </a:cxnLst>
              <a:rect l="0" t="0" r="r" b="b"/>
              <a:pathLst>
                <a:path w="246" h="221">
                  <a:moveTo>
                    <a:pt x="30" y="3"/>
                  </a:moveTo>
                  <a:lnTo>
                    <a:pt x="69" y="10"/>
                  </a:lnTo>
                  <a:lnTo>
                    <a:pt x="69" y="0"/>
                  </a:lnTo>
                  <a:lnTo>
                    <a:pt x="117" y="12"/>
                  </a:lnTo>
                  <a:lnTo>
                    <a:pt x="117" y="0"/>
                  </a:lnTo>
                  <a:lnTo>
                    <a:pt x="167" y="0"/>
                  </a:lnTo>
                  <a:lnTo>
                    <a:pt x="167" y="11"/>
                  </a:lnTo>
                  <a:lnTo>
                    <a:pt x="228" y="0"/>
                  </a:lnTo>
                  <a:lnTo>
                    <a:pt x="153" y="62"/>
                  </a:lnTo>
                  <a:lnTo>
                    <a:pt x="161" y="63"/>
                  </a:lnTo>
                  <a:lnTo>
                    <a:pt x="169" y="64"/>
                  </a:lnTo>
                  <a:lnTo>
                    <a:pt x="179" y="67"/>
                  </a:lnTo>
                  <a:lnTo>
                    <a:pt x="187" y="70"/>
                  </a:lnTo>
                  <a:lnTo>
                    <a:pt x="196" y="74"/>
                  </a:lnTo>
                  <a:lnTo>
                    <a:pt x="205" y="78"/>
                  </a:lnTo>
                  <a:lnTo>
                    <a:pt x="213" y="83"/>
                  </a:lnTo>
                  <a:lnTo>
                    <a:pt x="220" y="89"/>
                  </a:lnTo>
                  <a:lnTo>
                    <a:pt x="226" y="94"/>
                  </a:lnTo>
                  <a:lnTo>
                    <a:pt x="231" y="101"/>
                  </a:lnTo>
                  <a:lnTo>
                    <a:pt x="236" y="108"/>
                  </a:lnTo>
                  <a:lnTo>
                    <a:pt x="240" y="116"/>
                  </a:lnTo>
                  <a:lnTo>
                    <a:pt x="243" y="123"/>
                  </a:lnTo>
                  <a:lnTo>
                    <a:pt x="244" y="130"/>
                  </a:lnTo>
                  <a:lnTo>
                    <a:pt x="245" y="140"/>
                  </a:lnTo>
                  <a:lnTo>
                    <a:pt x="244" y="150"/>
                  </a:lnTo>
                  <a:lnTo>
                    <a:pt x="242" y="157"/>
                  </a:lnTo>
                  <a:lnTo>
                    <a:pt x="240" y="165"/>
                  </a:lnTo>
                  <a:lnTo>
                    <a:pt x="237" y="171"/>
                  </a:lnTo>
                  <a:lnTo>
                    <a:pt x="232" y="177"/>
                  </a:lnTo>
                  <a:lnTo>
                    <a:pt x="226" y="185"/>
                  </a:lnTo>
                  <a:lnTo>
                    <a:pt x="218" y="193"/>
                  </a:lnTo>
                  <a:lnTo>
                    <a:pt x="209" y="200"/>
                  </a:lnTo>
                  <a:lnTo>
                    <a:pt x="200" y="205"/>
                  </a:lnTo>
                  <a:lnTo>
                    <a:pt x="192" y="209"/>
                  </a:lnTo>
                  <a:lnTo>
                    <a:pt x="184" y="213"/>
                  </a:lnTo>
                  <a:lnTo>
                    <a:pt x="176" y="215"/>
                  </a:lnTo>
                  <a:lnTo>
                    <a:pt x="167" y="217"/>
                  </a:lnTo>
                  <a:lnTo>
                    <a:pt x="161" y="219"/>
                  </a:lnTo>
                  <a:lnTo>
                    <a:pt x="150" y="219"/>
                  </a:lnTo>
                  <a:lnTo>
                    <a:pt x="141" y="220"/>
                  </a:lnTo>
                  <a:lnTo>
                    <a:pt x="99" y="220"/>
                  </a:lnTo>
                  <a:lnTo>
                    <a:pt x="91" y="219"/>
                  </a:lnTo>
                  <a:lnTo>
                    <a:pt x="81" y="218"/>
                  </a:lnTo>
                  <a:lnTo>
                    <a:pt x="67" y="215"/>
                  </a:lnTo>
                  <a:lnTo>
                    <a:pt x="55" y="210"/>
                  </a:lnTo>
                  <a:lnTo>
                    <a:pt x="42" y="204"/>
                  </a:lnTo>
                  <a:lnTo>
                    <a:pt x="31" y="196"/>
                  </a:lnTo>
                  <a:lnTo>
                    <a:pt x="22" y="189"/>
                  </a:lnTo>
                  <a:lnTo>
                    <a:pt x="16" y="183"/>
                  </a:lnTo>
                  <a:lnTo>
                    <a:pt x="10" y="174"/>
                  </a:lnTo>
                  <a:lnTo>
                    <a:pt x="5" y="164"/>
                  </a:lnTo>
                  <a:lnTo>
                    <a:pt x="3" y="157"/>
                  </a:lnTo>
                  <a:lnTo>
                    <a:pt x="1" y="150"/>
                  </a:lnTo>
                  <a:lnTo>
                    <a:pt x="0" y="143"/>
                  </a:lnTo>
                  <a:lnTo>
                    <a:pt x="1" y="137"/>
                  </a:lnTo>
                  <a:lnTo>
                    <a:pt x="2" y="126"/>
                  </a:lnTo>
                  <a:lnTo>
                    <a:pt x="5" y="117"/>
                  </a:lnTo>
                  <a:lnTo>
                    <a:pt x="10" y="106"/>
                  </a:lnTo>
                  <a:lnTo>
                    <a:pt x="18" y="97"/>
                  </a:lnTo>
                  <a:lnTo>
                    <a:pt x="26" y="88"/>
                  </a:lnTo>
                  <a:lnTo>
                    <a:pt x="37" y="80"/>
                  </a:lnTo>
                  <a:lnTo>
                    <a:pt x="47" y="74"/>
                  </a:lnTo>
                  <a:lnTo>
                    <a:pt x="61" y="68"/>
                  </a:lnTo>
                  <a:lnTo>
                    <a:pt x="76" y="64"/>
                  </a:lnTo>
                  <a:lnTo>
                    <a:pt x="86" y="62"/>
                  </a:lnTo>
                  <a:lnTo>
                    <a:pt x="30" y="3"/>
                  </a:lnTo>
                </a:path>
              </a:pathLst>
            </a:custGeom>
            <a:solidFill>
              <a:schemeClr val="hlink"/>
            </a:solidFill>
            <a:ln w="25400" cap="rnd" cmpd="sng">
              <a:solidFill>
                <a:srgbClr val="000000"/>
              </a:solid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sp>
          <p:nvSpPr>
            <p:cNvPr id="143" name="Rectangle 11">
              <a:extLst>
                <a:ext uri="{FF2B5EF4-FFF2-40B4-BE49-F238E27FC236}">
                  <a16:creationId xmlns:a16="http://schemas.microsoft.com/office/drawing/2014/main" xmlns="" id="{A562DA18-149F-5B45-AF93-5511EAA35438}"/>
                </a:ext>
              </a:extLst>
            </p:cNvPr>
            <p:cNvSpPr>
              <a:spLocks noChangeArrowheads="1"/>
            </p:cNvSpPr>
            <p:nvPr/>
          </p:nvSpPr>
          <p:spPr bwMode="auto">
            <a:xfrm>
              <a:off x="699" y="2515"/>
              <a:ext cx="259" cy="263"/>
            </a:xfrm>
            <a:prstGeom prst="rect">
              <a:avLst/>
            </a:prstGeom>
            <a:noFill/>
            <a:ln w="12700">
              <a:noFill/>
              <a:miter lim="800000"/>
              <a:headEnd/>
              <a:tailEnd/>
            </a:ln>
            <a:effectLst/>
          </p:spPr>
          <p:txBody>
            <a:bodyPr wrap="none" lIns="73522" tIns="36115" rIns="73522" bIns="36115">
              <a:prstTxWarp prst="textNoShape">
                <a:avLst/>
              </a:prstTxWarp>
              <a:spAutoFit/>
            </a:bodyPr>
            <a:lstStyle/>
            <a:p>
              <a:pPr algn="ctr"/>
              <a:r>
                <a:rPr lang="en-US" sz="1733" b="1" dirty="0">
                  <a:solidFill>
                    <a:schemeClr val="tx1"/>
                  </a:solidFill>
                  <a:latin typeface="FranklinGothic" charset="0"/>
                </a:rPr>
                <a:t>D</a:t>
              </a:r>
            </a:p>
          </p:txBody>
        </p:sp>
        <p:sp>
          <p:nvSpPr>
            <p:cNvPr id="144" name="Freeform 12">
              <a:extLst>
                <a:ext uri="{FF2B5EF4-FFF2-40B4-BE49-F238E27FC236}">
                  <a16:creationId xmlns:a16="http://schemas.microsoft.com/office/drawing/2014/main" xmlns="" id="{A339D4FA-7CF6-974A-B8F9-BA33115ED87C}"/>
                </a:ext>
              </a:extLst>
            </p:cNvPr>
            <p:cNvSpPr>
              <a:spLocks/>
            </p:cNvSpPr>
            <p:nvPr/>
          </p:nvSpPr>
          <p:spPr bwMode="auto">
            <a:xfrm>
              <a:off x="725" y="1482"/>
              <a:ext cx="219" cy="221"/>
            </a:xfrm>
            <a:custGeom>
              <a:avLst/>
              <a:gdLst/>
              <a:ahLst/>
              <a:cxnLst>
                <a:cxn ang="0">
                  <a:pos x="69" y="10"/>
                </a:cxn>
                <a:cxn ang="0">
                  <a:pos x="117" y="12"/>
                </a:cxn>
                <a:cxn ang="0">
                  <a:pos x="167" y="0"/>
                </a:cxn>
                <a:cxn ang="0">
                  <a:pos x="228" y="0"/>
                </a:cxn>
                <a:cxn ang="0">
                  <a:pos x="161" y="63"/>
                </a:cxn>
                <a:cxn ang="0">
                  <a:pos x="179" y="67"/>
                </a:cxn>
                <a:cxn ang="0">
                  <a:pos x="196" y="74"/>
                </a:cxn>
                <a:cxn ang="0">
                  <a:pos x="213" y="83"/>
                </a:cxn>
                <a:cxn ang="0">
                  <a:pos x="226" y="94"/>
                </a:cxn>
                <a:cxn ang="0">
                  <a:pos x="236" y="108"/>
                </a:cxn>
                <a:cxn ang="0">
                  <a:pos x="243" y="123"/>
                </a:cxn>
                <a:cxn ang="0">
                  <a:pos x="245" y="140"/>
                </a:cxn>
                <a:cxn ang="0">
                  <a:pos x="242" y="157"/>
                </a:cxn>
                <a:cxn ang="0">
                  <a:pos x="237" y="171"/>
                </a:cxn>
                <a:cxn ang="0">
                  <a:pos x="226" y="185"/>
                </a:cxn>
                <a:cxn ang="0">
                  <a:pos x="209" y="200"/>
                </a:cxn>
                <a:cxn ang="0">
                  <a:pos x="192" y="209"/>
                </a:cxn>
                <a:cxn ang="0">
                  <a:pos x="176" y="215"/>
                </a:cxn>
                <a:cxn ang="0">
                  <a:pos x="161" y="219"/>
                </a:cxn>
                <a:cxn ang="0">
                  <a:pos x="141" y="220"/>
                </a:cxn>
                <a:cxn ang="0">
                  <a:pos x="91" y="219"/>
                </a:cxn>
                <a:cxn ang="0">
                  <a:pos x="67" y="215"/>
                </a:cxn>
                <a:cxn ang="0">
                  <a:pos x="42" y="204"/>
                </a:cxn>
                <a:cxn ang="0">
                  <a:pos x="22" y="189"/>
                </a:cxn>
                <a:cxn ang="0">
                  <a:pos x="10" y="174"/>
                </a:cxn>
                <a:cxn ang="0">
                  <a:pos x="3" y="157"/>
                </a:cxn>
                <a:cxn ang="0">
                  <a:pos x="0" y="143"/>
                </a:cxn>
                <a:cxn ang="0">
                  <a:pos x="2" y="126"/>
                </a:cxn>
                <a:cxn ang="0">
                  <a:pos x="10" y="106"/>
                </a:cxn>
                <a:cxn ang="0">
                  <a:pos x="26" y="88"/>
                </a:cxn>
                <a:cxn ang="0">
                  <a:pos x="47" y="74"/>
                </a:cxn>
                <a:cxn ang="0">
                  <a:pos x="76" y="64"/>
                </a:cxn>
                <a:cxn ang="0">
                  <a:pos x="30" y="3"/>
                </a:cxn>
              </a:cxnLst>
              <a:rect l="0" t="0" r="r" b="b"/>
              <a:pathLst>
                <a:path w="246" h="221">
                  <a:moveTo>
                    <a:pt x="30" y="3"/>
                  </a:moveTo>
                  <a:lnTo>
                    <a:pt x="69" y="10"/>
                  </a:lnTo>
                  <a:lnTo>
                    <a:pt x="69" y="0"/>
                  </a:lnTo>
                  <a:lnTo>
                    <a:pt x="117" y="12"/>
                  </a:lnTo>
                  <a:lnTo>
                    <a:pt x="117" y="0"/>
                  </a:lnTo>
                  <a:lnTo>
                    <a:pt x="167" y="0"/>
                  </a:lnTo>
                  <a:lnTo>
                    <a:pt x="167" y="11"/>
                  </a:lnTo>
                  <a:lnTo>
                    <a:pt x="228" y="0"/>
                  </a:lnTo>
                  <a:lnTo>
                    <a:pt x="153" y="62"/>
                  </a:lnTo>
                  <a:lnTo>
                    <a:pt x="161" y="63"/>
                  </a:lnTo>
                  <a:lnTo>
                    <a:pt x="169" y="64"/>
                  </a:lnTo>
                  <a:lnTo>
                    <a:pt x="179" y="67"/>
                  </a:lnTo>
                  <a:lnTo>
                    <a:pt x="187" y="70"/>
                  </a:lnTo>
                  <a:lnTo>
                    <a:pt x="196" y="74"/>
                  </a:lnTo>
                  <a:lnTo>
                    <a:pt x="205" y="78"/>
                  </a:lnTo>
                  <a:lnTo>
                    <a:pt x="213" y="83"/>
                  </a:lnTo>
                  <a:lnTo>
                    <a:pt x="220" y="89"/>
                  </a:lnTo>
                  <a:lnTo>
                    <a:pt x="226" y="94"/>
                  </a:lnTo>
                  <a:lnTo>
                    <a:pt x="231" y="101"/>
                  </a:lnTo>
                  <a:lnTo>
                    <a:pt x="236" y="108"/>
                  </a:lnTo>
                  <a:lnTo>
                    <a:pt x="240" y="116"/>
                  </a:lnTo>
                  <a:lnTo>
                    <a:pt x="243" y="123"/>
                  </a:lnTo>
                  <a:lnTo>
                    <a:pt x="244" y="130"/>
                  </a:lnTo>
                  <a:lnTo>
                    <a:pt x="245" y="140"/>
                  </a:lnTo>
                  <a:lnTo>
                    <a:pt x="244" y="150"/>
                  </a:lnTo>
                  <a:lnTo>
                    <a:pt x="242" y="157"/>
                  </a:lnTo>
                  <a:lnTo>
                    <a:pt x="240" y="165"/>
                  </a:lnTo>
                  <a:lnTo>
                    <a:pt x="237" y="171"/>
                  </a:lnTo>
                  <a:lnTo>
                    <a:pt x="232" y="177"/>
                  </a:lnTo>
                  <a:lnTo>
                    <a:pt x="226" y="185"/>
                  </a:lnTo>
                  <a:lnTo>
                    <a:pt x="218" y="193"/>
                  </a:lnTo>
                  <a:lnTo>
                    <a:pt x="209" y="200"/>
                  </a:lnTo>
                  <a:lnTo>
                    <a:pt x="200" y="205"/>
                  </a:lnTo>
                  <a:lnTo>
                    <a:pt x="192" y="209"/>
                  </a:lnTo>
                  <a:lnTo>
                    <a:pt x="184" y="213"/>
                  </a:lnTo>
                  <a:lnTo>
                    <a:pt x="176" y="215"/>
                  </a:lnTo>
                  <a:lnTo>
                    <a:pt x="167" y="217"/>
                  </a:lnTo>
                  <a:lnTo>
                    <a:pt x="161" y="219"/>
                  </a:lnTo>
                  <a:lnTo>
                    <a:pt x="150" y="219"/>
                  </a:lnTo>
                  <a:lnTo>
                    <a:pt x="141" y="220"/>
                  </a:lnTo>
                  <a:lnTo>
                    <a:pt x="99" y="220"/>
                  </a:lnTo>
                  <a:lnTo>
                    <a:pt x="91" y="219"/>
                  </a:lnTo>
                  <a:lnTo>
                    <a:pt x="81" y="218"/>
                  </a:lnTo>
                  <a:lnTo>
                    <a:pt x="67" y="215"/>
                  </a:lnTo>
                  <a:lnTo>
                    <a:pt x="55" y="210"/>
                  </a:lnTo>
                  <a:lnTo>
                    <a:pt x="42" y="204"/>
                  </a:lnTo>
                  <a:lnTo>
                    <a:pt x="31" y="196"/>
                  </a:lnTo>
                  <a:lnTo>
                    <a:pt x="22" y="189"/>
                  </a:lnTo>
                  <a:lnTo>
                    <a:pt x="16" y="183"/>
                  </a:lnTo>
                  <a:lnTo>
                    <a:pt x="10" y="174"/>
                  </a:lnTo>
                  <a:lnTo>
                    <a:pt x="5" y="164"/>
                  </a:lnTo>
                  <a:lnTo>
                    <a:pt x="3" y="157"/>
                  </a:lnTo>
                  <a:lnTo>
                    <a:pt x="1" y="150"/>
                  </a:lnTo>
                  <a:lnTo>
                    <a:pt x="0" y="143"/>
                  </a:lnTo>
                  <a:lnTo>
                    <a:pt x="1" y="137"/>
                  </a:lnTo>
                  <a:lnTo>
                    <a:pt x="2" y="126"/>
                  </a:lnTo>
                  <a:lnTo>
                    <a:pt x="5" y="117"/>
                  </a:lnTo>
                  <a:lnTo>
                    <a:pt x="10" y="106"/>
                  </a:lnTo>
                  <a:lnTo>
                    <a:pt x="18" y="97"/>
                  </a:lnTo>
                  <a:lnTo>
                    <a:pt x="26" y="88"/>
                  </a:lnTo>
                  <a:lnTo>
                    <a:pt x="37" y="80"/>
                  </a:lnTo>
                  <a:lnTo>
                    <a:pt x="47" y="74"/>
                  </a:lnTo>
                  <a:lnTo>
                    <a:pt x="61" y="68"/>
                  </a:lnTo>
                  <a:lnTo>
                    <a:pt x="76" y="64"/>
                  </a:lnTo>
                  <a:lnTo>
                    <a:pt x="86" y="62"/>
                  </a:lnTo>
                  <a:lnTo>
                    <a:pt x="30" y="3"/>
                  </a:lnTo>
                </a:path>
              </a:pathLst>
            </a:custGeom>
            <a:solidFill>
              <a:schemeClr val="hlink"/>
            </a:solidFill>
            <a:ln w="25400" cap="rnd" cmpd="sng">
              <a:solidFill>
                <a:srgbClr val="000000"/>
              </a:solidFill>
              <a:prstDash val="solid"/>
              <a:round/>
              <a:headEnd type="none" w="med" len="med"/>
              <a:tailEnd type="none" w="med" len="med"/>
            </a:ln>
            <a:effectLst/>
          </p:spPr>
          <p:txBody>
            <a:bodyPr>
              <a:prstTxWarp prst="textNoShape">
                <a:avLst/>
              </a:prstTxWarp>
            </a:bodyPr>
            <a:lstStyle/>
            <a:p>
              <a:endParaRPr lang="en-US" sz="1948">
                <a:solidFill>
                  <a:schemeClr val="tx1"/>
                </a:solidFill>
              </a:endParaRPr>
            </a:p>
          </p:txBody>
        </p:sp>
        <p:sp>
          <p:nvSpPr>
            <p:cNvPr id="145" name="Rectangle 13">
              <a:extLst>
                <a:ext uri="{FF2B5EF4-FFF2-40B4-BE49-F238E27FC236}">
                  <a16:creationId xmlns:a16="http://schemas.microsoft.com/office/drawing/2014/main" xmlns="" id="{3DFB757F-75A3-8348-A5A9-F7A893E361AC}"/>
                </a:ext>
              </a:extLst>
            </p:cNvPr>
            <p:cNvSpPr>
              <a:spLocks noChangeArrowheads="1"/>
            </p:cNvSpPr>
            <p:nvPr/>
          </p:nvSpPr>
          <p:spPr bwMode="auto">
            <a:xfrm>
              <a:off x="707" y="1476"/>
              <a:ext cx="259" cy="263"/>
            </a:xfrm>
            <a:prstGeom prst="rect">
              <a:avLst/>
            </a:prstGeom>
            <a:noFill/>
            <a:ln w="12700">
              <a:noFill/>
              <a:miter lim="800000"/>
              <a:headEnd/>
              <a:tailEnd/>
            </a:ln>
            <a:effectLst/>
          </p:spPr>
          <p:txBody>
            <a:bodyPr wrap="none" lIns="73522" tIns="36115" rIns="73522" bIns="36115">
              <a:prstTxWarp prst="textNoShape">
                <a:avLst/>
              </a:prstTxWarp>
              <a:spAutoFit/>
            </a:bodyPr>
            <a:lstStyle/>
            <a:p>
              <a:pPr algn="ctr"/>
              <a:r>
                <a:rPr lang="en-US" sz="1733" b="1" dirty="0">
                  <a:solidFill>
                    <a:schemeClr val="tx1"/>
                  </a:solidFill>
                  <a:latin typeface="FranklinGothic" charset="0"/>
                </a:rPr>
                <a:t>A</a:t>
              </a:r>
            </a:p>
          </p:txBody>
        </p:sp>
        <p:sp>
          <p:nvSpPr>
            <p:cNvPr id="146" name="Line 14">
              <a:extLst>
                <a:ext uri="{FF2B5EF4-FFF2-40B4-BE49-F238E27FC236}">
                  <a16:creationId xmlns:a16="http://schemas.microsoft.com/office/drawing/2014/main" xmlns="" id="{036736D9-33B6-1E4A-8EEE-108AE8D94C35}"/>
                </a:ext>
              </a:extLst>
            </p:cNvPr>
            <p:cNvSpPr>
              <a:spLocks noChangeShapeType="1"/>
            </p:cNvSpPr>
            <p:nvPr/>
          </p:nvSpPr>
          <p:spPr bwMode="auto">
            <a:xfrm flipH="1">
              <a:off x="614" y="1379"/>
              <a:ext cx="17" cy="136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1948">
                <a:solidFill>
                  <a:schemeClr val="tx1"/>
                </a:solidFill>
              </a:endParaRPr>
            </a:p>
          </p:txBody>
        </p:sp>
      </p:grpSp>
    </p:spTree>
    <p:extLst>
      <p:ext uri="{BB962C8B-B14F-4D97-AF65-F5344CB8AC3E}">
        <p14:creationId xmlns:p14="http://schemas.microsoft.com/office/powerpoint/2010/main" val="426776655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84477" cy="868804"/>
          </a:xfrm>
        </p:spPr>
        <p:txBody>
          <a:bodyPr/>
          <a:lstStyle/>
          <a:p>
            <a:pPr algn="ctr"/>
            <a:r>
              <a:rPr lang="en-US" dirty="0"/>
              <a:t>Pipelining with RISC-V</a:t>
            </a:r>
          </a:p>
        </p:txBody>
      </p:sp>
      <p:graphicFrame>
        <p:nvGraphicFramePr>
          <p:cNvPr id="10" name="Content Placeholder 9"/>
          <p:cNvGraphicFramePr>
            <a:graphicFrameLocks noGrp="1"/>
          </p:cNvGraphicFramePr>
          <p:nvPr>
            <p:ph idx="1"/>
            <p:extLst/>
          </p:nvPr>
        </p:nvGraphicFramePr>
        <p:xfrm>
          <a:off x="1439457" y="1542173"/>
          <a:ext cx="5517967" cy="2138045"/>
        </p:xfrm>
        <a:graphic>
          <a:graphicData uri="http://schemas.openxmlformats.org/drawingml/2006/table">
            <a:tbl>
              <a:tblPr firstRow="1" bandRow="1">
                <a:tableStyleId>{5C22544A-7EE6-4342-B048-85BDC9FD1C3A}</a:tableStyleId>
              </a:tblPr>
              <a:tblGrid>
                <a:gridCol w="1918461">
                  <a:extLst>
                    <a:ext uri="{9D8B030D-6E8A-4147-A177-3AD203B41FA5}">
                      <a16:colId xmlns="" xmlns:a16="http://schemas.microsoft.com/office/drawing/2014/main" val="20000"/>
                    </a:ext>
                  </a:extLst>
                </a:gridCol>
                <a:gridCol w="1849728">
                  <a:extLst>
                    <a:ext uri="{9D8B030D-6E8A-4147-A177-3AD203B41FA5}">
                      <a16:colId xmlns="" xmlns:a16="http://schemas.microsoft.com/office/drawing/2014/main" val="20001"/>
                    </a:ext>
                  </a:extLst>
                </a:gridCol>
                <a:gridCol w="1749778">
                  <a:extLst>
                    <a:ext uri="{9D8B030D-6E8A-4147-A177-3AD203B41FA5}">
                      <a16:colId xmlns="" xmlns:a16="http://schemas.microsoft.com/office/drawing/2014/main" val="20002"/>
                    </a:ext>
                  </a:extLst>
                </a:gridCol>
              </a:tblGrid>
              <a:tr h="305435">
                <a:tc>
                  <a:txBody>
                    <a:bodyPr/>
                    <a:lstStyle/>
                    <a:p>
                      <a:r>
                        <a:rPr lang="en-US" sz="1500" dirty="0"/>
                        <a:t>Phase</a:t>
                      </a:r>
                    </a:p>
                  </a:txBody>
                  <a:tcPr marT="37148" marB="37148"/>
                </a:tc>
                <a:tc>
                  <a:txBody>
                    <a:bodyPr/>
                    <a:lstStyle/>
                    <a:p>
                      <a:pPr algn="ctr"/>
                      <a:r>
                        <a:rPr lang="en-US" sz="1500" dirty="0"/>
                        <a:t>Pictogram</a:t>
                      </a:r>
                    </a:p>
                  </a:txBody>
                  <a:tcPr marT="37148" marB="37148"/>
                </a:tc>
                <a:tc>
                  <a:txBody>
                    <a:bodyPr/>
                    <a:lstStyle/>
                    <a:p>
                      <a:pPr algn="ctr"/>
                      <a:r>
                        <a:rPr lang="en-US" sz="1500" i="1" dirty="0" err="1"/>
                        <a:t>t</a:t>
                      </a:r>
                      <a:r>
                        <a:rPr lang="en-US" sz="1500" i="1" baseline="-25000" dirty="0" err="1"/>
                        <a:t>step</a:t>
                      </a:r>
                      <a:r>
                        <a:rPr lang="en-US" sz="1500" i="1" dirty="0"/>
                        <a:t> </a:t>
                      </a:r>
                      <a:r>
                        <a:rPr lang="en-US" sz="1500" dirty="0"/>
                        <a:t>Serial</a:t>
                      </a:r>
                    </a:p>
                  </a:txBody>
                  <a:tcPr marT="37148" marB="37148"/>
                </a:tc>
                <a:extLst>
                  <a:ext uri="{0D108BD9-81ED-4DB2-BD59-A6C34878D82A}">
                    <a16:rowId xmlns="" xmlns:a16="http://schemas.microsoft.com/office/drawing/2014/main" val="10000"/>
                  </a:ext>
                </a:extLst>
              </a:tr>
              <a:tr h="305435">
                <a:tc>
                  <a:txBody>
                    <a:bodyPr/>
                    <a:lstStyle/>
                    <a:p>
                      <a:r>
                        <a:rPr lang="en-US" sz="1500" dirty="0"/>
                        <a:t>Instruction</a:t>
                      </a:r>
                      <a:r>
                        <a:rPr lang="en-US" sz="1500" baseline="0" dirty="0"/>
                        <a:t> Fetch</a:t>
                      </a:r>
                      <a:endParaRPr lang="en-US" sz="1500" dirty="0"/>
                    </a:p>
                  </a:txBody>
                  <a:tcPr marT="37148" marB="37148"/>
                </a:tc>
                <a:tc>
                  <a:txBody>
                    <a:bodyPr/>
                    <a:lstStyle/>
                    <a:p>
                      <a:pPr algn="ctr"/>
                      <a:endParaRPr lang="en-US" sz="1500" dirty="0"/>
                    </a:p>
                  </a:txBody>
                  <a:tcPr marT="37148" marB="37148"/>
                </a:tc>
                <a:tc>
                  <a:txBody>
                    <a:bodyPr/>
                    <a:lstStyle/>
                    <a:p>
                      <a:pPr algn="ctr"/>
                      <a:r>
                        <a:rPr lang="en-US" sz="1500" dirty="0"/>
                        <a:t>200</a:t>
                      </a:r>
                      <a:r>
                        <a:rPr lang="en-US" sz="1500" baseline="0" dirty="0"/>
                        <a:t> </a:t>
                      </a:r>
                      <a:r>
                        <a:rPr lang="en-US" sz="1500" baseline="0" dirty="0" err="1"/>
                        <a:t>ps</a:t>
                      </a:r>
                      <a:endParaRPr lang="en-US" sz="1500" dirty="0"/>
                    </a:p>
                  </a:txBody>
                  <a:tcPr marT="37148" marB="37148"/>
                </a:tc>
                <a:extLst>
                  <a:ext uri="{0D108BD9-81ED-4DB2-BD59-A6C34878D82A}">
                    <a16:rowId xmlns="" xmlns:a16="http://schemas.microsoft.com/office/drawing/2014/main" val="10001"/>
                  </a:ext>
                </a:extLst>
              </a:tr>
              <a:tr h="305435">
                <a:tc>
                  <a:txBody>
                    <a:bodyPr/>
                    <a:lstStyle/>
                    <a:p>
                      <a:r>
                        <a:rPr lang="en-US" sz="1500" dirty="0" err="1"/>
                        <a:t>Reg</a:t>
                      </a:r>
                      <a:r>
                        <a:rPr lang="en-US" sz="1500" baseline="0" dirty="0"/>
                        <a:t> Read</a:t>
                      </a:r>
                      <a:endParaRPr lang="en-US" sz="1500" dirty="0"/>
                    </a:p>
                  </a:txBody>
                  <a:tcPr marT="37148" marB="37148"/>
                </a:tc>
                <a:tc>
                  <a:txBody>
                    <a:bodyPr/>
                    <a:lstStyle/>
                    <a:p>
                      <a:pPr algn="ctr"/>
                      <a:endParaRPr lang="en-US" sz="1500" dirty="0"/>
                    </a:p>
                  </a:txBody>
                  <a:tcPr marT="37148" marB="37148"/>
                </a:tc>
                <a:tc>
                  <a:txBody>
                    <a:bodyPr/>
                    <a:lstStyle/>
                    <a:p>
                      <a:pPr algn="ctr"/>
                      <a:r>
                        <a:rPr lang="en-US" sz="1500" dirty="0"/>
                        <a:t>100 </a:t>
                      </a:r>
                      <a:r>
                        <a:rPr lang="en-US" sz="1500" dirty="0" err="1"/>
                        <a:t>ps</a:t>
                      </a:r>
                      <a:endParaRPr lang="en-US" sz="1500" dirty="0"/>
                    </a:p>
                  </a:txBody>
                  <a:tcPr marT="37148" marB="37148"/>
                </a:tc>
                <a:extLst>
                  <a:ext uri="{0D108BD9-81ED-4DB2-BD59-A6C34878D82A}">
                    <a16:rowId xmlns="" xmlns:a16="http://schemas.microsoft.com/office/drawing/2014/main" val="10002"/>
                  </a:ext>
                </a:extLst>
              </a:tr>
              <a:tr h="305435">
                <a:tc>
                  <a:txBody>
                    <a:bodyPr/>
                    <a:lstStyle/>
                    <a:p>
                      <a:r>
                        <a:rPr lang="en-US" sz="1500" dirty="0"/>
                        <a:t>ALU</a:t>
                      </a:r>
                    </a:p>
                  </a:txBody>
                  <a:tcPr marT="37148" marB="37148"/>
                </a:tc>
                <a:tc>
                  <a:txBody>
                    <a:bodyPr/>
                    <a:lstStyle/>
                    <a:p>
                      <a:pPr algn="ctr"/>
                      <a:endParaRPr lang="en-US" sz="1500" dirty="0"/>
                    </a:p>
                  </a:txBody>
                  <a:tcPr marT="37148" marB="37148"/>
                </a:tc>
                <a:tc>
                  <a:txBody>
                    <a:bodyPr/>
                    <a:lstStyle/>
                    <a:p>
                      <a:pPr algn="ctr"/>
                      <a:r>
                        <a:rPr lang="en-US" sz="1500" dirty="0"/>
                        <a:t>200 </a:t>
                      </a:r>
                      <a:r>
                        <a:rPr lang="en-US" sz="1500" dirty="0" err="1"/>
                        <a:t>ps</a:t>
                      </a:r>
                      <a:endParaRPr lang="en-US" sz="1500" dirty="0"/>
                    </a:p>
                  </a:txBody>
                  <a:tcPr marT="37148" marB="37148"/>
                </a:tc>
                <a:extLst>
                  <a:ext uri="{0D108BD9-81ED-4DB2-BD59-A6C34878D82A}">
                    <a16:rowId xmlns="" xmlns:a16="http://schemas.microsoft.com/office/drawing/2014/main" val="10003"/>
                  </a:ext>
                </a:extLst>
              </a:tr>
              <a:tr h="305435">
                <a:tc>
                  <a:txBody>
                    <a:bodyPr/>
                    <a:lstStyle/>
                    <a:p>
                      <a:r>
                        <a:rPr lang="en-US" sz="1500" dirty="0"/>
                        <a:t>Memory</a:t>
                      </a:r>
                    </a:p>
                  </a:txBody>
                  <a:tcPr marT="37148" marB="37148"/>
                </a:tc>
                <a:tc>
                  <a:txBody>
                    <a:bodyPr/>
                    <a:lstStyle/>
                    <a:p>
                      <a:pPr algn="ctr"/>
                      <a:endParaRPr lang="en-US" sz="1500" dirty="0"/>
                    </a:p>
                  </a:txBody>
                  <a:tcPr marT="37148" marB="37148"/>
                </a:tc>
                <a:tc>
                  <a:txBody>
                    <a:bodyPr/>
                    <a:lstStyle/>
                    <a:p>
                      <a:pPr algn="ctr"/>
                      <a:r>
                        <a:rPr lang="en-US" sz="1500" dirty="0"/>
                        <a:t>200 </a:t>
                      </a:r>
                      <a:r>
                        <a:rPr lang="en-US" sz="1500" dirty="0" err="1"/>
                        <a:t>ps</a:t>
                      </a:r>
                      <a:endParaRPr lang="en-US" sz="1500" dirty="0"/>
                    </a:p>
                  </a:txBody>
                  <a:tcPr marT="37148" marB="37148"/>
                </a:tc>
                <a:extLst>
                  <a:ext uri="{0D108BD9-81ED-4DB2-BD59-A6C34878D82A}">
                    <a16:rowId xmlns="" xmlns:a16="http://schemas.microsoft.com/office/drawing/2014/main" val="10004"/>
                  </a:ext>
                </a:extLst>
              </a:tr>
              <a:tr h="305435">
                <a:tc>
                  <a:txBody>
                    <a:bodyPr/>
                    <a:lstStyle/>
                    <a:p>
                      <a:r>
                        <a:rPr lang="en-US" sz="1500" dirty="0"/>
                        <a:t>Register Write</a:t>
                      </a:r>
                    </a:p>
                  </a:txBody>
                  <a:tcPr marT="37148" marB="37148"/>
                </a:tc>
                <a:tc>
                  <a:txBody>
                    <a:bodyPr/>
                    <a:lstStyle/>
                    <a:p>
                      <a:pPr algn="ctr"/>
                      <a:endParaRPr lang="en-US" sz="1500" dirty="0"/>
                    </a:p>
                  </a:txBody>
                  <a:tcPr marT="37148" marB="37148"/>
                </a:tc>
                <a:tc>
                  <a:txBody>
                    <a:bodyPr/>
                    <a:lstStyle/>
                    <a:p>
                      <a:pPr algn="ctr"/>
                      <a:r>
                        <a:rPr lang="en-US" sz="1500" dirty="0"/>
                        <a:t>100 </a:t>
                      </a:r>
                      <a:r>
                        <a:rPr lang="en-US" sz="1500" dirty="0" err="1"/>
                        <a:t>ps</a:t>
                      </a:r>
                      <a:endParaRPr lang="en-US" sz="1500" dirty="0"/>
                    </a:p>
                  </a:txBody>
                  <a:tcPr marT="37148" marB="37148"/>
                </a:tc>
                <a:extLst>
                  <a:ext uri="{0D108BD9-81ED-4DB2-BD59-A6C34878D82A}">
                    <a16:rowId xmlns="" xmlns:a16="http://schemas.microsoft.com/office/drawing/2014/main" val="10005"/>
                  </a:ext>
                </a:extLst>
              </a:tr>
              <a:tr h="305435">
                <a:tc>
                  <a:txBody>
                    <a:bodyPr/>
                    <a:lstStyle/>
                    <a:p>
                      <a:r>
                        <a:rPr lang="en-US" sz="1500" b="1" i="1" dirty="0" err="1"/>
                        <a:t>t</a:t>
                      </a:r>
                      <a:r>
                        <a:rPr lang="en-US" sz="1500" b="1" i="1" baseline="-25000" dirty="0" err="1"/>
                        <a:t>instruction</a:t>
                      </a:r>
                      <a:endParaRPr lang="en-US" sz="1500" b="1" i="1" baseline="-25000" dirty="0"/>
                    </a:p>
                  </a:txBody>
                  <a:tcPr marT="37148" marB="37148"/>
                </a:tc>
                <a:tc>
                  <a:txBody>
                    <a:bodyPr/>
                    <a:lstStyle/>
                    <a:p>
                      <a:pPr algn="ctr"/>
                      <a:endParaRPr lang="en-US" sz="1500" b="1" dirty="0"/>
                    </a:p>
                  </a:txBody>
                  <a:tcPr marT="37148" marB="37148"/>
                </a:tc>
                <a:tc>
                  <a:txBody>
                    <a:bodyPr/>
                    <a:lstStyle/>
                    <a:p>
                      <a:pPr algn="ctr"/>
                      <a:r>
                        <a:rPr lang="en-US" sz="1500" b="1" dirty="0"/>
                        <a:t>800 </a:t>
                      </a:r>
                      <a:r>
                        <a:rPr lang="en-US" sz="1500" b="1" dirty="0" err="1"/>
                        <a:t>ps</a:t>
                      </a:r>
                      <a:endParaRPr lang="en-US" sz="1500" b="1" dirty="0"/>
                    </a:p>
                  </a:txBody>
                  <a:tcPr marT="37148" marB="37148"/>
                </a:tc>
                <a:extLst>
                  <a:ext uri="{0D108BD9-81ED-4DB2-BD59-A6C34878D82A}">
                    <a16:rowId xmlns="" xmlns:a16="http://schemas.microsoft.com/office/drawing/2014/main" val="10006"/>
                  </a:ext>
                </a:extLst>
              </a:tr>
            </a:tbl>
          </a:graphicData>
        </a:graphic>
      </p:graphicFrame>
      <p:sp>
        <p:nvSpPr>
          <p:cNvPr id="16" name="TextBox 15"/>
          <p:cNvSpPr txBox="1"/>
          <p:nvPr/>
        </p:nvSpPr>
        <p:spPr>
          <a:xfrm>
            <a:off x="933844" y="4167179"/>
            <a:ext cx="1425390" cy="359009"/>
          </a:xfrm>
          <a:prstGeom prst="rect">
            <a:avLst/>
          </a:prstGeom>
          <a:noFill/>
        </p:spPr>
        <p:txBody>
          <a:bodyPr wrap="none" rtlCol="0">
            <a:spAutoFit/>
          </a:bodyPr>
          <a:lstStyle/>
          <a:p>
            <a:r>
              <a:rPr lang="en-US" sz="1733" dirty="0"/>
              <a:t>add t0, t1, t2</a:t>
            </a:r>
          </a:p>
        </p:txBody>
      </p:sp>
      <p:sp>
        <p:nvSpPr>
          <p:cNvPr id="17" name="TextBox 16"/>
          <p:cNvSpPr txBox="1"/>
          <p:nvPr/>
        </p:nvSpPr>
        <p:spPr>
          <a:xfrm>
            <a:off x="940502" y="4766012"/>
            <a:ext cx="1252267" cy="359009"/>
          </a:xfrm>
          <a:prstGeom prst="rect">
            <a:avLst/>
          </a:prstGeom>
          <a:noFill/>
        </p:spPr>
        <p:txBody>
          <a:bodyPr wrap="none" rtlCol="0">
            <a:spAutoFit/>
          </a:bodyPr>
          <a:lstStyle/>
          <a:p>
            <a:r>
              <a:rPr lang="en-US" sz="1733" dirty="0"/>
              <a:t>or t3, t4, t5</a:t>
            </a:r>
          </a:p>
        </p:txBody>
      </p:sp>
      <p:sp>
        <p:nvSpPr>
          <p:cNvPr id="18" name="TextBox 17"/>
          <p:cNvSpPr txBox="1"/>
          <p:nvPr/>
        </p:nvSpPr>
        <p:spPr>
          <a:xfrm>
            <a:off x="940008" y="5396409"/>
            <a:ext cx="1265091" cy="359009"/>
          </a:xfrm>
          <a:prstGeom prst="rect">
            <a:avLst/>
          </a:prstGeom>
          <a:noFill/>
        </p:spPr>
        <p:txBody>
          <a:bodyPr wrap="none" rtlCol="0">
            <a:spAutoFit/>
          </a:bodyPr>
          <a:lstStyle/>
          <a:p>
            <a:r>
              <a:rPr lang="en-US" sz="1733" dirty="0" err="1"/>
              <a:t>sll</a:t>
            </a:r>
            <a:r>
              <a:rPr lang="en-US" sz="1733" dirty="0"/>
              <a:t> t6, t0, t3</a:t>
            </a:r>
          </a:p>
        </p:txBody>
      </p:sp>
      <p:cxnSp>
        <p:nvCxnSpPr>
          <p:cNvPr id="22" name="Straight Arrow Connector 21"/>
          <p:cNvCxnSpPr/>
          <p:nvPr/>
        </p:nvCxnSpPr>
        <p:spPr>
          <a:xfrm>
            <a:off x="2923689" y="3932674"/>
            <a:ext cx="2997327" cy="0"/>
          </a:xfrm>
          <a:prstGeom prst="straightConnector1">
            <a:avLst/>
          </a:prstGeom>
          <a:ln w="381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65367" y="4167177"/>
            <a:ext cx="0" cy="160761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910134" y="5729034"/>
            <a:ext cx="583814" cy="359009"/>
          </a:xfrm>
          <a:prstGeom prst="rect">
            <a:avLst/>
          </a:prstGeom>
          <a:noFill/>
        </p:spPr>
        <p:txBody>
          <a:bodyPr wrap="none" rtlCol="0">
            <a:spAutoFit/>
          </a:bodyPr>
          <a:lstStyle/>
          <a:p>
            <a:r>
              <a:rPr lang="en-US" sz="1733" i="1" dirty="0" err="1">
                <a:solidFill>
                  <a:srgbClr val="92D050"/>
                </a:solidFill>
              </a:rPr>
              <a:t>t</a:t>
            </a:r>
            <a:r>
              <a:rPr lang="en-US" sz="1733" i="1" baseline="-25000" dirty="0" err="1">
                <a:solidFill>
                  <a:srgbClr val="92D050"/>
                </a:solidFill>
              </a:rPr>
              <a:t>cycle</a:t>
            </a:r>
            <a:endParaRPr lang="en-US" sz="1733" i="1" baseline="-25000" dirty="0">
              <a:solidFill>
                <a:srgbClr val="92D050"/>
              </a:soli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57961" y="4065748"/>
            <a:ext cx="2711628" cy="555005"/>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74409" y="1857187"/>
            <a:ext cx="363724" cy="272072"/>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64533" y="2138420"/>
            <a:ext cx="404989" cy="286746"/>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40433" y="2448278"/>
            <a:ext cx="231679" cy="296942"/>
          </a:xfrm>
          <a:prstGeom prst="rect">
            <a:avLst/>
          </a:prstGeom>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98439" y="2768335"/>
            <a:ext cx="299282" cy="267141"/>
          </a:xfrm>
          <a:prstGeom prst="rect">
            <a:avLst/>
          </a:prstGeom>
        </p:spPr>
      </p:pic>
      <p:pic>
        <p:nvPicPr>
          <p:cNvPr id="24" name="Picture 23"/>
          <p:cNvPicPr>
            <a:picLocks noChangeAspect="1"/>
          </p:cNvPicPr>
          <p:nvPr/>
        </p:nvPicPr>
        <p:blipFill>
          <a:blip r:embed="rId8"/>
          <a:stretch>
            <a:fillRect/>
          </a:stretch>
        </p:blipFill>
        <p:spPr>
          <a:xfrm>
            <a:off x="4174409" y="3052225"/>
            <a:ext cx="359470" cy="271573"/>
          </a:xfrm>
          <a:prstGeom prst="rect">
            <a:avLst/>
          </a:prstGeom>
        </p:spPr>
      </p:pic>
      <p:pic>
        <p:nvPicPr>
          <p:cNvPr id="31" name="Picture 3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24400" y="3363066"/>
            <a:ext cx="1328718" cy="271956"/>
          </a:xfrm>
          <a:prstGeom prst="rect">
            <a:avLst/>
          </a:prstGeom>
        </p:spPr>
      </p:pic>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9517" y="4658896"/>
            <a:ext cx="2711628" cy="555005"/>
          </a:xfrm>
          <a:prstGeom prst="rect">
            <a:avLst/>
          </a:prstGeom>
        </p:spPr>
      </p:pic>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1831" y="5268947"/>
            <a:ext cx="2711628" cy="555005"/>
          </a:xfrm>
          <a:prstGeom prst="rect">
            <a:avLst/>
          </a:prstGeom>
        </p:spPr>
      </p:pic>
      <p:sp>
        <p:nvSpPr>
          <p:cNvPr id="30" name="TextBox 29"/>
          <p:cNvSpPr txBox="1"/>
          <p:nvPr/>
        </p:nvSpPr>
        <p:spPr>
          <a:xfrm rot="5400000">
            <a:off x="-747716" y="4798455"/>
            <a:ext cx="2222083" cy="359009"/>
          </a:xfrm>
          <a:prstGeom prst="rect">
            <a:avLst/>
          </a:prstGeom>
          <a:noFill/>
        </p:spPr>
        <p:txBody>
          <a:bodyPr wrap="none" rtlCol="0">
            <a:spAutoFit/>
          </a:bodyPr>
          <a:lstStyle/>
          <a:p>
            <a:r>
              <a:rPr lang="en-US" sz="1733" dirty="0">
                <a:solidFill>
                  <a:srgbClr val="0332B7"/>
                </a:solidFill>
              </a:rPr>
              <a:t>instruction sequence</a:t>
            </a:r>
          </a:p>
        </p:txBody>
      </p:sp>
      <p:grpSp>
        <p:nvGrpSpPr>
          <p:cNvPr id="46" name="Group 45"/>
          <p:cNvGrpSpPr/>
          <p:nvPr/>
        </p:nvGrpSpPr>
        <p:grpSpPr>
          <a:xfrm>
            <a:off x="3527777" y="3950854"/>
            <a:ext cx="598311" cy="1892734"/>
            <a:chOff x="3527776" y="4071280"/>
            <a:chExt cx="598311" cy="2329519"/>
          </a:xfrm>
        </p:grpSpPr>
        <p:cxnSp>
          <p:nvCxnSpPr>
            <p:cNvPr id="23" name="Straight Arrow Connector 22"/>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126087" y="4071280"/>
              <a:ext cx="0" cy="232951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4126088" y="3950854"/>
            <a:ext cx="598311" cy="1892734"/>
            <a:chOff x="3527776" y="4071280"/>
            <a:chExt cx="598311" cy="2329519"/>
          </a:xfrm>
        </p:grpSpPr>
        <p:cxnSp>
          <p:nvCxnSpPr>
            <p:cNvPr id="48" name="Straight Arrow Connector 47"/>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126087" y="4071280"/>
              <a:ext cx="0" cy="232951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4724399" y="3950853"/>
            <a:ext cx="598311" cy="1892734"/>
            <a:chOff x="3527776" y="4071280"/>
            <a:chExt cx="598311" cy="2329519"/>
          </a:xfrm>
        </p:grpSpPr>
        <p:cxnSp>
          <p:nvCxnSpPr>
            <p:cNvPr id="51" name="Straight Arrow Connector 50"/>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126087" y="4071280"/>
              <a:ext cx="0" cy="232951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5322708" y="3830286"/>
            <a:ext cx="598311" cy="2013301"/>
            <a:chOff x="3527776" y="3922890"/>
            <a:chExt cx="598311" cy="2477909"/>
          </a:xfrm>
        </p:grpSpPr>
        <p:cxnSp>
          <p:nvCxnSpPr>
            <p:cNvPr id="54" name="Straight Arrow Connector 53"/>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126087" y="3922890"/>
              <a:ext cx="0" cy="247790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5921017" y="3950853"/>
            <a:ext cx="598311" cy="1892734"/>
            <a:chOff x="3527776" y="4071280"/>
            <a:chExt cx="598311" cy="2329519"/>
          </a:xfrm>
        </p:grpSpPr>
        <p:cxnSp>
          <p:nvCxnSpPr>
            <p:cNvPr id="57" name="Straight Arrow Connector 56"/>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126087" y="4071280"/>
              <a:ext cx="0" cy="232951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6513686" y="3949462"/>
            <a:ext cx="598311" cy="1892734"/>
            <a:chOff x="3527776" y="4071280"/>
            <a:chExt cx="598311" cy="2329519"/>
          </a:xfrm>
        </p:grpSpPr>
        <p:cxnSp>
          <p:nvCxnSpPr>
            <p:cNvPr id="60" name="Straight Arrow Connector 59"/>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126087" y="4071280"/>
              <a:ext cx="0" cy="232951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2929465" y="3949462"/>
            <a:ext cx="598311" cy="1892734"/>
            <a:chOff x="3527776" y="4071280"/>
            <a:chExt cx="598311" cy="2329519"/>
          </a:xfrm>
        </p:grpSpPr>
        <p:cxnSp>
          <p:nvCxnSpPr>
            <p:cNvPr id="63" name="Straight Arrow Connector 62"/>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126087" y="4071280"/>
              <a:ext cx="0" cy="232951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p:cNvCxnSpPr/>
          <p:nvPr/>
        </p:nvCxnSpPr>
        <p:spPr>
          <a:xfrm>
            <a:off x="2923688" y="3830285"/>
            <a:ext cx="0" cy="201191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3956884" y="3557535"/>
            <a:ext cx="922047" cy="359009"/>
          </a:xfrm>
          <a:prstGeom prst="rect">
            <a:avLst/>
          </a:prstGeom>
          <a:noFill/>
        </p:spPr>
        <p:txBody>
          <a:bodyPr wrap="none" rtlCol="0">
            <a:spAutoFit/>
          </a:bodyPr>
          <a:lstStyle/>
          <a:p>
            <a:r>
              <a:rPr lang="en-US" sz="1733" i="1" dirty="0" err="1">
                <a:solidFill>
                  <a:srgbClr val="C00000"/>
                </a:solidFill>
              </a:rPr>
              <a:t>t</a:t>
            </a:r>
            <a:r>
              <a:rPr lang="en-US" sz="1733" i="1" baseline="-25000" dirty="0" err="1">
                <a:solidFill>
                  <a:srgbClr val="C00000"/>
                </a:solidFill>
              </a:rPr>
              <a:t>instruction</a:t>
            </a:r>
            <a:endParaRPr lang="en-US" sz="1733" i="1" baseline="-25000" dirty="0">
              <a:solidFill>
                <a:srgbClr val="C00000"/>
              </a:solidFill>
            </a:endParaRPr>
          </a:p>
        </p:txBody>
      </p:sp>
      <p:graphicFrame>
        <p:nvGraphicFramePr>
          <p:cNvPr id="73" name="Content Placeholder 9"/>
          <p:cNvGraphicFramePr>
            <a:graphicFrameLocks/>
          </p:cNvGraphicFramePr>
          <p:nvPr>
            <p:extLst/>
          </p:nvPr>
        </p:nvGraphicFramePr>
        <p:xfrm>
          <a:off x="7029284" y="1542173"/>
          <a:ext cx="1749778" cy="2138045"/>
        </p:xfrm>
        <a:graphic>
          <a:graphicData uri="http://schemas.openxmlformats.org/drawingml/2006/table">
            <a:tbl>
              <a:tblPr firstRow="1" bandRow="1">
                <a:tableStyleId>{5C22544A-7EE6-4342-B048-85BDC9FD1C3A}</a:tableStyleId>
              </a:tblPr>
              <a:tblGrid>
                <a:gridCol w="1749778">
                  <a:extLst>
                    <a:ext uri="{9D8B030D-6E8A-4147-A177-3AD203B41FA5}">
                      <a16:colId xmlns="" xmlns:a16="http://schemas.microsoft.com/office/drawing/2014/main" val="20000"/>
                    </a:ext>
                  </a:extLst>
                </a:gridCol>
              </a:tblGrid>
              <a:tr h="305435">
                <a:tc>
                  <a:txBody>
                    <a:bodyPr/>
                    <a:lstStyle/>
                    <a:p>
                      <a:pPr algn="ctr"/>
                      <a:r>
                        <a:rPr lang="en-US" sz="1500" i="1" dirty="0" err="1"/>
                        <a:t>t</a:t>
                      </a:r>
                      <a:r>
                        <a:rPr lang="en-US" sz="1500" i="1" baseline="-25000" dirty="0" err="1"/>
                        <a:t>cycle</a:t>
                      </a:r>
                      <a:r>
                        <a:rPr lang="en-US" sz="1500" dirty="0"/>
                        <a:t> Pipelined</a:t>
                      </a:r>
                    </a:p>
                  </a:txBody>
                  <a:tcPr marT="37148" marB="37148"/>
                </a:tc>
                <a:extLst>
                  <a:ext uri="{0D108BD9-81ED-4DB2-BD59-A6C34878D82A}">
                    <a16:rowId xmlns="" xmlns:a16="http://schemas.microsoft.com/office/drawing/2014/main" val="10000"/>
                  </a:ext>
                </a:extLst>
              </a:tr>
              <a:tr h="305435">
                <a:tc>
                  <a:txBody>
                    <a:bodyPr/>
                    <a:lstStyle/>
                    <a:p>
                      <a:pPr algn="ctr"/>
                      <a:r>
                        <a:rPr lang="en-US" sz="1500" dirty="0"/>
                        <a:t>200</a:t>
                      </a:r>
                      <a:r>
                        <a:rPr lang="en-US" sz="1500" baseline="0" dirty="0"/>
                        <a:t> </a:t>
                      </a:r>
                      <a:r>
                        <a:rPr lang="en-US" sz="1500" baseline="0" dirty="0" err="1"/>
                        <a:t>ps</a:t>
                      </a:r>
                      <a:endParaRPr lang="en-US" sz="1500" dirty="0"/>
                    </a:p>
                  </a:txBody>
                  <a:tcPr marT="37148" marB="37148"/>
                </a:tc>
                <a:extLst>
                  <a:ext uri="{0D108BD9-81ED-4DB2-BD59-A6C34878D82A}">
                    <a16:rowId xmlns="" xmlns:a16="http://schemas.microsoft.com/office/drawing/2014/main" val="10001"/>
                  </a:ext>
                </a:extLst>
              </a:tr>
              <a:tr h="305435">
                <a:tc>
                  <a:txBody>
                    <a:bodyPr/>
                    <a:lstStyle/>
                    <a:p>
                      <a:pPr algn="ctr"/>
                      <a:r>
                        <a:rPr lang="en-US" sz="1500" dirty="0">
                          <a:solidFill>
                            <a:srgbClr val="FF0000"/>
                          </a:solidFill>
                        </a:rPr>
                        <a:t>200 </a:t>
                      </a:r>
                      <a:r>
                        <a:rPr lang="en-US" sz="1500" dirty="0" err="1">
                          <a:solidFill>
                            <a:srgbClr val="FF0000"/>
                          </a:solidFill>
                        </a:rPr>
                        <a:t>ps</a:t>
                      </a:r>
                      <a:endParaRPr lang="en-US" sz="1500" dirty="0">
                        <a:solidFill>
                          <a:srgbClr val="FF0000"/>
                        </a:solidFill>
                      </a:endParaRPr>
                    </a:p>
                  </a:txBody>
                  <a:tcPr marT="37148" marB="37148"/>
                </a:tc>
                <a:extLst>
                  <a:ext uri="{0D108BD9-81ED-4DB2-BD59-A6C34878D82A}">
                    <a16:rowId xmlns="" xmlns:a16="http://schemas.microsoft.com/office/drawing/2014/main" val="10002"/>
                  </a:ext>
                </a:extLst>
              </a:tr>
              <a:tr h="305435">
                <a:tc>
                  <a:txBody>
                    <a:bodyPr/>
                    <a:lstStyle/>
                    <a:p>
                      <a:pPr algn="ctr"/>
                      <a:r>
                        <a:rPr lang="en-US" sz="1500" dirty="0"/>
                        <a:t>200 </a:t>
                      </a:r>
                      <a:r>
                        <a:rPr lang="en-US" sz="1500" dirty="0" err="1"/>
                        <a:t>ps</a:t>
                      </a:r>
                      <a:endParaRPr lang="en-US" sz="1500" dirty="0"/>
                    </a:p>
                  </a:txBody>
                  <a:tcPr marT="37148" marB="37148"/>
                </a:tc>
                <a:extLst>
                  <a:ext uri="{0D108BD9-81ED-4DB2-BD59-A6C34878D82A}">
                    <a16:rowId xmlns="" xmlns:a16="http://schemas.microsoft.com/office/drawing/2014/main" val="10003"/>
                  </a:ext>
                </a:extLst>
              </a:tr>
              <a:tr h="305435">
                <a:tc>
                  <a:txBody>
                    <a:bodyPr/>
                    <a:lstStyle/>
                    <a:p>
                      <a:pPr algn="ctr"/>
                      <a:r>
                        <a:rPr lang="en-US" sz="1500" dirty="0"/>
                        <a:t>200 </a:t>
                      </a:r>
                      <a:r>
                        <a:rPr lang="en-US" sz="1500" dirty="0" err="1"/>
                        <a:t>ps</a:t>
                      </a:r>
                      <a:endParaRPr lang="en-US" sz="1500" dirty="0"/>
                    </a:p>
                  </a:txBody>
                  <a:tcPr marT="37148" marB="37148"/>
                </a:tc>
                <a:extLst>
                  <a:ext uri="{0D108BD9-81ED-4DB2-BD59-A6C34878D82A}">
                    <a16:rowId xmlns="" xmlns:a16="http://schemas.microsoft.com/office/drawing/2014/main" val="10004"/>
                  </a:ext>
                </a:extLst>
              </a:tr>
              <a:tr h="305435">
                <a:tc>
                  <a:txBody>
                    <a:bodyPr/>
                    <a:lstStyle/>
                    <a:p>
                      <a:pPr algn="ctr"/>
                      <a:r>
                        <a:rPr lang="en-US" sz="1500" dirty="0">
                          <a:solidFill>
                            <a:srgbClr val="FF0000"/>
                          </a:solidFill>
                        </a:rPr>
                        <a:t>200 </a:t>
                      </a:r>
                      <a:r>
                        <a:rPr lang="en-US" sz="1500" dirty="0" err="1">
                          <a:solidFill>
                            <a:srgbClr val="FF0000"/>
                          </a:solidFill>
                        </a:rPr>
                        <a:t>ps</a:t>
                      </a:r>
                      <a:endParaRPr lang="en-US" sz="1500" dirty="0">
                        <a:solidFill>
                          <a:srgbClr val="FF0000"/>
                        </a:solidFill>
                      </a:endParaRPr>
                    </a:p>
                  </a:txBody>
                  <a:tcPr marT="37148" marB="37148"/>
                </a:tc>
                <a:extLst>
                  <a:ext uri="{0D108BD9-81ED-4DB2-BD59-A6C34878D82A}">
                    <a16:rowId xmlns="" xmlns:a16="http://schemas.microsoft.com/office/drawing/2014/main" val="10005"/>
                  </a:ext>
                </a:extLst>
              </a:tr>
              <a:tr h="305435">
                <a:tc>
                  <a:txBody>
                    <a:bodyPr/>
                    <a:lstStyle/>
                    <a:p>
                      <a:pPr algn="ctr"/>
                      <a:r>
                        <a:rPr lang="en-US" sz="1500" b="1" dirty="0">
                          <a:solidFill>
                            <a:srgbClr val="FF0000"/>
                          </a:solidFill>
                        </a:rPr>
                        <a:t>1000 </a:t>
                      </a:r>
                      <a:r>
                        <a:rPr lang="en-US" sz="1500" b="1" dirty="0" err="1">
                          <a:solidFill>
                            <a:srgbClr val="FF0000"/>
                          </a:solidFill>
                        </a:rPr>
                        <a:t>ps</a:t>
                      </a:r>
                      <a:endParaRPr lang="en-US" sz="1500" b="1" dirty="0">
                        <a:solidFill>
                          <a:srgbClr val="FF0000"/>
                        </a:solidFill>
                      </a:endParaRPr>
                    </a:p>
                  </a:txBody>
                  <a:tcPr marT="37148" marB="37148"/>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5171961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3" grpId="0"/>
      <p:bldP spid="30" grpId="0"/>
      <p:bldP spid="7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65304" y="4043453"/>
            <a:ext cx="2711628" cy="555005"/>
          </a:xfrm>
          <a:prstGeom prst="rect">
            <a:avLst/>
          </a:prstGeom>
        </p:spPr>
      </p:pic>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9124" y="4628869"/>
            <a:ext cx="2711628" cy="555005"/>
          </a:xfrm>
          <a:prstGeom prst="rect">
            <a:avLst/>
          </a:prstGeom>
        </p:spPr>
      </p:pic>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3149" y="5237024"/>
            <a:ext cx="2711628" cy="555005"/>
          </a:xfrm>
          <a:prstGeom prst="rect">
            <a:avLst/>
          </a:prstGeom>
        </p:spPr>
      </p:pic>
      <p:sp>
        <p:nvSpPr>
          <p:cNvPr id="2" name="Title 1"/>
          <p:cNvSpPr>
            <a:spLocks noGrp="1"/>
          </p:cNvSpPr>
          <p:nvPr>
            <p:ph type="title"/>
          </p:nvPr>
        </p:nvSpPr>
        <p:spPr>
          <a:xfrm>
            <a:off x="566315" y="330200"/>
            <a:ext cx="7803963" cy="968407"/>
          </a:xfrm>
        </p:spPr>
        <p:txBody>
          <a:bodyPr>
            <a:normAutofit/>
          </a:bodyPr>
          <a:lstStyle/>
          <a:p>
            <a:pPr algn="ctr"/>
            <a:r>
              <a:rPr lang="en-US" dirty="0"/>
              <a:t>Sequential vs Simultaneous</a:t>
            </a:r>
          </a:p>
        </p:txBody>
      </p:sp>
      <p:sp>
        <p:nvSpPr>
          <p:cNvPr id="16" name="TextBox 15"/>
          <p:cNvSpPr txBox="1"/>
          <p:nvPr/>
        </p:nvSpPr>
        <p:spPr>
          <a:xfrm>
            <a:off x="834790" y="2323988"/>
            <a:ext cx="1425390" cy="359009"/>
          </a:xfrm>
          <a:prstGeom prst="rect">
            <a:avLst/>
          </a:prstGeom>
          <a:noFill/>
        </p:spPr>
        <p:txBody>
          <a:bodyPr wrap="none" rtlCol="0">
            <a:spAutoFit/>
          </a:bodyPr>
          <a:lstStyle/>
          <a:p>
            <a:r>
              <a:rPr lang="en-US" sz="1733" dirty="0">
                <a:solidFill>
                  <a:schemeClr val="tx1"/>
                </a:solidFill>
              </a:rPr>
              <a:t>add t0, t1, t2</a:t>
            </a:r>
          </a:p>
        </p:txBody>
      </p:sp>
      <p:sp>
        <p:nvSpPr>
          <p:cNvPr id="17" name="TextBox 16"/>
          <p:cNvSpPr txBox="1"/>
          <p:nvPr/>
        </p:nvSpPr>
        <p:spPr>
          <a:xfrm>
            <a:off x="841449" y="2922822"/>
            <a:ext cx="1252267" cy="359009"/>
          </a:xfrm>
          <a:prstGeom prst="rect">
            <a:avLst/>
          </a:prstGeom>
          <a:noFill/>
        </p:spPr>
        <p:txBody>
          <a:bodyPr wrap="none" rtlCol="0">
            <a:spAutoFit/>
          </a:bodyPr>
          <a:lstStyle/>
          <a:p>
            <a:r>
              <a:rPr lang="en-US" sz="1733" dirty="0">
                <a:solidFill>
                  <a:schemeClr val="tx1"/>
                </a:solidFill>
              </a:rPr>
              <a:t>or t3, t4, t5</a:t>
            </a:r>
          </a:p>
        </p:txBody>
      </p:sp>
      <p:sp>
        <p:nvSpPr>
          <p:cNvPr id="18" name="TextBox 17"/>
          <p:cNvSpPr txBox="1"/>
          <p:nvPr/>
        </p:nvSpPr>
        <p:spPr>
          <a:xfrm>
            <a:off x="840956" y="3553219"/>
            <a:ext cx="1265091" cy="359009"/>
          </a:xfrm>
          <a:prstGeom prst="rect">
            <a:avLst/>
          </a:prstGeom>
          <a:noFill/>
        </p:spPr>
        <p:txBody>
          <a:bodyPr wrap="none" rtlCol="0">
            <a:spAutoFit/>
          </a:bodyPr>
          <a:lstStyle/>
          <a:p>
            <a:r>
              <a:rPr lang="en-US" sz="1733" dirty="0" err="1">
                <a:solidFill>
                  <a:schemeClr val="tx1"/>
                </a:solidFill>
              </a:rPr>
              <a:t>sll</a:t>
            </a:r>
            <a:r>
              <a:rPr lang="en-US" sz="1733" dirty="0">
                <a:solidFill>
                  <a:schemeClr val="tx1"/>
                </a:solidFill>
              </a:rPr>
              <a:t> t6, t0, t3</a:t>
            </a:r>
          </a:p>
        </p:txBody>
      </p:sp>
      <p:cxnSp>
        <p:nvCxnSpPr>
          <p:cNvPr id="22" name="Straight Arrow Connector 21"/>
          <p:cNvCxnSpPr/>
          <p:nvPr/>
        </p:nvCxnSpPr>
        <p:spPr>
          <a:xfrm>
            <a:off x="2824637" y="2089483"/>
            <a:ext cx="2997327" cy="0"/>
          </a:xfrm>
          <a:prstGeom prst="straightConnector1">
            <a:avLst/>
          </a:prstGeom>
          <a:ln w="381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66314" y="2323989"/>
            <a:ext cx="0" cy="349427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517453" y="5059017"/>
            <a:ext cx="1043876" cy="625684"/>
          </a:xfrm>
          <a:prstGeom prst="rect">
            <a:avLst/>
          </a:prstGeom>
          <a:noFill/>
        </p:spPr>
        <p:txBody>
          <a:bodyPr wrap="none" rtlCol="0">
            <a:spAutoFit/>
          </a:bodyPr>
          <a:lstStyle/>
          <a:p>
            <a:pPr algn="ctr"/>
            <a:r>
              <a:rPr lang="en-US" sz="1733" i="1" dirty="0" err="1">
                <a:solidFill>
                  <a:srgbClr val="C00000"/>
                </a:solidFill>
              </a:rPr>
              <a:t>t</a:t>
            </a:r>
            <a:r>
              <a:rPr lang="en-US" sz="1733" i="1" baseline="-25000" dirty="0" err="1">
                <a:solidFill>
                  <a:srgbClr val="C00000"/>
                </a:solidFill>
              </a:rPr>
              <a:t>cycle</a:t>
            </a:r>
            <a:endParaRPr lang="en-US" sz="1733" i="1" baseline="-25000" dirty="0">
              <a:solidFill>
                <a:srgbClr val="C00000"/>
              </a:solidFill>
            </a:endParaRPr>
          </a:p>
          <a:p>
            <a:pPr algn="ctr"/>
            <a:r>
              <a:rPr lang="en-US" sz="1733" i="1" dirty="0">
                <a:solidFill>
                  <a:srgbClr val="C00000"/>
                </a:solidFill>
              </a:rPr>
              <a:t>= 200 </a:t>
            </a:r>
            <a:r>
              <a:rPr lang="en-US" sz="1733" i="1" dirty="0" err="1">
                <a:solidFill>
                  <a:srgbClr val="C00000"/>
                </a:solidFill>
              </a:rPr>
              <a:t>ps</a:t>
            </a:r>
            <a:endParaRPr lang="en-US" sz="1733" i="1" dirty="0">
              <a:solidFill>
                <a:srgbClr val="C00000"/>
              </a:soli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8909" y="2222559"/>
            <a:ext cx="2711628" cy="555005"/>
          </a:xfrm>
          <a:prstGeom prst="rect">
            <a:avLst/>
          </a:prstGeom>
        </p:spPr>
      </p:pic>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60463" y="2815705"/>
            <a:ext cx="2711628" cy="555005"/>
          </a:xfrm>
          <a:prstGeom prst="rect">
            <a:avLst/>
          </a:prstGeom>
        </p:spPr>
      </p:pic>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2777" y="3425755"/>
            <a:ext cx="2711628" cy="555005"/>
          </a:xfrm>
          <a:prstGeom prst="rect">
            <a:avLst/>
          </a:prstGeom>
        </p:spPr>
      </p:pic>
      <p:sp>
        <p:nvSpPr>
          <p:cNvPr id="30" name="TextBox 29"/>
          <p:cNvSpPr txBox="1"/>
          <p:nvPr/>
        </p:nvSpPr>
        <p:spPr>
          <a:xfrm rot="5400000">
            <a:off x="-911743" y="4043454"/>
            <a:ext cx="2424062" cy="359009"/>
          </a:xfrm>
          <a:prstGeom prst="rect">
            <a:avLst/>
          </a:prstGeom>
          <a:noFill/>
        </p:spPr>
        <p:txBody>
          <a:bodyPr wrap="none" rtlCol="0">
            <a:spAutoFit/>
          </a:bodyPr>
          <a:lstStyle/>
          <a:p>
            <a:r>
              <a:rPr lang="en-US" sz="1733" b="1" dirty="0">
                <a:solidFill>
                  <a:srgbClr val="0332B7"/>
                </a:solidFill>
              </a:rPr>
              <a:t>instruction sequence</a:t>
            </a:r>
          </a:p>
        </p:txBody>
      </p:sp>
      <p:grpSp>
        <p:nvGrpSpPr>
          <p:cNvPr id="9" name="Group 8"/>
          <p:cNvGrpSpPr/>
          <p:nvPr/>
        </p:nvGrpSpPr>
        <p:grpSpPr>
          <a:xfrm>
            <a:off x="3428725" y="1987095"/>
            <a:ext cx="3584219" cy="4024109"/>
            <a:chOff x="3428723" y="1737155"/>
            <a:chExt cx="3584219" cy="2395102"/>
          </a:xfrm>
        </p:grpSpPr>
        <p:grpSp>
          <p:nvGrpSpPr>
            <p:cNvPr id="46" name="Group 45"/>
            <p:cNvGrpSpPr/>
            <p:nvPr/>
          </p:nvGrpSpPr>
          <p:grpSpPr>
            <a:xfrm>
              <a:off x="3428723" y="1802738"/>
              <a:ext cx="598311" cy="2329519"/>
              <a:chOff x="3527776" y="4071280"/>
              <a:chExt cx="598311" cy="2329519"/>
            </a:xfrm>
          </p:grpSpPr>
          <p:cxnSp>
            <p:nvCxnSpPr>
              <p:cNvPr id="23" name="Straight Arrow Connector 22"/>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126087" y="4071280"/>
                <a:ext cx="0" cy="232951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4027034" y="1802738"/>
              <a:ext cx="598311" cy="2329519"/>
              <a:chOff x="3527776" y="4071280"/>
              <a:chExt cx="598311" cy="2329519"/>
            </a:xfrm>
          </p:grpSpPr>
          <p:cxnSp>
            <p:nvCxnSpPr>
              <p:cNvPr id="48" name="Straight Arrow Connector 47"/>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126087" y="4071280"/>
                <a:ext cx="0" cy="232951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4625344" y="1802737"/>
              <a:ext cx="598311" cy="2329519"/>
              <a:chOff x="3527776" y="4071280"/>
              <a:chExt cx="598311" cy="2329519"/>
            </a:xfrm>
          </p:grpSpPr>
          <p:cxnSp>
            <p:nvCxnSpPr>
              <p:cNvPr id="51" name="Straight Arrow Connector 50"/>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126087" y="4071280"/>
                <a:ext cx="0" cy="232951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5223653" y="1737155"/>
              <a:ext cx="598311" cy="2395101"/>
              <a:chOff x="3527776" y="4005698"/>
              <a:chExt cx="598311" cy="2395101"/>
            </a:xfrm>
          </p:grpSpPr>
          <p:cxnSp>
            <p:nvCxnSpPr>
              <p:cNvPr id="54" name="Straight Arrow Connector 53"/>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126087" y="4005698"/>
                <a:ext cx="0" cy="2395101"/>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5821962" y="2498292"/>
              <a:ext cx="598311" cy="1633964"/>
              <a:chOff x="3527776" y="4766835"/>
              <a:chExt cx="598311" cy="1633964"/>
            </a:xfrm>
          </p:grpSpPr>
          <p:cxnSp>
            <p:nvCxnSpPr>
              <p:cNvPr id="57" name="Straight Arrow Connector 56"/>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126087" y="4766835"/>
                <a:ext cx="0" cy="163396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6414631" y="2894504"/>
              <a:ext cx="598311" cy="1236040"/>
              <a:chOff x="3527776" y="5164759"/>
              <a:chExt cx="598311" cy="1236040"/>
            </a:xfrm>
          </p:grpSpPr>
          <p:cxnSp>
            <p:nvCxnSpPr>
              <p:cNvPr id="60" name="Straight Arrow Connector 59"/>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126087" y="5164759"/>
                <a:ext cx="0" cy="123604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grpSp>
        <p:nvGrpSpPr>
          <p:cNvPr id="62" name="Group 61"/>
          <p:cNvGrpSpPr/>
          <p:nvPr/>
        </p:nvGrpSpPr>
        <p:grpSpPr>
          <a:xfrm>
            <a:off x="2830412" y="2106272"/>
            <a:ext cx="598311" cy="3902054"/>
            <a:chOff x="3527776" y="4071280"/>
            <a:chExt cx="598311" cy="2329461"/>
          </a:xfrm>
        </p:grpSpPr>
        <p:cxnSp>
          <p:nvCxnSpPr>
            <p:cNvPr id="63" name="Straight Arrow Connector 62"/>
            <p:cNvCxnSpPr/>
            <p:nvPr/>
          </p:nvCxnSpPr>
          <p:spPr>
            <a:xfrm>
              <a:off x="3527776" y="5834225"/>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126087" y="4071280"/>
              <a:ext cx="0" cy="2329461"/>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p:cNvCxnSpPr/>
          <p:nvPr/>
        </p:nvCxnSpPr>
        <p:spPr>
          <a:xfrm>
            <a:off x="2824635" y="1987095"/>
            <a:ext cx="0" cy="3127136"/>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3484803" y="1741435"/>
            <a:ext cx="1967205" cy="359009"/>
          </a:xfrm>
          <a:prstGeom prst="rect">
            <a:avLst/>
          </a:prstGeom>
          <a:noFill/>
        </p:spPr>
        <p:txBody>
          <a:bodyPr wrap="none" rtlCol="0">
            <a:spAutoFit/>
          </a:bodyPr>
          <a:lstStyle/>
          <a:p>
            <a:r>
              <a:rPr lang="en-US" sz="1733" i="1" dirty="0" err="1">
                <a:solidFill>
                  <a:srgbClr val="C00000"/>
                </a:solidFill>
              </a:rPr>
              <a:t>t</a:t>
            </a:r>
            <a:r>
              <a:rPr lang="en-US" sz="1733" i="1" baseline="-25000" dirty="0" err="1">
                <a:solidFill>
                  <a:srgbClr val="C00000"/>
                </a:solidFill>
              </a:rPr>
              <a:t>instruction</a:t>
            </a:r>
            <a:r>
              <a:rPr lang="en-US" sz="1733" i="1" dirty="0">
                <a:solidFill>
                  <a:srgbClr val="C00000"/>
                </a:solidFill>
              </a:rPr>
              <a:t> = 1000 </a:t>
            </a:r>
            <a:r>
              <a:rPr lang="en-US" sz="1733" i="1" dirty="0" err="1">
                <a:solidFill>
                  <a:srgbClr val="C00000"/>
                </a:solidFill>
              </a:rPr>
              <a:t>ps</a:t>
            </a:r>
            <a:endParaRPr lang="en-US" sz="1733" i="1" baseline="-25000" dirty="0">
              <a:solidFill>
                <a:srgbClr val="C00000"/>
              </a:solidFill>
            </a:endParaRPr>
          </a:p>
        </p:txBody>
      </p:sp>
      <p:grpSp>
        <p:nvGrpSpPr>
          <p:cNvPr id="45" name="Group 44"/>
          <p:cNvGrpSpPr/>
          <p:nvPr/>
        </p:nvGrpSpPr>
        <p:grpSpPr>
          <a:xfrm>
            <a:off x="7012944" y="4511712"/>
            <a:ext cx="632125" cy="1442346"/>
            <a:chOff x="3493962" y="4786475"/>
            <a:chExt cx="632125" cy="1614324"/>
          </a:xfrm>
        </p:grpSpPr>
        <p:cxnSp>
          <p:nvCxnSpPr>
            <p:cNvPr id="65" name="Straight Arrow Connector 64"/>
            <p:cNvCxnSpPr/>
            <p:nvPr/>
          </p:nvCxnSpPr>
          <p:spPr>
            <a:xfrm>
              <a:off x="3493962" y="6329119"/>
              <a:ext cx="632125"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126087" y="4786475"/>
              <a:ext cx="0" cy="161432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7655431" y="5114232"/>
            <a:ext cx="598311" cy="839831"/>
            <a:chOff x="3527776" y="5460831"/>
            <a:chExt cx="598311" cy="939968"/>
          </a:xfrm>
        </p:grpSpPr>
        <p:cxnSp>
          <p:nvCxnSpPr>
            <p:cNvPr id="69" name="Straight Arrow Connector 68"/>
            <p:cNvCxnSpPr/>
            <p:nvPr/>
          </p:nvCxnSpPr>
          <p:spPr>
            <a:xfrm>
              <a:off x="3527776" y="6329119"/>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126087" y="5460831"/>
              <a:ext cx="0" cy="939968"/>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8252613" y="5114231"/>
            <a:ext cx="598311" cy="841682"/>
            <a:chOff x="3527776" y="5458759"/>
            <a:chExt cx="598311" cy="942040"/>
          </a:xfrm>
        </p:grpSpPr>
        <p:cxnSp>
          <p:nvCxnSpPr>
            <p:cNvPr id="73" name="Straight Arrow Connector 72"/>
            <p:cNvCxnSpPr/>
            <p:nvPr/>
          </p:nvCxnSpPr>
          <p:spPr>
            <a:xfrm>
              <a:off x="3527776" y="6324048"/>
              <a:ext cx="598311" cy="0"/>
            </a:xfrm>
            <a:prstGeom prst="straightConnector1">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126087" y="5458759"/>
              <a:ext cx="0" cy="94204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75" name="TextBox 74"/>
          <p:cNvSpPr txBox="1"/>
          <p:nvPr/>
        </p:nvSpPr>
        <p:spPr>
          <a:xfrm>
            <a:off x="859502" y="4170915"/>
            <a:ext cx="1285929" cy="359009"/>
          </a:xfrm>
          <a:prstGeom prst="rect">
            <a:avLst/>
          </a:prstGeom>
          <a:noFill/>
        </p:spPr>
        <p:txBody>
          <a:bodyPr wrap="none" rtlCol="0">
            <a:spAutoFit/>
          </a:bodyPr>
          <a:lstStyle/>
          <a:p>
            <a:r>
              <a:rPr lang="en-US" sz="1733" dirty="0" err="1">
                <a:solidFill>
                  <a:schemeClr val="tx1"/>
                </a:solidFill>
              </a:rPr>
              <a:t>sw</a:t>
            </a:r>
            <a:r>
              <a:rPr lang="en-US" sz="1733" dirty="0">
                <a:solidFill>
                  <a:schemeClr val="tx1"/>
                </a:solidFill>
              </a:rPr>
              <a:t> t0, 4(t3)</a:t>
            </a:r>
          </a:p>
        </p:txBody>
      </p:sp>
      <p:sp>
        <p:nvSpPr>
          <p:cNvPr id="76" name="TextBox 75"/>
          <p:cNvSpPr txBox="1"/>
          <p:nvPr/>
        </p:nvSpPr>
        <p:spPr>
          <a:xfrm>
            <a:off x="848439" y="4759280"/>
            <a:ext cx="1225015" cy="359009"/>
          </a:xfrm>
          <a:prstGeom prst="rect">
            <a:avLst/>
          </a:prstGeom>
          <a:noFill/>
        </p:spPr>
        <p:txBody>
          <a:bodyPr wrap="none" rtlCol="0">
            <a:spAutoFit/>
          </a:bodyPr>
          <a:lstStyle/>
          <a:p>
            <a:r>
              <a:rPr lang="en-US" sz="1733" dirty="0" err="1">
                <a:solidFill>
                  <a:schemeClr val="tx1"/>
                </a:solidFill>
              </a:rPr>
              <a:t>lw</a:t>
            </a:r>
            <a:r>
              <a:rPr lang="en-US" sz="1733" dirty="0">
                <a:solidFill>
                  <a:schemeClr val="tx1"/>
                </a:solidFill>
              </a:rPr>
              <a:t> t0, 8(t3)</a:t>
            </a:r>
          </a:p>
        </p:txBody>
      </p:sp>
      <p:sp>
        <p:nvSpPr>
          <p:cNvPr id="77" name="TextBox 76"/>
          <p:cNvSpPr txBox="1"/>
          <p:nvPr/>
        </p:nvSpPr>
        <p:spPr>
          <a:xfrm>
            <a:off x="850570" y="5344806"/>
            <a:ext cx="1412566" cy="359009"/>
          </a:xfrm>
          <a:prstGeom prst="rect">
            <a:avLst/>
          </a:prstGeom>
          <a:noFill/>
        </p:spPr>
        <p:txBody>
          <a:bodyPr wrap="none" rtlCol="0">
            <a:spAutoFit/>
          </a:bodyPr>
          <a:lstStyle/>
          <a:p>
            <a:r>
              <a:rPr lang="en-US" sz="1733" dirty="0" err="1">
                <a:solidFill>
                  <a:schemeClr val="tx1"/>
                </a:solidFill>
              </a:rPr>
              <a:t>addi</a:t>
            </a:r>
            <a:r>
              <a:rPr lang="en-US" sz="1733" dirty="0">
                <a:solidFill>
                  <a:schemeClr val="tx1"/>
                </a:solidFill>
              </a:rPr>
              <a:t> t2, t2, 1</a:t>
            </a:r>
          </a:p>
        </p:txBody>
      </p:sp>
      <p:sp>
        <p:nvSpPr>
          <p:cNvPr id="11" name="TextBox 10"/>
          <p:cNvSpPr txBox="1"/>
          <p:nvPr/>
        </p:nvSpPr>
        <p:spPr>
          <a:xfrm>
            <a:off x="1359068" y="1460637"/>
            <a:ext cx="6476196" cy="359009"/>
          </a:xfrm>
          <a:prstGeom prst="rect">
            <a:avLst/>
          </a:prstGeom>
          <a:noFill/>
        </p:spPr>
        <p:txBody>
          <a:bodyPr wrap="none" rtlCol="0">
            <a:spAutoFit/>
          </a:bodyPr>
          <a:lstStyle/>
          <a:p>
            <a:r>
              <a:rPr lang="en-US" sz="1733" b="1" i="1" dirty="0">
                <a:solidFill>
                  <a:srgbClr val="3064C0"/>
                </a:solidFill>
              </a:rPr>
              <a:t>What happens sequentially, what </a:t>
            </a:r>
            <a:r>
              <a:rPr lang="en-US" sz="1733" b="1" i="1">
                <a:solidFill>
                  <a:srgbClr val="3064C0"/>
                </a:solidFill>
              </a:rPr>
              <a:t>happens simultaneously?</a:t>
            </a:r>
          </a:p>
        </p:txBody>
      </p:sp>
    </p:spTree>
    <p:extLst>
      <p:ext uri="{BB962C8B-B14F-4D97-AF65-F5344CB8AC3E}">
        <p14:creationId xmlns:p14="http://schemas.microsoft.com/office/powerpoint/2010/main" val="3479356260"/>
      </p:ext>
    </p:extLst>
  </p:cSld>
  <p:clrMapOvr>
    <a:masterClrMapping/>
  </p:clrMapOvr>
  <p:transition spd="slow">
    <p:split orient="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6" name="Straight Arrow Connector 335"/>
          <p:cNvCxnSpPr/>
          <p:nvPr/>
        </p:nvCxnSpPr>
        <p:spPr>
          <a:xfrm>
            <a:off x="3747621" y="5080000"/>
            <a:ext cx="4343400" cy="0"/>
          </a:xfrm>
          <a:prstGeom prst="straightConnector1">
            <a:avLst/>
          </a:prstGeom>
          <a:ln w="28575"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p:nvPr>
        </p:nvSpPr>
        <p:spPr>
          <a:xfrm>
            <a:off x="198043" y="406792"/>
            <a:ext cx="8869757" cy="816208"/>
          </a:xfrm>
        </p:spPr>
        <p:txBody>
          <a:bodyPr>
            <a:noAutofit/>
          </a:bodyPr>
          <a:lstStyle/>
          <a:p>
            <a:r>
              <a:rPr lang="en-US" dirty="0"/>
              <a:t>Each stage operates on different instruction</a:t>
            </a:r>
          </a:p>
        </p:txBody>
      </p:sp>
      <p:sp>
        <p:nvSpPr>
          <p:cNvPr id="5" name="Slide Number Placeholder 4"/>
          <p:cNvSpPr>
            <a:spLocks noGrp="1"/>
          </p:cNvSpPr>
          <p:nvPr>
            <p:ph type="sldNum" sz="quarter" idx="4294967295"/>
          </p:nvPr>
        </p:nvSpPr>
        <p:spPr>
          <a:xfrm>
            <a:off x="6096000" y="6565900"/>
            <a:ext cx="1905000" cy="292100"/>
          </a:xfrm>
          <a:prstGeom prst="rect">
            <a:avLst/>
          </a:prstGeom>
        </p:spPr>
        <p:txBody>
          <a:bodyPr/>
          <a:lstStyle/>
          <a:p>
            <a:fld id="{3FF131CF-B26C-E347-9AC9-78212C099DD5}" type="slidenum">
              <a:rPr lang="en-US" smtClean="0"/>
              <a:t>64</a:t>
            </a:fld>
            <a:endParaRPr lang="en-US"/>
          </a:p>
        </p:txBody>
      </p:sp>
      <p:sp>
        <p:nvSpPr>
          <p:cNvPr id="16" name="Rectangle 15"/>
          <p:cNvSpPr/>
          <p:nvPr/>
        </p:nvSpPr>
        <p:spPr>
          <a:xfrm>
            <a:off x="1293056" y="3511550"/>
            <a:ext cx="609600" cy="742950"/>
          </a:xfrm>
          <a:prstGeom prst="rect">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733" dirty="0">
                <a:solidFill>
                  <a:schemeClr val="tx1"/>
                </a:solidFill>
                <a:latin typeface="Calibri"/>
                <a:cs typeface="Calibri"/>
              </a:rPr>
              <a:t>IMEM</a:t>
            </a:r>
          </a:p>
        </p:txBody>
      </p:sp>
      <p:grpSp>
        <p:nvGrpSpPr>
          <p:cNvPr id="50" name="Group 49"/>
          <p:cNvGrpSpPr/>
          <p:nvPr/>
        </p:nvGrpSpPr>
        <p:grpSpPr>
          <a:xfrm>
            <a:off x="5183836" y="2976458"/>
            <a:ext cx="615874" cy="1073150"/>
            <a:chOff x="6300913" y="3115310"/>
            <a:chExt cx="615874" cy="1056640"/>
          </a:xfrm>
        </p:grpSpPr>
        <p:sp>
          <p:nvSpPr>
            <p:cNvPr id="28" name="Trapezoid 27"/>
            <p:cNvSpPr/>
            <p:nvPr/>
          </p:nvSpPr>
          <p:spPr>
            <a:xfrm rot="5400000">
              <a:off x="6062980" y="3453130"/>
              <a:ext cx="1056640" cy="381000"/>
            </a:xfrm>
            <a:prstGeom prst="trapezoid">
              <a:avLst>
                <a:gd name="adj" fmla="val 46599"/>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dirty="0"/>
            </a:p>
          </p:txBody>
        </p:sp>
        <p:sp>
          <p:nvSpPr>
            <p:cNvPr id="29" name="Isosceles Triangle 28"/>
            <p:cNvSpPr/>
            <p:nvPr/>
          </p:nvSpPr>
          <p:spPr>
            <a:xfrm rot="5400000">
              <a:off x="6362707" y="3641091"/>
              <a:ext cx="152400" cy="76200"/>
            </a:xfrm>
            <a:prstGeom prst="triangl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cxnSp>
          <p:nvCxnSpPr>
            <p:cNvPr id="34" name="Straight Connector 33"/>
            <p:cNvCxnSpPr>
              <a:stCxn id="29" idx="2"/>
              <a:endCxn id="29" idx="4"/>
            </p:cNvCxnSpPr>
            <p:nvPr/>
          </p:nvCxnSpPr>
          <p:spPr>
            <a:xfrm>
              <a:off x="6400808" y="3602991"/>
              <a:ext cx="0" cy="15240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6300913" y="3181351"/>
              <a:ext cx="615874" cy="353486"/>
            </a:xfrm>
            <a:prstGeom prst="rect">
              <a:avLst/>
            </a:prstGeom>
            <a:noFill/>
          </p:spPr>
          <p:txBody>
            <a:bodyPr wrap="none" rtlCol="0">
              <a:spAutoFit/>
            </a:bodyPr>
            <a:lstStyle/>
            <a:p>
              <a:r>
                <a:rPr lang="en-US" sz="1733" dirty="0">
                  <a:solidFill>
                    <a:schemeClr val="tx1"/>
                  </a:solidFill>
                </a:rPr>
                <a:t>ALU</a:t>
              </a:r>
            </a:p>
          </p:txBody>
        </p:sp>
      </p:grpSp>
      <p:grpSp>
        <p:nvGrpSpPr>
          <p:cNvPr id="60" name="Group 59"/>
          <p:cNvGrpSpPr/>
          <p:nvPr/>
        </p:nvGrpSpPr>
        <p:grpSpPr>
          <a:xfrm>
            <a:off x="1279756" y="2646258"/>
            <a:ext cx="345608" cy="495300"/>
            <a:chOff x="5168307" y="3257550"/>
            <a:chExt cx="345608" cy="457200"/>
          </a:xfrm>
        </p:grpSpPr>
        <p:sp>
          <p:nvSpPr>
            <p:cNvPr id="58" name="Trapezoid 57"/>
            <p:cNvSpPr/>
            <p:nvPr/>
          </p:nvSpPr>
          <p:spPr>
            <a:xfrm rot="5400000">
              <a:off x="5143500" y="3371850"/>
              <a:ext cx="457200" cy="228600"/>
            </a:xfrm>
            <a:prstGeom prst="trapezoid">
              <a:avLst>
                <a:gd name="adj" fmla="val 30656"/>
              </a:avLst>
            </a:prstGeom>
            <a:solidFill>
              <a:schemeClr val="bg1"/>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dirty="0"/>
            </a:p>
          </p:txBody>
        </p:sp>
        <p:sp>
          <p:nvSpPr>
            <p:cNvPr id="59" name="TextBox 58"/>
            <p:cNvSpPr txBox="1"/>
            <p:nvPr/>
          </p:nvSpPr>
          <p:spPr>
            <a:xfrm>
              <a:off x="5168307" y="3333750"/>
              <a:ext cx="345608" cy="246162"/>
            </a:xfrm>
            <a:prstGeom prst="rect">
              <a:avLst/>
            </a:prstGeom>
            <a:noFill/>
          </p:spPr>
          <p:txBody>
            <a:bodyPr wrap="none" tIns="0" rIns="0" bIns="0" rtlCol="0">
              <a:spAutoFit/>
            </a:bodyPr>
            <a:lstStyle/>
            <a:p>
              <a:r>
                <a:rPr lang="en-US" sz="1733" dirty="0">
                  <a:solidFill>
                    <a:schemeClr val="tx1"/>
                  </a:solidFill>
                </a:rPr>
                <a:t>+4</a:t>
              </a:r>
            </a:p>
          </p:txBody>
        </p:sp>
      </p:grpSp>
      <p:grpSp>
        <p:nvGrpSpPr>
          <p:cNvPr id="70" name="Group 69"/>
          <p:cNvGrpSpPr/>
          <p:nvPr/>
        </p:nvGrpSpPr>
        <p:grpSpPr>
          <a:xfrm>
            <a:off x="6497131" y="3141558"/>
            <a:ext cx="990600" cy="908050"/>
            <a:chOff x="6324600" y="1733550"/>
            <a:chExt cx="990600" cy="838200"/>
          </a:xfrm>
        </p:grpSpPr>
        <p:sp>
          <p:nvSpPr>
            <p:cNvPr id="13" name="Rectangle 12"/>
            <p:cNvSpPr/>
            <p:nvPr/>
          </p:nvSpPr>
          <p:spPr>
            <a:xfrm>
              <a:off x="6324600" y="1733550"/>
              <a:ext cx="990600" cy="838200"/>
            </a:xfrm>
            <a:prstGeom prst="rect">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733" dirty="0">
                  <a:solidFill>
                    <a:schemeClr val="tx1"/>
                  </a:solidFill>
                  <a:latin typeface="Calibri"/>
                  <a:cs typeface="Calibri"/>
                </a:rPr>
                <a:t>DMEM</a:t>
              </a:r>
            </a:p>
          </p:txBody>
        </p:sp>
        <p:sp>
          <p:nvSpPr>
            <p:cNvPr id="69" name="Isosceles Triangle 68"/>
            <p:cNvSpPr/>
            <p:nvPr/>
          </p:nvSpPr>
          <p:spPr>
            <a:xfrm>
              <a:off x="7010400" y="2419350"/>
              <a:ext cx="152400" cy="152400"/>
            </a:xfrm>
            <a:prstGeom prst="triangl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108" name="Group 107"/>
          <p:cNvGrpSpPr/>
          <p:nvPr/>
        </p:nvGrpSpPr>
        <p:grpSpPr>
          <a:xfrm>
            <a:off x="3900021" y="3306659"/>
            <a:ext cx="762000" cy="947842"/>
            <a:chOff x="4191000" y="1962150"/>
            <a:chExt cx="762000" cy="874931"/>
          </a:xfrm>
        </p:grpSpPr>
        <p:cxnSp>
          <p:nvCxnSpPr>
            <p:cNvPr id="88" name="Straight Arrow Connector 87"/>
            <p:cNvCxnSpPr/>
            <p:nvPr/>
          </p:nvCxnSpPr>
          <p:spPr>
            <a:xfrm flipH="1">
              <a:off x="4495800" y="2571750"/>
              <a:ext cx="2302" cy="265331"/>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a:off x="4343400" y="2571750"/>
              <a:ext cx="2302" cy="265331"/>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191000" y="1962150"/>
              <a:ext cx="762000" cy="685800"/>
              <a:chOff x="5043063" y="3218081"/>
              <a:chExt cx="762000" cy="685800"/>
            </a:xfrm>
          </p:grpSpPr>
          <p:sp>
            <p:nvSpPr>
              <p:cNvPr id="73" name="Trapezoid 72"/>
              <p:cNvSpPr/>
              <p:nvPr/>
            </p:nvSpPr>
            <p:spPr>
              <a:xfrm rot="5400000">
                <a:off x="5003812" y="3333532"/>
                <a:ext cx="685800" cy="454898"/>
              </a:xfrm>
              <a:prstGeom prst="trapezoid">
                <a:avLst>
                  <a:gd name="adj" fmla="val 30656"/>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dirty="0"/>
              </a:p>
            </p:txBody>
          </p:sp>
          <p:sp>
            <p:nvSpPr>
              <p:cNvPr id="74" name="TextBox 73"/>
              <p:cNvSpPr txBox="1"/>
              <p:nvPr/>
            </p:nvSpPr>
            <p:spPr>
              <a:xfrm>
                <a:off x="5043063" y="3370481"/>
                <a:ext cx="762000" cy="454563"/>
              </a:xfrm>
              <a:prstGeom prst="rect">
                <a:avLst/>
              </a:prstGeom>
              <a:noFill/>
            </p:spPr>
            <p:txBody>
              <a:bodyPr wrap="square" rtlCol="0">
                <a:spAutoFit/>
              </a:bodyPr>
              <a:lstStyle/>
              <a:p>
                <a:r>
                  <a:rPr lang="en-US" sz="1300" dirty="0">
                    <a:solidFill>
                      <a:schemeClr val="tx1"/>
                    </a:solidFill>
                  </a:rPr>
                  <a:t>Branch Comp.</a:t>
                </a:r>
              </a:p>
            </p:txBody>
          </p:sp>
        </p:grpSp>
      </p:grpSp>
      <p:grpSp>
        <p:nvGrpSpPr>
          <p:cNvPr id="188" name="Group 187"/>
          <p:cNvGrpSpPr/>
          <p:nvPr/>
        </p:nvGrpSpPr>
        <p:grpSpPr>
          <a:xfrm>
            <a:off x="2662632" y="2728808"/>
            <a:ext cx="920838" cy="1568450"/>
            <a:chOff x="3639412" y="1428750"/>
            <a:chExt cx="920838" cy="1447800"/>
          </a:xfrm>
        </p:grpSpPr>
        <p:grpSp>
          <p:nvGrpSpPr>
            <p:cNvPr id="63" name="Group 62"/>
            <p:cNvGrpSpPr/>
            <p:nvPr/>
          </p:nvGrpSpPr>
          <p:grpSpPr>
            <a:xfrm>
              <a:off x="3657600" y="1428750"/>
              <a:ext cx="838199" cy="1447800"/>
              <a:chOff x="3810000" y="1412681"/>
              <a:chExt cx="838199" cy="1447800"/>
            </a:xfrm>
          </p:grpSpPr>
          <p:sp>
            <p:nvSpPr>
              <p:cNvPr id="22" name="Rectangle 21"/>
              <p:cNvSpPr/>
              <p:nvPr/>
            </p:nvSpPr>
            <p:spPr>
              <a:xfrm>
                <a:off x="3810000" y="1412681"/>
                <a:ext cx="838199" cy="1447800"/>
              </a:xfrm>
              <a:prstGeom prst="rect">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733" dirty="0" err="1">
                    <a:solidFill>
                      <a:schemeClr val="tx1"/>
                    </a:solidFill>
                    <a:latin typeface="Calibri"/>
                    <a:cs typeface="Calibri"/>
                  </a:rPr>
                  <a:t>Reg</a:t>
                </a:r>
                <a:r>
                  <a:rPr lang="en-US" sz="1733" dirty="0">
                    <a:solidFill>
                      <a:schemeClr val="tx1"/>
                    </a:solidFill>
                    <a:latin typeface="Calibri"/>
                    <a:cs typeface="Calibri"/>
                  </a:rPr>
                  <a:t>[]</a:t>
                </a:r>
              </a:p>
            </p:txBody>
          </p:sp>
          <p:sp>
            <p:nvSpPr>
              <p:cNvPr id="30" name="Isosceles Triangle 29"/>
              <p:cNvSpPr/>
              <p:nvPr/>
            </p:nvSpPr>
            <p:spPr>
              <a:xfrm>
                <a:off x="4419600" y="2708081"/>
                <a:ext cx="152400" cy="152400"/>
              </a:xfrm>
              <a:prstGeom prst="triangl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sp>
          <p:nvSpPr>
            <p:cNvPr id="77" name="TextBox 76"/>
            <p:cNvSpPr txBox="1"/>
            <p:nvPr/>
          </p:nvSpPr>
          <p:spPr>
            <a:xfrm>
              <a:off x="3639782" y="2271415"/>
              <a:ext cx="463268" cy="184666"/>
            </a:xfrm>
            <a:prstGeom prst="rect">
              <a:avLst/>
            </a:prstGeom>
            <a:noFill/>
          </p:spPr>
          <p:txBody>
            <a:bodyPr wrap="none" lIns="0" tIns="0" rIns="0" bIns="0" rtlCol="0">
              <a:spAutoFit/>
            </a:bodyPr>
            <a:lstStyle/>
            <a:p>
              <a:r>
                <a:rPr lang="en-US" sz="1300" dirty="0" err="1">
                  <a:solidFill>
                    <a:schemeClr val="tx1"/>
                  </a:solidFill>
                </a:rPr>
                <a:t>AddrA</a:t>
              </a:r>
              <a:endParaRPr lang="en-US" sz="1300" dirty="0">
                <a:solidFill>
                  <a:schemeClr val="tx1"/>
                </a:solidFill>
              </a:endParaRPr>
            </a:p>
          </p:txBody>
        </p:sp>
        <p:sp>
          <p:nvSpPr>
            <p:cNvPr id="78" name="TextBox 77"/>
            <p:cNvSpPr txBox="1"/>
            <p:nvPr/>
          </p:nvSpPr>
          <p:spPr>
            <a:xfrm>
              <a:off x="3639782" y="2576215"/>
              <a:ext cx="463268" cy="184666"/>
            </a:xfrm>
            <a:prstGeom prst="rect">
              <a:avLst/>
            </a:prstGeom>
            <a:noFill/>
          </p:spPr>
          <p:txBody>
            <a:bodyPr wrap="none" lIns="0" tIns="0" rIns="0" bIns="0" rtlCol="0">
              <a:spAutoFit/>
            </a:bodyPr>
            <a:lstStyle/>
            <a:p>
              <a:r>
                <a:rPr lang="en-US" sz="1300" dirty="0" err="1">
                  <a:solidFill>
                    <a:schemeClr val="tx1"/>
                  </a:solidFill>
                </a:rPr>
                <a:t>AddrB</a:t>
              </a:r>
              <a:endParaRPr lang="en-US" sz="1300" dirty="0">
                <a:solidFill>
                  <a:schemeClr val="tx1"/>
                </a:solidFill>
              </a:endParaRPr>
            </a:p>
          </p:txBody>
        </p:sp>
        <p:sp>
          <p:nvSpPr>
            <p:cNvPr id="79" name="TextBox 78"/>
            <p:cNvSpPr txBox="1"/>
            <p:nvPr/>
          </p:nvSpPr>
          <p:spPr>
            <a:xfrm>
              <a:off x="4096982" y="2234684"/>
              <a:ext cx="463268" cy="184666"/>
            </a:xfrm>
            <a:prstGeom prst="rect">
              <a:avLst/>
            </a:prstGeom>
            <a:noFill/>
          </p:spPr>
          <p:txBody>
            <a:bodyPr wrap="none" lIns="0" tIns="0" rIns="0" bIns="0" rtlCol="0">
              <a:spAutoFit/>
            </a:bodyPr>
            <a:lstStyle/>
            <a:p>
              <a:r>
                <a:rPr lang="en-US" sz="1300" dirty="0" err="1">
                  <a:solidFill>
                    <a:schemeClr val="tx1"/>
                  </a:solidFill>
                </a:rPr>
                <a:t>DataA</a:t>
              </a:r>
              <a:endParaRPr lang="en-US" sz="1300" dirty="0">
                <a:solidFill>
                  <a:schemeClr val="tx1"/>
                </a:solidFill>
              </a:endParaRPr>
            </a:p>
          </p:txBody>
        </p:sp>
        <p:sp>
          <p:nvSpPr>
            <p:cNvPr id="80" name="TextBox 79"/>
            <p:cNvSpPr txBox="1"/>
            <p:nvPr/>
          </p:nvSpPr>
          <p:spPr>
            <a:xfrm>
              <a:off x="3639412" y="1998881"/>
              <a:ext cx="472886" cy="184666"/>
            </a:xfrm>
            <a:prstGeom prst="rect">
              <a:avLst/>
            </a:prstGeom>
            <a:noFill/>
          </p:spPr>
          <p:txBody>
            <a:bodyPr wrap="none" lIns="0" tIns="0" rIns="0" bIns="0" rtlCol="0">
              <a:spAutoFit/>
            </a:bodyPr>
            <a:lstStyle/>
            <a:p>
              <a:r>
                <a:rPr lang="en-US" sz="1300" dirty="0" err="1">
                  <a:solidFill>
                    <a:schemeClr val="tx1"/>
                  </a:solidFill>
                </a:rPr>
                <a:t>AddrD</a:t>
              </a:r>
              <a:endParaRPr lang="en-US" sz="1300" dirty="0">
                <a:solidFill>
                  <a:schemeClr val="tx1"/>
                </a:solidFill>
              </a:endParaRPr>
            </a:p>
          </p:txBody>
        </p:sp>
        <p:sp>
          <p:nvSpPr>
            <p:cNvPr id="81" name="TextBox 80"/>
            <p:cNvSpPr txBox="1"/>
            <p:nvPr/>
          </p:nvSpPr>
          <p:spPr>
            <a:xfrm>
              <a:off x="4096982" y="2463284"/>
              <a:ext cx="463268" cy="184666"/>
            </a:xfrm>
            <a:prstGeom prst="rect">
              <a:avLst/>
            </a:prstGeom>
            <a:noFill/>
          </p:spPr>
          <p:txBody>
            <a:bodyPr wrap="none" lIns="0" tIns="0" rIns="0" bIns="0" rtlCol="0">
              <a:spAutoFit/>
            </a:bodyPr>
            <a:lstStyle/>
            <a:p>
              <a:r>
                <a:rPr lang="en-US" sz="1300" dirty="0" err="1">
                  <a:solidFill>
                    <a:schemeClr val="tx1"/>
                  </a:solidFill>
                </a:rPr>
                <a:t>DataB</a:t>
              </a:r>
              <a:endParaRPr lang="en-US" sz="1300" dirty="0">
                <a:solidFill>
                  <a:schemeClr val="tx1"/>
                </a:solidFill>
              </a:endParaRPr>
            </a:p>
          </p:txBody>
        </p:sp>
        <p:sp>
          <p:nvSpPr>
            <p:cNvPr id="82" name="TextBox 81"/>
            <p:cNvSpPr txBox="1"/>
            <p:nvPr/>
          </p:nvSpPr>
          <p:spPr>
            <a:xfrm>
              <a:off x="3639412" y="1694081"/>
              <a:ext cx="472886" cy="184666"/>
            </a:xfrm>
            <a:prstGeom prst="rect">
              <a:avLst/>
            </a:prstGeom>
            <a:noFill/>
          </p:spPr>
          <p:txBody>
            <a:bodyPr wrap="none" lIns="0" tIns="0" rIns="0" bIns="0" rtlCol="0">
              <a:spAutoFit/>
            </a:bodyPr>
            <a:lstStyle/>
            <a:p>
              <a:r>
                <a:rPr lang="en-US" sz="1300" dirty="0" err="1">
                  <a:solidFill>
                    <a:schemeClr val="tx1"/>
                  </a:solidFill>
                </a:rPr>
                <a:t>DataD</a:t>
              </a:r>
              <a:endParaRPr lang="en-US" sz="1300" dirty="0">
                <a:solidFill>
                  <a:schemeClr val="tx1"/>
                </a:solidFill>
              </a:endParaRPr>
            </a:p>
          </p:txBody>
        </p:sp>
      </p:grpSp>
      <p:sp>
        <p:nvSpPr>
          <p:cNvPr id="97" name="TextBox 96"/>
          <p:cNvSpPr txBox="1"/>
          <p:nvPr/>
        </p:nvSpPr>
        <p:spPr>
          <a:xfrm>
            <a:off x="6483568" y="3389210"/>
            <a:ext cx="352662" cy="200055"/>
          </a:xfrm>
          <a:prstGeom prst="rect">
            <a:avLst/>
          </a:prstGeom>
          <a:noFill/>
        </p:spPr>
        <p:txBody>
          <a:bodyPr wrap="none" lIns="0" tIns="0" rIns="0" bIns="0" rtlCol="0">
            <a:spAutoFit/>
          </a:bodyPr>
          <a:lstStyle/>
          <a:p>
            <a:r>
              <a:rPr lang="en-US" sz="1300" dirty="0" err="1">
                <a:solidFill>
                  <a:schemeClr val="tx1"/>
                </a:solidFill>
              </a:rPr>
              <a:t>Addr</a:t>
            </a:r>
            <a:endParaRPr lang="en-US" sz="1300" dirty="0">
              <a:solidFill>
                <a:schemeClr val="tx1"/>
              </a:solidFill>
            </a:endParaRPr>
          </a:p>
        </p:txBody>
      </p:sp>
      <p:sp>
        <p:nvSpPr>
          <p:cNvPr id="98" name="TextBox 97"/>
          <p:cNvSpPr txBox="1"/>
          <p:nvPr/>
        </p:nvSpPr>
        <p:spPr>
          <a:xfrm>
            <a:off x="6498709" y="3684454"/>
            <a:ext cx="509756" cy="200055"/>
          </a:xfrm>
          <a:prstGeom prst="rect">
            <a:avLst/>
          </a:prstGeom>
          <a:noFill/>
        </p:spPr>
        <p:txBody>
          <a:bodyPr wrap="none" lIns="0" tIns="0" rIns="0" bIns="0" rtlCol="0">
            <a:spAutoFit/>
          </a:bodyPr>
          <a:lstStyle/>
          <a:p>
            <a:r>
              <a:rPr lang="en-US" sz="1300" dirty="0" err="1">
                <a:solidFill>
                  <a:schemeClr val="tx1"/>
                </a:solidFill>
              </a:rPr>
              <a:t>DataW</a:t>
            </a:r>
            <a:endParaRPr lang="en-US" sz="1300" dirty="0">
              <a:solidFill>
                <a:schemeClr val="tx1"/>
              </a:solidFill>
            </a:endParaRPr>
          </a:p>
        </p:txBody>
      </p:sp>
      <p:sp>
        <p:nvSpPr>
          <p:cNvPr id="99" name="TextBox 98"/>
          <p:cNvSpPr txBox="1"/>
          <p:nvPr/>
        </p:nvSpPr>
        <p:spPr>
          <a:xfrm>
            <a:off x="7012343" y="3471760"/>
            <a:ext cx="472886" cy="200055"/>
          </a:xfrm>
          <a:prstGeom prst="rect">
            <a:avLst/>
          </a:prstGeom>
          <a:noFill/>
        </p:spPr>
        <p:txBody>
          <a:bodyPr wrap="none" lIns="0" tIns="0" rIns="0" bIns="0" rtlCol="0">
            <a:spAutoFit/>
          </a:bodyPr>
          <a:lstStyle/>
          <a:p>
            <a:r>
              <a:rPr lang="en-US" sz="1300" dirty="0" err="1">
                <a:solidFill>
                  <a:schemeClr val="tx1"/>
                </a:solidFill>
              </a:rPr>
              <a:t>DataR</a:t>
            </a:r>
            <a:endParaRPr lang="en-US" sz="1300" dirty="0">
              <a:solidFill>
                <a:schemeClr val="tx1"/>
              </a:solidFill>
            </a:endParaRPr>
          </a:p>
        </p:txBody>
      </p:sp>
      <p:sp>
        <p:nvSpPr>
          <p:cNvPr id="72" name="Trapezoid 71"/>
          <p:cNvSpPr/>
          <p:nvPr/>
        </p:nvSpPr>
        <p:spPr>
          <a:xfrm rot="5400000">
            <a:off x="4754096" y="3106633"/>
            <a:ext cx="577850" cy="152400"/>
          </a:xfrm>
          <a:prstGeom prst="trapezoid">
            <a:avLst>
              <a:gd name="adj" fmla="val 62709"/>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cxnSp>
        <p:nvCxnSpPr>
          <p:cNvPr id="124" name="Straight Arrow Connector 123"/>
          <p:cNvCxnSpPr>
            <a:stCxn id="13" idx="3"/>
          </p:cNvCxnSpPr>
          <p:nvPr/>
        </p:nvCxnSpPr>
        <p:spPr>
          <a:xfrm flipV="1">
            <a:off x="7487731" y="3578995"/>
            <a:ext cx="367652" cy="1658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6" name="Trapezoid 65"/>
          <p:cNvSpPr/>
          <p:nvPr/>
        </p:nvSpPr>
        <p:spPr>
          <a:xfrm rot="5400000">
            <a:off x="7532181" y="3313008"/>
            <a:ext cx="825500" cy="152400"/>
          </a:xfrm>
          <a:prstGeom prst="trapezoid">
            <a:avLst>
              <a:gd name="adj" fmla="val 62709"/>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cxnSp>
        <p:nvCxnSpPr>
          <p:cNvPr id="127" name="Straight Arrow Connector 126"/>
          <p:cNvCxnSpPr/>
          <p:nvPr/>
        </p:nvCxnSpPr>
        <p:spPr>
          <a:xfrm flipV="1">
            <a:off x="5652621" y="3429000"/>
            <a:ext cx="832407" cy="2379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6262221" y="3016250"/>
            <a:ext cx="0" cy="4127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8" name="Elbow Connector 147"/>
          <p:cNvCxnSpPr>
            <a:endCxn id="66" idx="2"/>
          </p:cNvCxnSpPr>
          <p:nvPr/>
        </p:nvCxnSpPr>
        <p:spPr>
          <a:xfrm>
            <a:off x="6262221" y="3016251"/>
            <a:ext cx="1606510" cy="372958"/>
          </a:xfrm>
          <a:prstGeom prst="bentConnector3">
            <a:avLst>
              <a:gd name="adj1" fmla="val 84855"/>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4" name="Elbow Connector 163"/>
          <p:cNvCxnSpPr/>
          <p:nvPr/>
        </p:nvCxnSpPr>
        <p:spPr>
          <a:xfrm rot="16200000" flipH="1">
            <a:off x="-296525" y="2488396"/>
            <a:ext cx="1154092" cy="228600"/>
          </a:xfrm>
          <a:prstGeom prst="bentConnector3">
            <a:avLst>
              <a:gd name="adj1" fmla="val 9931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394821" y="3059008"/>
            <a:ext cx="152400" cy="577850"/>
            <a:chOff x="5791200" y="1352550"/>
            <a:chExt cx="152400" cy="533400"/>
          </a:xfrm>
        </p:grpSpPr>
        <p:sp>
          <p:nvSpPr>
            <p:cNvPr id="179" name="Trapezoid 178"/>
            <p:cNvSpPr/>
            <p:nvPr/>
          </p:nvSpPr>
          <p:spPr>
            <a:xfrm rot="5400000">
              <a:off x="5600700" y="1543050"/>
              <a:ext cx="533400" cy="152400"/>
            </a:xfrm>
            <a:prstGeom prst="trapezoid">
              <a:avLst>
                <a:gd name="adj" fmla="val 62709"/>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sp>
          <p:nvSpPr>
            <p:cNvPr id="180" name="TextBox 179"/>
            <p:cNvSpPr txBox="1"/>
            <p:nvPr/>
          </p:nvSpPr>
          <p:spPr>
            <a:xfrm>
              <a:off x="5807075" y="1390650"/>
              <a:ext cx="76200" cy="184666"/>
            </a:xfrm>
            <a:prstGeom prst="rect">
              <a:avLst/>
            </a:prstGeom>
            <a:noFill/>
          </p:spPr>
          <p:txBody>
            <a:bodyPr wrap="square" lIns="0" tIns="0" rIns="0" bIns="0" rtlCol="0">
              <a:spAutoFit/>
            </a:bodyPr>
            <a:lstStyle/>
            <a:p>
              <a:r>
                <a:rPr lang="en-US" sz="1300" dirty="0">
                  <a:solidFill>
                    <a:schemeClr val="tx1"/>
                  </a:solidFill>
                </a:rPr>
                <a:t>1</a:t>
              </a:r>
            </a:p>
          </p:txBody>
        </p:sp>
        <p:sp>
          <p:nvSpPr>
            <p:cNvPr id="181" name="TextBox 180"/>
            <p:cNvSpPr txBox="1"/>
            <p:nvPr/>
          </p:nvSpPr>
          <p:spPr>
            <a:xfrm>
              <a:off x="5806674" y="1638300"/>
              <a:ext cx="92974" cy="184666"/>
            </a:xfrm>
            <a:prstGeom prst="rect">
              <a:avLst/>
            </a:prstGeom>
            <a:noFill/>
          </p:spPr>
          <p:txBody>
            <a:bodyPr wrap="none" lIns="0" tIns="0" rIns="0" bIns="0" rtlCol="0">
              <a:spAutoFit/>
            </a:bodyPr>
            <a:lstStyle/>
            <a:p>
              <a:r>
                <a:rPr lang="en-US" sz="1300" dirty="0">
                  <a:solidFill>
                    <a:schemeClr val="tx1"/>
                  </a:solidFill>
                </a:rPr>
                <a:t>0</a:t>
              </a:r>
            </a:p>
          </p:txBody>
        </p:sp>
      </p:grpSp>
      <p:cxnSp>
        <p:nvCxnSpPr>
          <p:cNvPr id="183" name="Straight Connector 182"/>
          <p:cNvCxnSpPr>
            <a:stCxn id="179" idx="0"/>
            <a:endCxn id="19" idx="1"/>
          </p:cNvCxnSpPr>
          <p:nvPr/>
        </p:nvCxnSpPr>
        <p:spPr>
          <a:xfrm>
            <a:off x="547221" y="3347933"/>
            <a:ext cx="152400"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5" name="Elbow Connector 184"/>
          <p:cNvCxnSpPr>
            <a:stCxn id="19" idx="3"/>
            <a:endCxn id="16" idx="1"/>
          </p:cNvCxnSpPr>
          <p:nvPr/>
        </p:nvCxnSpPr>
        <p:spPr>
          <a:xfrm>
            <a:off x="972719" y="3347934"/>
            <a:ext cx="320337" cy="535092"/>
          </a:xfrm>
          <a:prstGeom prst="bentConnector3">
            <a:avLst>
              <a:gd name="adj1" fmla="val 50000"/>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3" name="Elbow Connector 202"/>
          <p:cNvCxnSpPr/>
          <p:nvPr/>
        </p:nvCxnSpPr>
        <p:spPr>
          <a:xfrm flipV="1">
            <a:off x="942388" y="2894256"/>
            <a:ext cx="396537" cy="454025"/>
          </a:xfrm>
          <a:prstGeom prst="bentConnector3">
            <a:avLst>
              <a:gd name="adj1" fmla="val 50000"/>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4" name="Elbow Connector 213"/>
          <p:cNvCxnSpPr>
            <a:stCxn id="58" idx="0"/>
          </p:cNvCxnSpPr>
          <p:nvPr/>
        </p:nvCxnSpPr>
        <p:spPr>
          <a:xfrm flipV="1">
            <a:off x="1597856" y="2355851"/>
            <a:ext cx="168565" cy="538058"/>
          </a:xfrm>
          <a:prstGeom prst="bentConnector2">
            <a:avLst/>
          </a:prstGeom>
          <a:ln w="28575"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19" name="Elbow Connector 218"/>
          <p:cNvCxnSpPr>
            <a:stCxn id="264" idx="0"/>
          </p:cNvCxnSpPr>
          <p:nvPr/>
        </p:nvCxnSpPr>
        <p:spPr>
          <a:xfrm>
            <a:off x="6643221" y="2686050"/>
            <a:ext cx="1219200" cy="495300"/>
          </a:xfrm>
          <a:prstGeom prst="bentConnector3">
            <a:avLst>
              <a:gd name="adj1" fmla="val 8594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4" name="Elbow Connector 233"/>
          <p:cNvCxnSpPr/>
          <p:nvPr/>
        </p:nvCxnSpPr>
        <p:spPr>
          <a:xfrm rot="10800000" flipV="1">
            <a:off x="378658" y="2355850"/>
            <a:ext cx="1387764" cy="1115908"/>
          </a:xfrm>
          <a:prstGeom prst="bentConnector3">
            <a:avLst>
              <a:gd name="adj1" fmla="val 12321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9" name="Straight Arrow Connector 238"/>
          <p:cNvCxnSpPr>
            <a:stCxn id="72" idx="0"/>
          </p:cNvCxnSpPr>
          <p:nvPr/>
        </p:nvCxnSpPr>
        <p:spPr>
          <a:xfrm flipV="1">
            <a:off x="5119221" y="3181352"/>
            <a:ext cx="152400" cy="148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1" name="Elbow Connector 250"/>
          <p:cNvCxnSpPr/>
          <p:nvPr/>
        </p:nvCxnSpPr>
        <p:spPr>
          <a:xfrm>
            <a:off x="3519021" y="3181350"/>
            <a:ext cx="457200" cy="247650"/>
          </a:xfrm>
          <a:prstGeom prst="bentConnector3">
            <a:avLst>
              <a:gd name="adj1" fmla="val 63889"/>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4" name="Elbow Connector 253"/>
          <p:cNvCxnSpPr>
            <a:stCxn id="81" idx="3"/>
          </p:cNvCxnSpPr>
          <p:nvPr/>
        </p:nvCxnSpPr>
        <p:spPr>
          <a:xfrm>
            <a:off x="3583470" y="3949581"/>
            <a:ext cx="990804" cy="346820"/>
          </a:xfrm>
          <a:prstGeom prst="bentConnector3">
            <a:avLst>
              <a:gd name="adj1" fmla="val 50000"/>
            </a:avLst>
          </a:prstGeom>
          <a:ln w="28575"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70" name="Straight Arrow Connector 269"/>
          <p:cNvCxnSpPr/>
          <p:nvPr/>
        </p:nvCxnSpPr>
        <p:spPr>
          <a:xfrm>
            <a:off x="3823821" y="3955568"/>
            <a:ext cx="152400"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5" name="Elbow Connector 274"/>
          <p:cNvCxnSpPr>
            <a:endCxn id="228" idx="1"/>
          </p:cNvCxnSpPr>
          <p:nvPr/>
        </p:nvCxnSpPr>
        <p:spPr>
          <a:xfrm flipV="1">
            <a:off x="1138223" y="2644777"/>
            <a:ext cx="4742998" cy="559571"/>
          </a:xfrm>
          <a:prstGeom prst="bentConnector3">
            <a:avLst>
              <a:gd name="adj1" fmla="val 24563"/>
            </a:avLst>
          </a:prstGeom>
          <a:ln w="28575"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05" name="Elbow Connector 304"/>
          <p:cNvCxnSpPr/>
          <p:nvPr/>
        </p:nvCxnSpPr>
        <p:spPr>
          <a:xfrm>
            <a:off x="4598521" y="2645401"/>
            <a:ext cx="368300" cy="370850"/>
          </a:xfrm>
          <a:prstGeom prst="bentConnector3">
            <a:avLst>
              <a:gd name="adj1" fmla="val 50000"/>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a:off x="699621" y="2893910"/>
            <a:ext cx="273098" cy="908049"/>
            <a:chOff x="1540165" y="1809750"/>
            <a:chExt cx="273098" cy="838199"/>
          </a:xfrm>
        </p:grpSpPr>
        <p:sp>
          <p:nvSpPr>
            <p:cNvPr id="19" name="Rectangle 18"/>
            <p:cNvSpPr/>
            <p:nvPr/>
          </p:nvSpPr>
          <p:spPr>
            <a:xfrm>
              <a:off x="1540165" y="1809750"/>
              <a:ext cx="273098" cy="838199"/>
            </a:xfrm>
            <a:prstGeom prst="rect">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31" name="Isosceles Triangle 30"/>
            <p:cNvSpPr/>
            <p:nvPr/>
          </p:nvSpPr>
          <p:spPr>
            <a:xfrm>
              <a:off x="1600200" y="2495550"/>
              <a:ext cx="152400" cy="152399"/>
            </a:xfrm>
            <a:prstGeom prst="triangl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sp>
        <p:nvSpPr>
          <p:cNvPr id="116" name="Trapezoid 115"/>
          <p:cNvSpPr/>
          <p:nvPr/>
        </p:nvSpPr>
        <p:spPr>
          <a:xfrm rot="5400000">
            <a:off x="4770551" y="3724275"/>
            <a:ext cx="577850" cy="152400"/>
          </a:xfrm>
          <a:prstGeom prst="trapezoid">
            <a:avLst>
              <a:gd name="adj" fmla="val 62709"/>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cxnSp>
        <p:nvCxnSpPr>
          <p:cNvPr id="394" name="Elbow Connector 393"/>
          <p:cNvCxnSpPr/>
          <p:nvPr/>
        </p:nvCxnSpPr>
        <p:spPr>
          <a:xfrm>
            <a:off x="1918821" y="3759200"/>
            <a:ext cx="1676400" cy="1320800"/>
          </a:xfrm>
          <a:prstGeom prst="bentConnector3">
            <a:avLst>
              <a:gd name="adj1" fmla="val 32438"/>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0" name="Straight Arrow Connector 399"/>
          <p:cNvCxnSpPr/>
          <p:nvPr/>
        </p:nvCxnSpPr>
        <p:spPr>
          <a:xfrm>
            <a:off x="2452221" y="3759200"/>
            <a:ext cx="228600"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2" name="Straight Arrow Connector 401"/>
          <p:cNvCxnSpPr/>
          <p:nvPr/>
        </p:nvCxnSpPr>
        <p:spPr>
          <a:xfrm>
            <a:off x="2452221" y="4089400"/>
            <a:ext cx="228600"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6" name="Elbow Connector 405"/>
          <p:cNvCxnSpPr>
            <a:stCxn id="66" idx="0"/>
          </p:cNvCxnSpPr>
          <p:nvPr/>
        </p:nvCxnSpPr>
        <p:spPr>
          <a:xfrm flipH="1" flipV="1">
            <a:off x="2528421" y="2273301"/>
            <a:ext cx="5492710" cy="1115908"/>
          </a:xfrm>
          <a:prstGeom prst="bentConnector3">
            <a:avLst>
              <a:gd name="adj1" fmla="val -9711"/>
            </a:avLst>
          </a:prstGeom>
          <a:ln w="28575"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17" name="Elbow Connector 416"/>
          <p:cNvCxnSpPr/>
          <p:nvPr/>
        </p:nvCxnSpPr>
        <p:spPr>
          <a:xfrm rot="16200000" flipH="1">
            <a:off x="2150596" y="2651125"/>
            <a:ext cx="908050" cy="152400"/>
          </a:xfrm>
          <a:prstGeom prst="bentConnector3">
            <a:avLst>
              <a:gd name="adj1" fmla="val 98898"/>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68" name="Straight Arrow Connector 467"/>
          <p:cNvCxnSpPr>
            <a:stCxn id="116" idx="0"/>
          </p:cNvCxnSpPr>
          <p:nvPr/>
        </p:nvCxnSpPr>
        <p:spPr>
          <a:xfrm>
            <a:off x="5135676" y="3800475"/>
            <a:ext cx="146337" cy="187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4" name="Elbow Connector 473"/>
          <p:cNvCxnSpPr/>
          <p:nvPr/>
        </p:nvCxnSpPr>
        <p:spPr>
          <a:xfrm flipV="1">
            <a:off x="4569656" y="3841750"/>
            <a:ext cx="1921165" cy="450272"/>
          </a:xfrm>
          <a:prstGeom prst="bentConnector3">
            <a:avLst>
              <a:gd name="adj1" fmla="val 8155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3" name="Elbow Connector 512"/>
          <p:cNvCxnSpPr/>
          <p:nvPr/>
        </p:nvCxnSpPr>
        <p:spPr>
          <a:xfrm rot="5400000" flipH="1" flipV="1">
            <a:off x="4429500" y="3776832"/>
            <a:ext cx="676040" cy="389374"/>
          </a:xfrm>
          <a:prstGeom prst="bentConnector3">
            <a:avLst>
              <a:gd name="adj1" fmla="val 99028"/>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31" name="TextBox 530"/>
          <p:cNvSpPr txBox="1"/>
          <p:nvPr/>
        </p:nvSpPr>
        <p:spPr>
          <a:xfrm>
            <a:off x="90022" y="3181351"/>
            <a:ext cx="252846" cy="305725"/>
          </a:xfrm>
          <a:prstGeom prst="rect">
            <a:avLst/>
          </a:prstGeom>
          <a:noFill/>
        </p:spPr>
        <p:txBody>
          <a:bodyPr wrap="square" lIns="0" tIns="0" rIns="0" bIns="0" rtlCol="0">
            <a:spAutoFit/>
          </a:bodyPr>
          <a:lstStyle/>
          <a:p>
            <a:r>
              <a:rPr lang="en-US" sz="1192" dirty="0" err="1">
                <a:solidFill>
                  <a:schemeClr val="tx1"/>
                </a:solidFill>
              </a:rPr>
              <a:t>alu</a:t>
            </a:r>
            <a:r>
              <a:rPr lang="en-US" sz="1192" baseline="-25000" dirty="0" err="1">
                <a:solidFill>
                  <a:schemeClr val="tx1"/>
                </a:solidFill>
              </a:rPr>
              <a:t>X</a:t>
            </a:r>
            <a:endParaRPr lang="en-US" sz="1192" baseline="-25000" dirty="0">
              <a:solidFill>
                <a:schemeClr val="tx1"/>
              </a:solidFill>
            </a:endParaRPr>
          </a:p>
        </p:txBody>
      </p:sp>
      <p:sp>
        <p:nvSpPr>
          <p:cNvPr id="532" name="TextBox 531"/>
          <p:cNvSpPr txBox="1"/>
          <p:nvPr/>
        </p:nvSpPr>
        <p:spPr>
          <a:xfrm>
            <a:off x="-1531" y="3511550"/>
            <a:ext cx="399148" cy="183448"/>
          </a:xfrm>
          <a:prstGeom prst="rect">
            <a:avLst/>
          </a:prstGeom>
          <a:noFill/>
        </p:spPr>
        <p:txBody>
          <a:bodyPr wrap="none" lIns="0" tIns="0" rIns="0" bIns="0" rtlCol="0">
            <a:spAutoFit/>
          </a:bodyPr>
          <a:lstStyle/>
          <a:p>
            <a:r>
              <a:rPr lang="en-US" sz="1192" dirty="0">
                <a:solidFill>
                  <a:schemeClr val="tx1"/>
                </a:solidFill>
              </a:rPr>
              <a:t>pc</a:t>
            </a:r>
            <a:r>
              <a:rPr lang="en-US" sz="1192" baseline="-25000" dirty="0">
                <a:solidFill>
                  <a:schemeClr val="tx1"/>
                </a:solidFill>
              </a:rPr>
              <a:t>F</a:t>
            </a:r>
            <a:r>
              <a:rPr lang="en-US" sz="1192" dirty="0">
                <a:solidFill>
                  <a:schemeClr val="tx1"/>
                </a:solidFill>
              </a:rPr>
              <a:t>+4</a:t>
            </a:r>
          </a:p>
        </p:txBody>
      </p:sp>
      <p:cxnSp>
        <p:nvCxnSpPr>
          <p:cNvPr id="14" name="Straight Connector 13"/>
          <p:cNvCxnSpPr/>
          <p:nvPr/>
        </p:nvCxnSpPr>
        <p:spPr>
          <a:xfrm flipH="1">
            <a:off x="166221" y="2025650"/>
            <a:ext cx="5562600"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1995022" y="3594103"/>
            <a:ext cx="152401" cy="577849"/>
            <a:chOff x="1066799" y="3333750"/>
            <a:chExt cx="152401" cy="533399"/>
          </a:xfrm>
          <a:solidFill>
            <a:schemeClr val="accent1"/>
          </a:solidFill>
        </p:grpSpPr>
        <p:sp>
          <p:nvSpPr>
            <p:cNvPr id="126" name="Rectangle 125"/>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128" name="Isosceles Triangle 127"/>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133" name="Group 132"/>
          <p:cNvGrpSpPr/>
          <p:nvPr/>
        </p:nvGrpSpPr>
        <p:grpSpPr>
          <a:xfrm>
            <a:off x="1995021" y="2851153"/>
            <a:ext cx="152401" cy="577849"/>
            <a:chOff x="1066799" y="3333750"/>
            <a:chExt cx="152401" cy="533399"/>
          </a:xfrm>
          <a:solidFill>
            <a:schemeClr val="accent1"/>
          </a:solidFill>
        </p:grpSpPr>
        <p:sp>
          <p:nvSpPr>
            <p:cNvPr id="134" name="Rectangle 133"/>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135" name="Isosceles Triangle 134"/>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171" name="Group 170"/>
          <p:cNvGrpSpPr/>
          <p:nvPr/>
        </p:nvGrpSpPr>
        <p:grpSpPr>
          <a:xfrm>
            <a:off x="3595222" y="3676652"/>
            <a:ext cx="152401" cy="577849"/>
            <a:chOff x="1066799" y="3333750"/>
            <a:chExt cx="152401" cy="533399"/>
          </a:xfrm>
          <a:solidFill>
            <a:srgbClr val="5B9BD5"/>
          </a:solidFill>
        </p:grpSpPr>
        <p:sp>
          <p:nvSpPr>
            <p:cNvPr id="172" name="Rectangle 171"/>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173" name="Isosceles Triangle 172"/>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cxnSp>
        <p:nvCxnSpPr>
          <p:cNvPr id="187" name="Straight Arrow Connector 186"/>
          <p:cNvCxnSpPr>
            <a:endCxn id="72" idx="2"/>
          </p:cNvCxnSpPr>
          <p:nvPr/>
        </p:nvCxnSpPr>
        <p:spPr>
          <a:xfrm>
            <a:off x="3687586" y="3181352"/>
            <a:ext cx="1279235" cy="148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91" name="Group 190"/>
          <p:cNvGrpSpPr/>
          <p:nvPr/>
        </p:nvGrpSpPr>
        <p:grpSpPr>
          <a:xfrm>
            <a:off x="3595222" y="4667252"/>
            <a:ext cx="152401" cy="577849"/>
            <a:chOff x="1066799" y="3333750"/>
            <a:chExt cx="152401" cy="533399"/>
          </a:xfrm>
          <a:solidFill>
            <a:srgbClr val="5B9BD5"/>
          </a:solidFill>
        </p:grpSpPr>
        <p:sp>
          <p:nvSpPr>
            <p:cNvPr id="192" name="Rectangle 191"/>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193" name="Isosceles Triangle 192"/>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cxnSp>
        <p:nvCxnSpPr>
          <p:cNvPr id="220" name="Elbow Connector 219"/>
          <p:cNvCxnSpPr/>
          <p:nvPr/>
        </p:nvCxnSpPr>
        <p:spPr>
          <a:xfrm flipV="1">
            <a:off x="4204821" y="4006850"/>
            <a:ext cx="762000" cy="660400"/>
          </a:xfrm>
          <a:prstGeom prst="bentConnector3">
            <a:avLst>
              <a:gd name="adj1" fmla="val 69697"/>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24" name="Group 223"/>
          <p:cNvGrpSpPr/>
          <p:nvPr/>
        </p:nvGrpSpPr>
        <p:grpSpPr>
          <a:xfrm>
            <a:off x="3595222" y="2355852"/>
            <a:ext cx="152401" cy="577849"/>
            <a:chOff x="1066799" y="3333750"/>
            <a:chExt cx="152401" cy="533399"/>
          </a:xfrm>
          <a:solidFill>
            <a:srgbClr val="5B9BD5"/>
          </a:solidFill>
        </p:grpSpPr>
        <p:sp>
          <p:nvSpPr>
            <p:cNvPr id="225" name="Rectangle 224"/>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226" name="Isosceles Triangle 225"/>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227" name="Group 226"/>
          <p:cNvGrpSpPr/>
          <p:nvPr/>
        </p:nvGrpSpPr>
        <p:grpSpPr>
          <a:xfrm>
            <a:off x="5881222" y="2355852"/>
            <a:ext cx="152401" cy="577849"/>
            <a:chOff x="1066799" y="3333750"/>
            <a:chExt cx="152401" cy="533399"/>
          </a:xfrm>
          <a:solidFill>
            <a:srgbClr val="5B9BD5"/>
          </a:solidFill>
        </p:grpSpPr>
        <p:sp>
          <p:nvSpPr>
            <p:cNvPr id="228" name="Rectangle 227"/>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229" name="Isosceles Triangle 228"/>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230" name="Group 229"/>
          <p:cNvGrpSpPr/>
          <p:nvPr/>
        </p:nvGrpSpPr>
        <p:grpSpPr>
          <a:xfrm>
            <a:off x="5881222" y="3181352"/>
            <a:ext cx="152401" cy="577849"/>
            <a:chOff x="1066799" y="3333750"/>
            <a:chExt cx="152401" cy="533399"/>
          </a:xfrm>
          <a:solidFill>
            <a:srgbClr val="5B9BD5"/>
          </a:solidFill>
        </p:grpSpPr>
        <p:sp>
          <p:nvSpPr>
            <p:cNvPr id="231" name="Rectangle 230"/>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232" name="Isosceles Triangle 231"/>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233" name="Group 232"/>
          <p:cNvGrpSpPr/>
          <p:nvPr/>
        </p:nvGrpSpPr>
        <p:grpSpPr>
          <a:xfrm>
            <a:off x="5881222" y="4006852"/>
            <a:ext cx="152401" cy="577849"/>
            <a:chOff x="1066799" y="3333750"/>
            <a:chExt cx="152401" cy="533399"/>
          </a:xfrm>
          <a:solidFill>
            <a:srgbClr val="5B9BD5"/>
          </a:solidFill>
        </p:grpSpPr>
        <p:sp>
          <p:nvSpPr>
            <p:cNvPr id="235" name="Rectangle 234"/>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236" name="Isosceles Triangle 235"/>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175" name="Group 174"/>
          <p:cNvGrpSpPr/>
          <p:nvPr/>
        </p:nvGrpSpPr>
        <p:grpSpPr>
          <a:xfrm>
            <a:off x="3595222" y="3016252"/>
            <a:ext cx="152401" cy="577849"/>
            <a:chOff x="1066799" y="3333750"/>
            <a:chExt cx="152401" cy="533399"/>
          </a:xfrm>
          <a:solidFill>
            <a:srgbClr val="5B9BD5"/>
          </a:solidFill>
        </p:grpSpPr>
        <p:sp>
          <p:nvSpPr>
            <p:cNvPr id="184" name="Rectangle 183"/>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186" name="Isosceles Triangle 185"/>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257" name="Group 256"/>
          <p:cNvGrpSpPr/>
          <p:nvPr/>
        </p:nvGrpSpPr>
        <p:grpSpPr>
          <a:xfrm>
            <a:off x="8091022" y="3098802"/>
            <a:ext cx="152401" cy="577849"/>
            <a:chOff x="1066799" y="3333750"/>
            <a:chExt cx="152401" cy="533399"/>
          </a:xfrm>
          <a:solidFill>
            <a:srgbClr val="5B9BD5"/>
          </a:solidFill>
        </p:grpSpPr>
        <p:sp>
          <p:nvSpPr>
            <p:cNvPr id="258" name="Rectangle 257"/>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259" name="Isosceles Triangle 258"/>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263" name="Group 262"/>
          <p:cNvGrpSpPr/>
          <p:nvPr/>
        </p:nvGrpSpPr>
        <p:grpSpPr>
          <a:xfrm>
            <a:off x="6325121" y="2438400"/>
            <a:ext cx="345608" cy="495300"/>
            <a:chOff x="5168307" y="3257550"/>
            <a:chExt cx="345608" cy="457200"/>
          </a:xfrm>
        </p:grpSpPr>
        <p:sp>
          <p:nvSpPr>
            <p:cNvPr id="264" name="Trapezoid 263"/>
            <p:cNvSpPr/>
            <p:nvPr/>
          </p:nvSpPr>
          <p:spPr>
            <a:xfrm rot="5400000">
              <a:off x="5143500" y="3371850"/>
              <a:ext cx="457200" cy="228600"/>
            </a:xfrm>
            <a:prstGeom prst="trapezoid">
              <a:avLst>
                <a:gd name="adj" fmla="val 30656"/>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dirty="0"/>
            </a:p>
          </p:txBody>
        </p:sp>
        <p:sp>
          <p:nvSpPr>
            <p:cNvPr id="265" name="TextBox 264"/>
            <p:cNvSpPr txBox="1"/>
            <p:nvPr/>
          </p:nvSpPr>
          <p:spPr>
            <a:xfrm>
              <a:off x="5168307" y="3333750"/>
              <a:ext cx="345608" cy="246162"/>
            </a:xfrm>
            <a:prstGeom prst="rect">
              <a:avLst/>
            </a:prstGeom>
            <a:noFill/>
          </p:spPr>
          <p:txBody>
            <a:bodyPr wrap="none" tIns="0" rIns="0" bIns="0" rtlCol="0">
              <a:spAutoFit/>
            </a:bodyPr>
            <a:lstStyle/>
            <a:p>
              <a:r>
                <a:rPr lang="en-US" sz="1733" dirty="0">
                  <a:solidFill>
                    <a:schemeClr val="tx1"/>
                  </a:solidFill>
                </a:rPr>
                <a:t>+4</a:t>
              </a:r>
            </a:p>
          </p:txBody>
        </p:sp>
      </p:grpSp>
      <p:cxnSp>
        <p:nvCxnSpPr>
          <p:cNvPr id="271" name="Straight Arrow Connector 270"/>
          <p:cNvCxnSpPr>
            <a:stCxn id="228" idx="3"/>
          </p:cNvCxnSpPr>
          <p:nvPr/>
        </p:nvCxnSpPr>
        <p:spPr>
          <a:xfrm flipV="1">
            <a:off x="6033623" y="2642778"/>
            <a:ext cx="393099" cy="1999"/>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V="1">
            <a:off x="5728821" y="2025650"/>
            <a:ext cx="0" cy="140335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83" name="TextBox 282"/>
          <p:cNvSpPr txBox="1"/>
          <p:nvPr/>
        </p:nvSpPr>
        <p:spPr>
          <a:xfrm>
            <a:off x="1857558" y="2438402"/>
            <a:ext cx="526106" cy="359009"/>
          </a:xfrm>
          <a:prstGeom prst="rect">
            <a:avLst/>
          </a:prstGeom>
          <a:noFill/>
        </p:spPr>
        <p:txBody>
          <a:bodyPr wrap="none" rtlCol="0">
            <a:spAutoFit/>
          </a:bodyPr>
          <a:lstStyle/>
          <a:p>
            <a:r>
              <a:rPr lang="en-US" sz="1733" dirty="0" err="1">
                <a:solidFill>
                  <a:schemeClr val="tx1"/>
                </a:solidFill>
              </a:rPr>
              <a:t>pc</a:t>
            </a:r>
            <a:r>
              <a:rPr lang="en-US" sz="1733" baseline="-25000" dirty="0" err="1">
                <a:solidFill>
                  <a:schemeClr val="tx1"/>
                </a:solidFill>
              </a:rPr>
              <a:t>D</a:t>
            </a:r>
            <a:endParaRPr lang="en-US" sz="1733" baseline="-25000" dirty="0">
              <a:solidFill>
                <a:schemeClr val="tx1"/>
              </a:solidFill>
            </a:endParaRPr>
          </a:p>
        </p:txBody>
      </p:sp>
      <p:sp>
        <p:nvSpPr>
          <p:cNvPr id="321" name="TextBox 320"/>
          <p:cNvSpPr txBox="1"/>
          <p:nvPr/>
        </p:nvSpPr>
        <p:spPr>
          <a:xfrm>
            <a:off x="603865" y="2438402"/>
            <a:ext cx="508474" cy="359009"/>
          </a:xfrm>
          <a:prstGeom prst="rect">
            <a:avLst/>
          </a:prstGeom>
          <a:noFill/>
        </p:spPr>
        <p:txBody>
          <a:bodyPr wrap="none" rtlCol="0">
            <a:spAutoFit/>
          </a:bodyPr>
          <a:lstStyle/>
          <a:p>
            <a:r>
              <a:rPr lang="en-US" sz="1733" dirty="0" err="1">
                <a:solidFill>
                  <a:schemeClr val="tx1"/>
                </a:solidFill>
              </a:rPr>
              <a:t>pc</a:t>
            </a:r>
            <a:r>
              <a:rPr lang="en-US" sz="1733" baseline="-25000" dirty="0" err="1">
                <a:solidFill>
                  <a:schemeClr val="tx1"/>
                </a:solidFill>
              </a:rPr>
              <a:t>F</a:t>
            </a:r>
            <a:endParaRPr lang="en-US" sz="1733" baseline="-25000" dirty="0">
              <a:solidFill>
                <a:schemeClr val="tx1"/>
              </a:solidFill>
            </a:endParaRPr>
          </a:p>
        </p:txBody>
      </p:sp>
      <p:sp>
        <p:nvSpPr>
          <p:cNvPr id="322" name="TextBox 321"/>
          <p:cNvSpPr txBox="1"/>
          <p:nvPr/>
        </p:nvSpPr>
        <p:spPr>
          <a:xfrm>
            <a:off x="3727695" y="2273302"/>
            <a:ext cx="518092" cy="359009"/>
          </a:xfrm>
          <a:prstGeom prst="rect">
            <a:avLst/>
          </a:prstGeom>
          <a:noFill/>
        </p:spPr>
        <p:txBody>
          <a:bodyPr wrap="none" rtlCol="0">
            <a:spAutoFit/>
          </a:bodyPr>
          <a:lstStyle/>
          <a:p>
            <a:r>
              <a:rPr lang="en-US" sz="1733" dirty="0" err="1">
                <a:solidFill>
                  <a:schemeClr val="tx1"/>
                </a:solidFill>
              </a:rPr>
              <a:t>pc</a:t>
            </a:r>
            <a:r>
              <a:rPr lang="en-US" sz="1733" baseline="-25000" dirty="0" err="1">
                <a:solidFill>
                  <a:schemeClr val="tx1"/>
                </a:solidFill>
              </a:rPr>
              <a:t>X</a:t>
            </a:r>
            <a:endParaRPr lang="en-US" sz="1733" baseline="-25000" dirty="0">
              <a:solidFill>
                <a:schemeClr val="tx1"/>
              </a:solidFill>
            </a:endParaRPr>
          </a:p>
        </p:txBody>
      </p:sp>
      <p:sp>
        <p:nvSpPr>
          <p:cNvPr id="323" name="TextBox 322"/>
          <p:cNvSpPr txBox="1"/>
          <p:nvPr/>
        </p:nvSpPr>
        <p:spPr>
          <a:xfrm>
            <a:off x="5936570" y="2190752"/>
            <a:ext cx="542136" cy="359009"/>
          </a:xfrm>
          <a:prstGeom prst="rect">
            <a:avLst/>
          </a:prstGeom>
          <a:noFill/>
        </p:spPr>
        <p:txBody>
          <a:bodyPr wrap="none" rtlCol="0">
            <a:spAutoFit/>
          </a:bodyPr>
          <a:lstStyle/>
          <a:p>
            <a:r>
              <a:rPr lang="en-US" sz="1733" dirty="0" err="1">
                <a:solidFill>
                  <a:schemeClr val="tx1"/>
                </a:solidFill>
              </a:rPr>
              <a:t>pc</a:t>
            </a:r>
            <a:r>
              <a:rPr lang="en-US" sz="1733" baseline="-25000" dirty="0" err="1">
                <a:solidFill>
                  <a:schemeClr val="tx1"/>
                </a:solidFill>
              </a:rPr>
              <a:t>M</a:t>
            </a:r>
            <a:endParaRPr lang="en-US" sz="1733" baseline="-25000" dirty="0">
              <a:solidFill>
                <a:schemeClr val="tx1"/>
              </a:solidFill>
            </a:endParaRPr>
          </a:p>
        </p:txBody>
      </p:sp>
      <p:sp>
        <p:nvSpPr>
          <p:cNvPr id="324" name="TextBox 323"/>
          <p:cNvSpPr txBox="1"/>
          <p:nvPr/>
        </p:nvSpPr>
        <p:spPr>
          <a:xfrm>
            <a:off x="1806475" y="4089402"/>
            <a:ext cx="638316" cy="359009"/>
          </a:xfrm>
          <a:prstGeom prst="rect">
            <a:avLst/>
          </a:prstGeom>
          <a:noFill/>
        </p:spPr>
        <p:txBody>
          <a:bodyPr wrap="none" rtlCol="0">
            <a:spAutoFit/>
          </a:bodyPr>
          <a:lstStyle/>
          <a:p>
            <a:r>
              <a:rPr lang="en-US" sz="1733" dirty="0" err="1">
                <a:solidFill>
                  <a:schemeClr val="tx1"/>
                </a:solidFill>
              </a:rPr>
              <a:t>inst</a:t>
            </a:r>
            <a:r>
              <a:rPr lang="en-US" sz="1733" baseline="-25000" dirty="0" err="1">
                <a:solidFill>
                  <a:schemeClr val="tx1"/>
                </a:solidFill>
              </a:rPr>
              <a:t>D</a:t>
            </a:r>
            <a:endParaRPr lang="en-US" sz="1733" baseline="-25000" dirty="0">
              <a:solidFill>
                <a:schemeClr val="tx1"/>
              </a:solidFill>
            </a:endParaRPr>
          </a:p>
        </p:txBody>
      </p:sp>
      <p:sp>
        <p:nvSpPr>
          <p:cNvPr id="325" name="TextBox 324"/>
          <p:cNvSpPr txBox="1"/>
          <p:nvPr/>
        </p:nvSpPr>
        <p:spPr>
          <a:xfrm>
            <a:off x="3648920" y="4667252"/>
            <a:ext cx="630302" cy="359009"/>
          </a:xfrm>
          <a:prstGeom prst="rect">
            <a:avLst/>
          </a:prstGeom>
          <a:noFill/>
        </p:spPr>
        <p:txBody>
          <a:bodyPr wrap="none" rtlCol="0">
            <a:spAutoFit/>
          </a:bodyPr>
          <a:lstStyle/>
          <a:p>
            <a:r>
              <a:rPr lang="en-US" sz="1733" dirty="0" err="1">
                <a:solidFill>
                  <a:schemeClr val="tx1"/>
                </a:solidFill>
              </a:rPr>
              <a:t>inst</a:t>
            </a:r>
            <a:r>
              <a:rPr lang="en-US" sz="1733" baseline="-25000" dirty="0" err="1">
                <a:solidFill>
                  <a:schemeClr val="tx1"/>
                </a:solidFill>
              </a:rPr>
              <a:t>X</a:t>
            </a:r>
            <a:endParaRPr lang="en-US" sz="1733" baseline="-25000" dirty="0">
              <a:solidFill>
                <a:schemeClr val="tx1"/>
              </a:solidFill>
            </a:endParaRPr>
          </a:p>
        </p:txBody>
      </p:sp>
      <p:sp>
        <p:nvSpPr>
          <p:cNvPr id="326" name="TextBox 325"/>
          <p:cNvSpPr txBox="1"/>
          <p:nvPr/>
        </p:nvSpPr>
        <p:spPr>
          <a:xfrm>
            <a:off x="3724859" y="2768602"/>
            <a:ext cx="591830" cy="359009"/>
          </a:xfrm>
          <a:prstGeom prst="rect">
            <a:avLst/>
          </a:prstGeom>
          <a:noFill/>
        </p:spPr>
        <p:txBody>
          <a:bodyPr wrap="none" rtlCol="0">
            <a:spAutoFit/>
          </a:bodyPr>
          <a:lstStyle/>
          <a:p>
            <a:r>
              <a:rPr lang="en-US" sz="1733" dirty="0">
                <a:solidFill>
                  <a:schemeClr val="tx1"/>
                </a:solidFill>
              </a:rPr>
              <a:t>rs1</a:t>
            </a:r>
            <a:r>
              <a:rPr lang="en-US" sz="1733" baseline="-25000" dirty="0">
                <a:solidFill>
                  <a:schemeClr val="tx1"/>
                </a:solidFill>
              </a:rPr>
              <a:t>X</a:t>
            </a:r>
          </a:p>
        </p:txBody>
      </p:sp>
      <p:sp>
        <p:nvSpPr>
          <p:cNvPr id="327" name="TextBox 326"/>
          <p:cNvSpPr txBox="1"/>
          <p:nvPr/>
        </p:nvSpPr>
        <p:spPr>
          <a:xfrm>
            <a:off x="3629767" y="4184592"/>
            <a:ext cx="591830" cy="359009"/>
          </a:xfrm>
          <a:prstGeom prst="rect">
            <a:avLst/>
          </a:prstGeom>
          <a:noFill/>
        </p:spPr>
        <p:txBody>
          <a:bodyPr wrap="none" rtlCol="0">
            <a:spAutoFit/>
          </a:bodyPr>
          <a:lstStyle/>
          <a:p>
            <a:r>
              <a:rPr lang="en-US" sz="1733" dirty="0">
                <a:solidFill>
                  <a:schemeClr val="tx1"/>
                </a:solidFill>
              </a:rPr>
              <a:t>rs2</a:t>
            </a:r>
            <a:r>
              <a:rPr lang="en-US" sz="1733" baseline="-25000" dirty="0">
                <a:solidFill>
                  <a:schemeClr val="tx1"/>
                </a:solidFill>
              </a:rPr>
              <a:t>X</a:t>
            </a:r>
          </a:p>
        </p:txBody>
      </p:sp>
      <p:sp>
        <p:nvSpPr>
          <p:cNvPr id="332" name="TextBox 331"/>
          <p:cNvSpPr txBox="1"/>
          <p:nvPr/>
        </p:nvSpPr>
        <p:spPr>
          <a:xfrm>
            <a:off x="5934166" y="3346451"/>
            <a:ext cx="604654" cy="359009"/>
          </a:xfrm>
          <a:prstGeom prst="rect">
            <a:avLst/>
          </a:prstGeom>
          <a:noFill/>
        </p:spPr>
        <p:txBody>
          <a:bodyPr wrap="none" rtlCol="0">
            <a:spAutoFit/>
          </a:bodyPr>
          <a:lstStyle/>
          <a:p>
            <a:r>
              <a:rPr lang="en-US" sz="1733" dirty="0" err="1">
                <a:solidFill>
                  <a:schemeClr val="tx1"/>
                </a:solidFill>
              </a:rPr>
              <a:t>alu</a:t>
            </a:r>
            <a:r>
              <a:rPr lang="en-US" sz="1733" baseline="-25000" dirty="0" err="1">
                <a:solidFill>
                  <a:schemeClr val="tx1"/>
                </a:solidFill>
              </a:rPr>
              <a:t>M</a:t>
            </a:r>
            <a:endParaRPr lang="en-US" sz="1733" baseline="-25000" dirty="0">
              <a:solidFill>
                <a:schemeClr val="tx1"/>
              </a:solidFill>
            </a:endParaRPr>
          </a:p>
        </p:txBody>
      </p:sp>
      <p:sp>
        <p:nvSpPr>
          <p:cNvPr id="338" name="TextBox 337"/>
          <p:cNvSpPr txBox="1"/>
          <p:nvPr/>
        </p:nvSpPr>
        <p:spPr>
          <a:xfrm>
            <a:off x="5933734" y="4171952"/>
            <a:ext cx="615874" cy="359009"/>
          </a:xfrm>
          <a:prstGeom prst="rect">
            <a:avLst/>
          </a:prstGeom>
          <a:noFill/>
        </p:spPr>
        <p:txBody>
          <a:bodyPr wrap="none" rtlCol="0">
            <a:spAutoFit/>
          </a:bodyPr>
          <a:lstStyle/>
          <a:p>
            <a:r>
              <a:rPr lang="en-US" sz="1733" dirty="0">
                <a:solidFill>
                  <a:schemeClr val="tx1"/>
                </a:solidFill>
              </a:rPr>
              <a:t>rs2</a:t>
            </a:r>
            <a:r>
              <a:rPr lang="en-US" sz="1733" baseline="-25000" dirty="0">
                <a:solidFill>
                  <a:schemeClr val="tx1"/>
                </a:solidFill>
              </a:rPr>
              <a:t>M</a:t>
            </a:r>
          </a:p>
        </p:txBody>
      </p:sp>
      <p:sp>
        <p:nvSpPr>
          <p:cNvPr id="341" name="TextBox 340"/>
          <p:cNvSpPr txBox="1"/>
          <p:nvPr/>
        </p:nvSpPr>
        <p:spPr>
          <a:xfrm>
            <a:off x="4711204" y="4337052"/>
            <a:ext cx="702436" cy="359009"/>
          </a:xfrm>
          <a:prstGeom prst="rect">
            <a:avLst/>
          </a:prstGeom>
          <a:noFill/>
        </p:spPr>
        <p:txBody>
          <a:bodyPr wrap="none" rtlCol="0">
            <a:spAutoFit/>
          </a:bodyPr>
          <a:lstStyle/>
          <a:p>
            <a:r>
              <a:rPr lang="en-US" sz="1733" dirty="0" err="1">
                <a:solidFill>
                  <a:schemeClr val="tx1"/>
                </a:solidFill>
              </a:rPr>
              <a:t>imm</a:t>
            </a:r>
            <a:r>
              <a:rPr lang="en-US" sz="1733" baseline="-25000" dirty="0" err="1">
                <a:solidFill>
                  <a:schemeClr val="tx1"/>
                </a:solidFill>
              </a:rPr>
              <a:t>X</a:t>
            </a:r>
            <a:endParaRPr lang="en-US" sz="1733" baseline="-25000" dirty="0">
              <a:solidFill>
                <a:schemeClr val="tx1"/>
              </a:solidFill>
            </a:endParaRPr>
          </a:p>
        </p:txBody>
      </p:sp>
      <p:grpSp>
        <p:nvGrpSpPr>
          <p:cNvPr id="83" name="Group 82"/>
          <p:cNvGrpSpPr/>
          <p:nvPr/>
        </p:nvGrpSpPr>
        <p:grpSpPr>
          <a:xfrm>
            <a:off x="4281021" y="4419600"/>
            <a:ext cx="556492" cy="495300"/>
            <a:chOff x="3886200" y="3257550"/>
            <a:chExt cx="556492" cy="457200"/>
          </a:xfrm>
        </p:grpSpPr>
        <p:sp>
          <p:nvSpPr>
            <p:cNvPr id="51" name="Trapezoid 50"/>
            <p:cNvSpPr/>
            <p:nvPr/>
          </p:nvSpPr>
          <p:spPr>
            <a:xfrm rot="5400000">
              <a:off x="3848100" y="3295650"/>
              <a:ext cx="457200" cy="381000"/>
            </a:xfrm>
            <a:prstGeom prst="trapezoid">
              <a:avLst>
                <a:gd name="adj" fmla="val 30656"/>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dirty="0"/>
            </a:p>
          </p:txBody>
        </p:sp>
        <p:sp>
          <p:nvSpPr>
            <p:cNvPr id="52" name="TextBox 51"/>
            <p:cNvSpPr txBox="1"/>
            <p:nvPr/>
          </p:nvSpPr>
          <p:spPr>
            <a:xfrm>
              <a:off x="3909292" y="3304885"/>
              <a:ext cx="533400" cy="246162"/>
            </a:xfrm>
            <a:prstGeom prst="rect">
              <a:avLst/>
            </a:prstGeom>
            <a:noFill/>
          </p:spPr>
          <p:txBody>
            <a:bodyPr wrap="square" lIns="0" tIns="0" rIns="0" bIns="0" rtlCol="0">
              <a:spAutoFit/>
            </a:bodyPr>
            <a:lstStyle/>
            <a:p>
              <a:r>
                <a:rPr lang="en-US" sz="1517" dirty="0" err="1">
                  <a:solidFill>
                    <a:schemeClr val="tx1"/>
                  </a:solidFill>
                </a:rPr>
                <a:t>Imm</a:t>
              </a:r>
              <a:r>
                <a:rPr lang="en-US" sz="1733" dirty="0">
                  <a:solidFill>
                    <a:schemeClr val="tx1"/>
                  </a:solidFill>
                </a:rPr>
                <a:t>.</a:t>
              </a:r>
            </a:p>
          </p:txBody>
        </p:sp>
      </p:grpSp>
      <p:grpSp>
        <p:nvGrpSpPr>
          <p:cNvPr id="360" name="Group 359"/>
          <p:cNvGrpSpPr/>
          <p:nvPr/>
        </p:nvGrpSpPr>
        <p:grpSpPr>
          <a:xfrm>
            <a:off x="5881222" y="4667252"/>
            <a:ext cx="152401" cy="577849"/>
            <a:chOff x="1066799" y="3333750"/>
            <a:chExt cx="152401" cy="533399"/>
          </a:xfrm>
          <a:solidFill>
            <a:srgbClr val="5B9BD5"/>
          </a:solidFill>
        </p:grpSpPr>
        <p:sp>
          <p:nvSpPr>
            <p:cNvPr id="361" name="Rectangle 360"/>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362" name="Isosceles Triangle 361"/>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363" name="Group 362"/>
          <p:cNvGrpSpPr/>
          <p:nvPr/>
        </p:nvGrpSpPr>
        <p:grpSpPr>
          <a:xfrm>
            <a:off x="8091022" y="4667252"/>
            <a:ext cx="152401" cy="577849"/>
            <a:chOff x="1066799" y="3333750"/>
            <a:chExt cx="152401" cy="533399"/>
          </a:xfrm>
          <a:solidFill>
            <a:srgbClr val="5B9BD5"/>
          </a:solidFill>
        </p:grpSpPr>
        <p:sp>
          <p:nvSpPr>
            <p:cNvPr id="364" name="Rectangle 363"/>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365" name="Isosceles Triangle 364"/>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cxnSp>
        <p:nvCxnSpPr>
          <p:cNvPr id="344" name="Straight Connector 343"/>
          <p:cNvCxnSpPr/>
          <p:nvPr/>
        </p:nvCxnSpPr>
        <p:spPr>
          <a:xfrm>
            <a:off x="4204821" y="4667250"/>
            <a:ext cx="0" cy="412750"/>
          </a:xfrm>
          <a:prstGeom prst="lin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377" name="TextBox 376"/>
          <p:cNvSpPr txBox="1"/>
          <p:nvPr/>
        </p:nvSpPr>
        <p:spPr>
          <a:xfrm>
            <a:off x="6008454" y="4667251"/>
            <a:ext cx="654346" cy="359009"/>
          </a:xfrm>
          <a:prstGeom prst="rect">
            <a:avLst/>
          </a:prstGeom>
          <a:noFill/>
        </p:spPr>
        <p:txBody>
          <a:bodyPr wrap="none" rtlCol="0">
            <a:spAutoFit/>
          </a:bodyPr>
          <a:lstStyle/>
          <a:p>
            <a:r>
              <a:rPr lang="en-US" sz="1733" dirty="0" err="1">
                <a:solidFill>
                  <a:schemeClr val="tx1"/>
                </a:solidFill>
              </a:rPr>
              <a:t>inst</a:t>
            </a:r>
            <a:r>
              <a:rPr lang="en-US" sz="1733" baseline="-25000" dirty="0" err="1">
                <a:solidFill>
                  <a:schemeClr val="tx1"/>
                </a:solidFill>
              </a:rPr>
              <a:t>M</a:t>
            </a:r>
            <a:endParaRPr lang="en-US" sz="1733" baseline="-25000" dirty="0">
              <a:solidFill>
                <a:schemeClr val="tx1"/>
              </a:solidFill>
            </a:endParaRPr>
          </a:p>
        </p:txBody>
      </p:sp>
      <p:sp>
        <p:nvSpPr>
          <p:cNvPr id="378" name="TextBox 377"/>
          <p:cNvSpPr txBox="1"/>
          <p:nvPr/>
        </p:nvSpPr>
        <p:spPr>
          <a:xfrm>
            <a:off x="8141438" y="4832351"/>
            <a:ext cx="670376" cy="359009"/>
          </a:xfrm>
          <a:prstGeom prst="rect">
            <a:avLst/>
          </a:prstGeom>
          <a:noFill/>
        </p:spPr>
        <p:txBody>
          <a:bodyPr wrap="none" rtlCol="0">
            <a:spAutoFit/>
          </a:bodyPr>
          <a:lstStyle/>
          <a:p>
            <a:r>
              <a:rPr lang="en-US" sz="1733" dirty="0" err="1">
                <a:solidFill>
                  <a:schemeClr val="tx1"/>
                </a:solidFill>
              </a:rPr>
              <a:t>inst</a:t>
            </a:r>
            <a:r>
              <a:rPr lang="en-US" sz="1733" baseline="-25000" dirty="0" err="1">
                <a:solidFill>
                  <a:schemeClr val="tx1"/>
                </a:solidFill>
              </a:rPr>
              <a:t>W</a:t>
            </a:r>
            <a:endParaRPr lang="en-US" sz="1733" baseline="-25000" dirty="0">
              <a:solidFill>
                <a:schemeClr val="tx1"/>
              </a:solidFill>
            </a:endParaRPr>
          </a:p>
        </p:txBody>
      </p:sp>
      <p:cxnSp>
        <p:nvCxnSpPr>
          <p:cNvPr id="387" name="Elbow Connector 386"/>
          <p:cNvCxnSpPr/>
          <p:nvPr/>
        </p:nvCxnSpPr>
        <p:spPr>
          <a:xfrm rot="10800000">
            <a:off x="2452221" y="2190750"/>
            <a:ext cx="5791200" cy="2641600"/>
          </a:xfrm>
          <a:prstGeom prst="bentConnector3">
            <a:avLst>
              <a:gd name="adj1" fmla="val -6619"/>
            </a:avLst>
          </a:prstGeom>
          <a:ln w="28575"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68" name="Elbow Connector 367"/>
          <p:cNvCxnSpPr>
            <a:endCxn id="22" idx="1"/>
          </p:cNvCxnSpPr>
          <p:nvPr/>
        </p:nvCxnSpPr>
        <p:spPr>
          <a:xfrm rot="16200000" flipH="1">
            <a:off x="1905381" y="2737591"/>
            <a:ext cx="1322283" cy="228600"/>
          </a:xfrm>
          <a:prstGeom prst="bentConnector2">
            <a:avLst/>
          </a:prstGeom>
          <a:ln w="28575" cmpd="sng">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2071221" y="1612900"/>
            <a:ext cx="0" cy="3962400"/>
          </a:xfrm>
          <a:prstGeom prst="line">
            <a:avLst/>
          </a:prstGeom>
          <a:ln w="38100" cmpd="sng">
            <a:prstDash val="dash"/>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3671421" y="1530350"/>
            <a:ext cx="0" cy="3962400"/>
          </a:xfrm>
          <a:prstGeom prst="line">
            <a:avLst/>
          </a:prstGeom>
          <a:ln w="38100" cmpd="sng">
            <a:prstDash val="dash"/>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5957421" y="1612900"/>
            <a:ext cx="0" cy="3962400"/>
          </a:xfrm>
          <a:prstGeom prst="line">
            <a:avLst/>
          </a:prstGeom>
          <a:ln w="38100" cmpd="sng">
            <a:prstDash val="dash"/>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8167221" y="1612900"/>
            <a:ext cx="0" cy="3962400"/>
          </a:xfrm>
          <a:prstGeom prst="line">
            <a:avLst/>
          </a:prstGeom>
          <a:ln w="38100" cmpd="sng">
            <a:prstDash val="dash"/>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8229601" y="1447800"/>
            <a:ext cx="838199" cy="892360"/>
          </a:xfrm>
          <a:prstGeom prst="rect">
            <a:avLst/>
          </a:prstGeom>
          <a:noFill/>
        </p:spPr>
        <p:txBody>
          <a:bodyPr wrap="square" rtlCol="0">
            <a:spAutoFit/>
          </a:bodyPr>
          <a:lstStyle/>
          <a:p>
            <a:r>
              <a:rPr lang="en-US" sz="1733" dirty="0">
                <a:solidFill>
                  <a:schemeClr val="tx1"/>
                </a:solidFill>
              </a:rPr>
              <a:t>add t0, t1, t2</a:t>
            </a:r>
          </a:p>
        </p:txBody>
      </p:sp>
      <p:sp>
        <p:nvSpPr>
          <p:cNvPr id="150" name="TextBox 149"/>
          <p:cNvSpPr txBox="1"/>
          <p:nvPr/>
        </p:nvSpPr>
        <p:spPr>
          <a:xfrm>
            <a:off x="6428836" y="1530351"/>
            <a:ext cx="1252267" cy="359009"/>
          </a:xfrm>
          <a:prstGeom prst="rect">
            <a:avLst/>
          </a:prstGeom>
          <a:noFill/>
        </p:spPr>
        <p:txBody>
          <a:bodyPr wrap="none" rtlCol="0">
            <a:spAutoFit/>
          </a:bodyPr>
          <a:lstStyle/>
          <a:p>
            <a:r>
              <a:rPr lang="en-US" sz="1733" dirty="0">
                <a:solidFill>
                  <a:schemeClr val="tx1"/>
                </a:solidFill>
              </a:rPr>
              <a:t>or t3, t4, t5</a:t>
            </a:r>
          </a:p>
        </p:txBody>
      </p:sp>
      <p:sp>
        <p:nvSpPr>
          <p:cNvPr id="151" name="TextBox 150"/>
          <p:cNvSpPr txBox="1"/>
          <p:nvPr/>
        </p:nvSpPr>
        <p:spPr>
          <a:xfrm>
            <a:off x="4065649" y="1530352"/>
            <a:ext cx="1277915" cy="359009"/>
          </a:xfrm>
          <a:prstGeom prst="rect">
            <a:avLst/>
          </a:prstGeom>
          <a:noFill/>
        </p:spPr>
        <p:txBody>
          <a:bodyPr wrap="none" rtlCol="0">
            <a:spAutoFit/>
          </a:bodyPr>
          <a:lstStyle/>
          <a:p>
            <a:r>
              <a:rPr lang="en-US" sz="1733" dirty="0" err="1">
                <a:solidFill>
                  <a:schemeClr val="tx1"/>
                </a:solidFill>
              </a:rPr>
              <a:t>slt</a:t>
            </a:r>
            <a:r>
              <a:rPr lang="en-US" sz="1733" dirty="0">
                <a:solidFill>
                  <a:schemeClr val="tx1"/>
                </a:solidFill>
              </a:rPr>
              <a:t> t6, t0, t3</a:t>
            </a:r>
          </a:p>
        </p:txBody>
      </p:sp>
      <p:sp>
        <p:nvSpPr>
          <p:cNvPr id="152" name="TextBox 151"/>
          <p:cNvSpPr txBox="1"/>
          <p:nvPr/>
        </p:nvSpPr>
        <p:spPr>
          <a:xfrm>
            <a:off x="2084142" y="1530352"/>
            <a:ext cx="1285929" cy="359009"/>
          </a:xfrm>
          <a:prstGeom prst="rect">
            <a:avLst/>
          </a:prstGeom>
          <a:noFill/>
        </p:spPr>
        <p:txBody>
          <a:bodyPr wrap="none" rtlCol="0">
            <a:spAutoFit/>
          </a:bodyPr>
          <a:lstStyle/>
          <a:p>
            <a:r>
              <a:rPr lang="en-US" sz="1733" dirty="0" err="1">
                <a:solidFill>
                  <a:schemeClr val="tx1"/>
                </a:solidFill>
              </a:rPr>
              <a:t>sw</a:t>
            </a:r>
            <a:r>
              <a:rPr lang="en-US" sz="1733" dirty="0">
                <a:solidFill>
                  <a:schemeClr val="tx1"/>
                </a:solidFill>
              </a:rPr>
              <a:t> t0, 4(t3)</a:t>
            </a:r>
          </a:p>
        </p:txBody>
      </p:sp>
      <p:sp>
        <p:nvSpPr>
          <p:cNvPr id="153" name="TextBox 152"/>
          <p:cNvSpPr txBox="1"/>
          <p:nvPr/>
        </p:nvSpPr>
        <p:spPr>
          <a:xfrm>
            <a:off x="638685" y="1530352"/>
            <a:ext cx="1225015" cy="359009"/>
          </a:xfrm>
          <a:prstGeom prst="rect">
            <a:avLst/>
          </a:prstGeom>
          <a:noFill/>
        </p:spPr>
        <p:txBody>
          <a:bodyPr wrap="none" rtlCol="0">
            <a:spAutoFit/>
          </a:bodyPr>
          <a:lstStyle/>
          <a:p>
            <a:r>
              <a:rPr lang="en-US" sz="1733" dirty="0" err="1">
                <a:solidFill>
                  <a:schemeClr val="tx1"/>
                </a:solidFill>
              </a:rPr>
              <a:t>lw</a:t>
            </a:r>
            <a:r>
              <a:rPr lang="en-US" sz="1733" dirty="0">
                <a:solidFill>
                  <a:schemeClr val="tx1"/>
                </a:solidFill>
              </a:rPr>
              <a:t> t0, 8(t3)</a:t>
            </a:r>
          </a:p>
        </p:txBody>
      </p:sp>
      <p:sp>
        <p:nvSpPr>
          <p:cNvPr id="2" name="TextBox 1"/>
          <p:cNvSpPr txBox="1"/>
          <p:nvPr/>
        </p:nvSpPr>
        <p:spPr>
          <a:xfrm>
            <a:off x="1091496" y="5657852"/>
            <a:ext cx="7282763" cy="359009"/>
          </a:xfrm>
          <a:prstGeom prst="rect">
            <a:avLst/>
          </a:prstGeom>
          <a:noFill/>
        </p:spPr>
        <p:txBody>
          <a:bodyPr wrap="none" rtlCol="0">
            <a:spAutoFit/>
          </a:bodyPr>
          <a:lstStyle/>
          <a:p>
            <a:r>
              <a:rPr lang="en-US" sz="1733" dirty="0">
                <a:solidFill>
                  <a:schemeClr val="tx1"/>
                </a:solidFill>
              </a:rPr>
              <a:t>Pipeline registers separate stages, hold data for each instruction in flight</a:t>
            </a:r>
          </a:p>
        </p:txBody>
      </p:sp>
    </p:spTree>
    <p:extLst>
      <p:ext uri="{BB962C8B-B14F-4D97-AF65-F5344CB8AC3E}">
        <p14:creationId xmlns:p14="http://schemas.microsoft.com/office/powerpoint/2010/main" val="2761551597"/>
      </p:ext>
    </p:extLst>
  </p:cSld>
  <p:clrMapOvr>
    <a:masterClrMapping/>
  </p:clrMapOvr>
  <p:transition spd="slow">
    <p:split orient="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685800" y="330200"/>
            <a:ext cx="7825154" cy="863600"/>
          </a:xfrm>
        </p:spPr>
        <p:txBody>
          <a:bodyPr/>
          <a:lstStyle/>
          <a:p>
            <a:pPr algn="ctr"/>
            <a:r>
              <a:rPr lang="en-US" dirty="0"/>
              <a:t>Pipelining Hazards</a:t>
            </a:r>
            <a:endParaRPr lang="en-AU" dirty="0"/>
          </a:p>
        </p:txBody>
      </p:sp>
      <p:sp>
        <p:nvSpPr>
          <p:cNvPr id="335875" name="Rectangle 3"/>
          <p:cNvSpPr>
            <a:spLocks noGrp="1" noChangeArrowheads="1"/>
          </p:cNvSpPr>
          <p:nvPr>
            <p:ph idx="1"/>
          </p:nvPr>
        </p:nvSpPr>
        <p:spPr>
          <a:xfrm>
            <a:off x="492369" y="1193800"/>
            <a:ext cx="8159262" cy="5283200"/>
          </a:xfrm>
        </p:spPr>
        <p:txBody>
          <a:bodyPr>
            <a:normAutofit/>
          </a:bodyPr>
          <a:lstStyle/>
          <a:p>
            <a:pPr>
              <a:lnSpc>
                <a:spcPct val="90000"/>
              </a:lnSpc>
              <a:buNone/>
            </a:pPr>
            <a:r>
              <a:rPr lang="en-US" sz="2800" dirty="0"/>
              <a:t>A </a:t>
            </a:r>
            <a:r>
              <a:rPr lang="en-US" sz="2800" i="1" dirty="0"/>
              <a:t>hazard</a:t>
            </a:r>
            <a:r>
              <a:rPr lang="en-US" sz="2800" dirty="0"/>
              <a:t> is a situation that prevents starting the next instruction in the next clock cycle</a:t>
            </a:r>
          </a:p>
          <a:p>
            <a:pPr marL="417897" indent="-417897">
              <a:buFont typeface="+mj-lt"/>
              <a:buAutoNum type="arabicParenR"/>
            </a:pPr>
            <a:r>
              <a:rPr lang="en-US" sz="2800" i="1" dirty="0">
                <a:solidFill>
                  <a:srgbClr val="FF0000"/>
                </a:solidFill>
              </a:rPr>
              <a:t>Structural hazard</a:t>
            </a:r>
          </a:p>
          <a:p>
            <a:pPr lvl="1">
              <a:lnSpc>
                <a:spcPct val="90000"/>
              </a:lnSpc>
            </a:pPr>
            <a:r>
              <a:rPr lang="en-US" sz="2400" dirty="0"/>
              <a:t>A required resource is busy</a:t>
            </a:r>
            <a:br>
              <a:rPr lang="en-US" sz="2400" dirty="0"/>
            </a:br>
            <a:r>
              <a:rPr lang="en-US" sz="2400" dirty="0"/>
              <a:t>(e.g. needed in multiple stages)</a:t>
            </a:r>
          </a:p>
          <a:p>
            <a:pPr marL="417897" indent="-417897">
              <a:buFont typeface="+mj-lt"/>
              <a:buAutoNum type="arabicParenR"/>
            </a:pPr>
            <a:r>
              <a:rPr lang="en-US" sz="2800" i="1" dirty="0">
                <a:solidFill>
                  <a:srgbClr val="FF0000"/>
                </a:solidFill>
              </a:rPr>
              <a:t>Data hazard</a:t>
            </a:r>
          </a:p>
          <a:p>
            <a:pPr lvl="1" indent="-417897"/>
            <a:r>
              <a:rPr lang="en-US" sz="2400" dirty="0"/>
              <a:t>Data dependency between instructions</a:t>
            </a:r>
          </a:p>
          <a:p>
            <a:pPr lvl="1" indent="-417897"/>
            <a:r>
              <a:rPr lang="en-US" sz="2400" dirty="0"/>
              <a:t>Need to wait for previous instruction to complete its data read/write</a:t>
            </a:r>
          </a:p>
          <a:p>
            <a:pPr marL="417897" indent="-417897">
              <a:buFont typeface="+mj-lt"/>
              <a:buAutoNum type="arabicParenR"/>
            </a:pPr>
            <a:r>
              <a:rPr lang="en-US" sz="2800" i="1" dirty="0">
                <a:solidFill>
                  <a:srgbClr val="FF0000"/>
                </a:solidFill>
              </a:rPr>
              <a:t>Control hazard</a:t>
            </a:r>
          </a:p>
          <a:p>
            <a:pPr lvl="1">
              <a:lnSpc>
                <a:spcPct val="90000"/>
              </a:lnSpc>
            </a:pPr>
            <a:r>
              <a:rPr lang="en-US" sz="2400" dirty="0"/>
              <a:t>Flow of execution depends on previous instruction</a:t>
            </a:r>
            <a:endParaRPr lang="en-AU" sz="2400" dirty="0"/>
          </a:p>
        </p:txBody>
      </p:sp>
    </p:spTree>
    <p:extLst>
      <p:ext uri="{BB962C8B-B14F-4D97-AF65-F5344CB8AC3E}">
        <p14:creationId xmlns:p14="http://schemas.microsoft.com/office/powerpoint/2010/main" val="423997538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84477" cy="1028513"/>
          </a:xfrm>
        </p:spPr>
        <p:txBody>
          <a:bodyPr/>
          <a:lstStyle/>
          <a:p>
            <a:pPr algn="ctr"/>
            <a:r>
              <a:rPr lang="en-US" dirty="0"/>
              <a:t>Structural Hazard: Memory Access</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6129" y="4043453"/>
            <a:ext cx="2711628" cy="555005"/>
          </a:xfrm>
          <a:prstGeom prst="rect">
            <a:avLst/>
          </a:prstGeom>
        </p:spPr>
      </p:pic>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19951" y="4628871"/>
            <a:ext cx="2711628" cy="555005"/>
          </a:xfrm>
          <a:prstGeom prst="rect">
            <a:avLst/>
          </a:prstGeom>
        </p:spPr>
      </p:pic>
      <p:sp>
        <p:nvSpPr>
          <p:cNvPr id="10" name="TextBox 9"/>
          <p:cNvSpPr txBox="1"/>
          <p:nvPr/>
        </p:nvSpPr>
        <p:spPr>
          <a:xfrm>
            <a:off x="639645" y="2323989"/>
            <a:ext cx="1425390" cy="359009"/>
          </a:xfrm>
          <a:prstGeom prst="rect">
            <a:avLst/>
          </a:prstGeom>
          <a:noFill/>
        </p:spPr>
        <p:txBody>
          <a:bodyPr wrap="none" rtlCol="0">
            <a:spAutoFit/>
          </a:bodyPr>
          <a:lstStyle/>
          <a:p>
            <a:r>
              <a:rPr lang="en-US" sz="1733" dirty="0">
                <a:solidFill>
                  <a:schemeClr val="tx1"/>
                </a:solidFill>
              </a:rPr>
              <a:t>add t0, t1, t2</a:t>
            </a:r>
          </a:p>
        </p:txBody>
      </p:sp>
      <p:sp>
        <p:nvSpPr>
          <p:cNvPr id="11" name="TextBox 10"/>
          <p:cNvSpPr txBox="1"/>
          <p:nvPr/>
        </p:nvSpPr>
        <p:spPr>
          <a:xfrm>
            <a:off x="646303" y="2922822"/>
            <a:ext cx="1252267" cy="359009"/>
          </a:xfrm>
          <a:prstGeom prst="rect">
            <a:avLst/>
          </a:prstGeom>
          <a:noFill/>
        </p:spPr>
        <p:txBody>
          <a:bodyPr wrap="none" rtlCol="0">
            <a:spAutoFit/>
          </a:bodyPr>
          <a:lstStyle/>
          <a:p>
            <a:r>
              <a:rPr lang="en-US" sz="1733" dirty="0">
                <a:solidFill>
                  <a:schemeClr val="tx1"/>
                </a:solidFill>
              </a:rPr>
              <a:t>or t3, t4, t5</a:t>
            </a:r>
          </a:p>
        </p:txBody>
      </p:sp>
      <p:sp>
        <p:nvSpPr>
          <p:cNvPr id="12" name="TextBox 11"/>
          <p:cNvSpPr txBox="1"/>
          <p:nvPr/>
        </p:nvSpPr>
        <p:spPr>
          <a:xfrm>
            <a:off x="645316" y="3553219"/>
            <a:ext cx="1277915" cy="359009"/>
          </a:xfrm>
          <a:prstGeom prst="rect">
            <a:avLst/>
          </a:prstGeom>
          <a:noFill/>
        </p:spPr>
        <p:txBody>
          <a:bodyPr wrap="none" rtlCol="0">
            <a:spAutoFit/>
          </a:bodyPr>
          <a:lstStyle/>
          <a:p>
            <a:r>
              <a:rPr lang="en-US" sz="1733" dirty="0" err="1">
                <a:solidFill>
                  <a:schemeClr val="tx1"/>
                </a:solidFill>
              </a:rPr>
              <a:t>slt</a:t>
            </a:r>
            <a:r>
              <a:rPr lang="en-US" sz="1733" dirty="0">
                <a:solidFill>
                  <a:schemeClr val="tx1"/>
                </a:solidFill>
              </a:rPr>
              <a:t> t6, t0, t3</a:t>
            </a:r>
          </a:p>
        </p:txBody>
      </p:sp>
      <p:cxnSp>
        <p:nvCxnSpPr>
          <p:cNvPr id="14" name="Straight Arrow Connector 13"/>
          <p:cNvCxnSpPr/>
          <p:nvPr/>
        </p:nvCxnSpPr>
        <p:spPr>
          <a:xfrm flipV="1">
            <a:off x="566314" y="2323988"/>
            <a:ext cx="0" cy="297144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9735" y="2222560"/>
            <a:ext cx="2711628" cy="555005"/>
          </a:xfrm>
          <a:prstGeom prst="rect">
            <a:avLst/>
          </a:prstGeom>
        </p:spPr>
      </p:pic>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1289" y="2815706"/>
            <a:ext cx="2711628" cy="555005"/>
          </a:xfrm>
          <a:prstGeom prst="rect">
            <a:avLst/>
          </a:prstGeom>
        </p:spPr>
      </p:pic>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13604" y="3425756"/>
            <a:ext cx="2711628" cy="555005"/>
          </a:xfrm>
          <a:prstGeom prst="rect">
            <a:avLst/>
          </a:prstGeom>
        </p:spPr>
      </p:pic>
      <p:sp>
        <p:nvSpPr>
          <p:cNvPr id="19" name="TextBox 18"/>
          <p:cNvSpPr txBox="1"/>
          <p:nvPr/>
        </p:nvSpPr>
        <p:spPr>
          <a:xfrm rot="5400000">
            <a:off x="-810754" y="4129390"/>
            <a:ext cx="2222083" cy="359009"/>
          </a:xfrm>
          <a:prstGeom prst="rect">
            <a:avLst/>
          </a:prstGeom>
          <a:noFill/>
        </p:spPr>
        <p:txBody>
          <a:bodyPr wrap="none" rtlCol="0">
            <a:spAutoFit/>
          </a:bodyPr>
          <a:lstStyle/>
          <a:p>
            <a:r>
              <a:rPr lang="en-US" sz="1733">
                <a:solidFill>
                  <a:srgbClr val="3064C0"/>
                </a:solidFill>
              </a:rPr>
              <a:t>instruction sequence</a:t>
            </a:r>
          </a:p>
        </p:txBody>
      </p:sp>
      <p:sp>
        <p:nvSpPr>
          <p:cNvPr id="53" name="TextBox 52"/>
          <p:cNvSpPr txBox="1"/>
          <p:nvPr/>
        </p:nvSpPr>
        <p:spPr>
          <a:xfrm>
            <a:off x="664356" y="4170916"/>
            <a:ext cx="1285929" cy="359009"/>
          </a:xfrm>
          <a:prstGeom prst="rect">
            <a:avLst/>
          </a:prstGeom>
          <a:noFill/>
        </p:spPr>
        <p:txBody>
          <a:bodyPr wrap="none" rtlCol="0">
            <a:spAutoFit/>
          </a:bodyPr>
          <a:lstStyle/>
          <a:p>
            <a:r>
              <a:rPr lang="en-US" sz="1733" dirty="0" err="1">
                <a:solidFill>
                  <a:schemeClr val="tx1"/>
                </a:solidFill>
              </a:rPr>
              <a:t>sw</a:t>
            </a:r>
            <a:r>
              <a:rPr lang="en-US" sz="1733" dirty="0">
                <a:solidFill>
                  <a:schemeClr val="tx1"/>
                </a:solidFill>
              </a:rPr>
              <a:t> t0, 4(t3)</a:t>
            </a:r>
          </a:p>
        </p:txBody>
      </p:sp>
      <p:sp>
        <p:nvSpPr>
          <p:cNvPr id="54" name="TextBox 53"/>
          <p:cNvSpPr txBox="1"/>
          <p:nvPr/>
        </p:nvSpPr>
        <p:spPr>
          <a:xfrm>
            <a:off x="653293" y="4759281"/>
            <a:ext cx="1225015" cy="359009"/>
          </a:xfrm>
          <a:prstGeom prst="rect">
            <a:avLst/>
          </a:prstGeom>
          <a:noFill/>
        </p:spPr>
        <p:txBody>
          <a:bodyPr wrap="none" rtlCol="0">
            <a:spAutoFit/>
          </a:bodyPr>
          <a:lstStyle/>
          <a:p>
            <a:r>
              <a:rPr lang="en-US" sz="1733" dirty="0" err="1">
                <a:solidFill>
                  <a:schemeClr val="tx1"/>
                </a:solidFill>
              </a:rPr>
              <a:t>lw</a:t>
            </a:r>
            <a:r>
              <a:rPr lang="en-US" sz="1733" dirty="0">
                <a:solidFill>
                  <a:schemeClr val="tx1"/>
                </a:solidFill>
              </a:rPr>
              <a:t> t0, 8(t3)</a:t>
            </a:r>
          </a:p>
        </p:txBody>
      </p:sp>
      <p:sp>
        <p:nvSpPr>
          <p:cNvPr id="4" name="Oval 3"/>
          <p:cNvSpPr/>
          <p:nvPr/>
        </p:nvSpPr>
        <p:spPr>
          <a:xfrm>
            <a:off x="4864384" y="2882555"/>
            <a:ext cx="440473" cy="4213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60" name="Oval 59"/>
          <p:cNvSpPr/>
          <p:nvPr/>
        </p:nvSpPr>
        <p:spPr>
          <a:xfrm>
            <a:off x="4864384" y="4695719"/>
            <a:ext cx="440473" cy="4213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5" name="TextBox 4"/>
          <p:cNvSpPr txBox="1"/>
          <p:nvPr/>
        </p:nvSpPr>
        <p:spPr>
          <a:xfrm>
            <a:off x="5304857" y="1614226"/>
            <a:ext cx="3839143" cy="1938992"/>
          </a:xfrm>
          <a:prstGeom prst="rect">
            <a:avLst/>
          </a:prstGeom>
          <a:noFill/>
        </p:spPr>
        <p:txBody>
          <a:bodyPr wrap="square" rtlCol="0">
            <a:spAutoFit/>
          </a:bodyPr>
          <a:lstStyle/>
          <a:p>
            <a:pPr marL="185732" indent="-185732">
              <a:buFont typeface="Arial" charset="0"/>
              <a:buChar char="•"/>
            </a:pPr>
            <a:r>
              <a:rPr lang="en-US" sz="2400" dirty="0">
                <a:solidFill>
                  <a:schemeClr val="tx1"/>
                </a:solidFill>
              </a:rPr>
              <a:t>Instruction and data memory used simultaneously</a:t>
            </a:r>
          </a:p>
          <a:p>
            <a:pPr marL="866748" lvl="1" indent="-371464">
              <a:buFont typeface="Wingdings" charset="2"/>
              <a:buChar char="ü"/>
            </a:pPr>
            <a:r>
              <a:rPr lang="en-US" sz="2400" dirty="0">
                <a:solidFill>
                  <a:schemeClr val="tx1"/>
                </a:solidFill>
              </a:rPr>
              <a:t>Use two separate memories</a:t>
            </a:r>
          </a:p>
        </p:txBody>
      </p:sp>
    </p:spTree>
    <p:extLst>
      <p:ext uri="{BB962C8B-B14F-4D97-AF65-F5344CB8AC3E}">
        <p14:creationId xmlns:p14="http://schemas.microsoft.com/office/powerpoint/2010/main" val="26148089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685800" y="330200"/>
            <a:ext cx="7614138" cy="1041400"/>
          </a:xfrm>
        </p:spPr>
        <p:txBody>
          <a:bodyPr/>
          <a:lstStyle/>
          <a:p>
            <a:pPr algn="ctr"/>
            <a:r>
              <a:rPr lang="en-US" altLang="en-US" dirty="0"/>
              <a:t>Structural Hazards – Summary</a:t>
            </a:r>
            <a:endParaRPr lang="en-AU" altLang="en-US" dirty="0"/>
          </a:p>
        </p:txBody>
      </p:sp>
      <p:sp>
        <p:nvSpPr>
          <p:cNvPr id="337923" name="Rectangle 3"/>
          <p:cNvSpPr>
            <a:spLocks noGrp="1" noChangeArrowheads="1"/>
          </p:cNvSpPr>
          <p:nvPr>
            <p:ph type="body" idx="1"/>
          </p:nvPr>
        </p:nvSpPr>
        <p:spPr>
          <a:xfrm>
            <a:off x="222740" y="1371600"/>
            <a:ext cx="8780584" cy="5105400"/>
          </a:xfrm>
        </p:spPr>
        <p:txBody>
          <a:bodyPr>
            <a:normAutofit lnSpcReduction="10000"/>
          </a:bodyPr>
          <a:lstStyle/>
          <a:p>
            <a:r>
              <a:rPr lang="en-US" altLang="en-US" sz="2800" b="1" dirty="0"/>
              <a:t>Conflict for use of a resource</a:t>
            </a:r>
          </a:p>
          <a:p>
            <a:r>
              <a:rPr lang="en-US" altLang="en-US" sz="2800" b="1" dirty="0"/>
              <a:t>In RISC-V pipeline with a single memory</a:t>
            </a:r>
          </a:p>
          <a:p>
            <a:pPr lvl="1"/>
            <a:r>
              <a:rPr lang="en-US" altLang="en-US" sz="2400" b="1" dirty="0"/>
              <a:t>Load/store</a:t>
            </a:r>
            <a:r>
              <a:rPr lang="en-US" altLang="en-US" sz="2400" dirty="0"/>
              <a:t> requires data access</a:t>
            </a:r>
          </a:p>
          <a:p>
            <a:pPr lvl="1"/>
            <a:r>
              <a:rPr lang="en-US" altLang="en-US" sz="2400" dirty="0"/>
              <a:t>Without separate memories, instruction fetch would have to </a:t>
            </a:r>
            <a:r>
              <a:rPr lang="en-US" altLang="en-US" sz="2400" i="1" dirty="0">
                <a:solidFill>
                  <a:srgbClr val="FF0000"/>
                </a:solidFill>
              </a:rPr>
              <a:t>stall</a:t>
            </a:r>
            <a:r>
              <a:rPr lang="en-US" altLang="en-US" sz="2400" dirty="0">
                <a:solidFill>
                  <a:srgbClr val="FF0000"/>
                </a:solidFill>
              </a:rPr>
              <a:t> </a:t>
            </a:r>
            <a:r>
              <a:rPr lang="en-US" altLang="en-US" sz="2400" dirty="0"/>
              <a:t>for that cycle</a:t>
            </a:r>
          </a:p>
          <a:p>
            <a:pPr lvl="2"/>
            <a:r>
              <a:rPr lang="en-US" altLang="en-US" sz="2400" dirty="0">
                <a:solidFill>
                  <a:srgbClr val="0332B7"/>
                </a:solidFill>
              </a:rPr>
              <a:t>All other operations in pipeline would have to wait</a:t>
            </a:r>
          </a:p>
          <a:p>
            <a:r>
              <a:rPr lang="en-US" altLang="en-US" sz="2800" b="1" dirty="0"/>
              <a:t>Pipelined </a:t>
            </a:r>
            <a:r>
              <a:rPr lang="en-US" altLang="en-US" sz="2800" b="1" dirty="0" err="1"/>
              <a:t>datapaths</a:t>
            </a:r>
            <a:r>
              <a:rPr lang="en-US" altLang="en-US" sz="2800" b="1" dirty="0"/>
              <a:t> require separate instruction/data memories</a:t>
            </a:r>
          </a:p>
          <a:p>
            <a:pPr lvl="1"/>
            <a:r>
              <a:rPr lang="en-US" altLang="en-US" sz="2400" dirty="0"/>
              <a:t>Or separate instruction/data </a:t>
            </a:r>
            <a:r>
              <a:rPr lang="en-US" altLang="en-US" sz="2400" b="1" i="1" dirty="0"/>
              <a:t>caches</a:t>
            </a:r>
          </a:p>
          <a:p>
            <a:r>
              <a:rPr lang="en-US" altLang="en-US" sz="2800" b="1" dirty="0"/>
              <a:t>RISC ISAs (including RISC-V) designed to avoid structural hazards</a:t>
            </a:r>
          </a:p>
          <a:p>
            <a:pPr lvl="1"/>
            <a:r>
              <a:rPr lang="en-US" altLang="en-US" sz="2400" dirty="0"/>
              <a:t>e.g. at most one memory access/instruction</a:t>
            </a:r>
            <a:endParaRPr lang="en-AU" altLang="en-US" sz="2400" dirty="0"/>
          </a:p>
        </p:txBody>
      </p:sp>
    </p:spTree>
    <p:extLst>
      <p:ext uri="{BB962C8B-B14F-4D97-AF65-F5344CB8AC3E}">
        <p14:creationId xmlns:p14="http://schemas.microsoft.com/office/powerpoint/2010/main" val="1353247340"/>
      </p:ext>
    </p:extLst>
  </p:cSld>
  <p:clrMapOvr>
    <a:masterClrMapping/>
  </p:clrMapOvr>
  <p:transition spd="slow">
    <p:split orient="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84477" cy="969885"/>
          </a:xfrm>
        </p:spPr>
        <p:txBody>
          <a:bodyPr/>
          <a:lstStyle/>
          <a:p>
            <a:pPr algn="ctr"/>
            <a:r>
              <a:rPr lang="en-US" dirty="0"/>
              <a:t>Data Hazard: ALU Result</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4119" y="4147648"/>
            <a:ext cx="2711628" cy="555005"/>
          </a:xfrm>
          <a:prstGeom prst="rect">
            <a:avLst/>
          </a:prstGeom>
        </p:spPr>
      </p:pic>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87941" y="4733064"/>
            <a:ext cx="2711628" cy="555005"/>
          </a:xfrm>
          <a:prstGeom prst="rect">
            <a:avLst/>
          </a:prstGeom>
        </p:spPr>
      </p:pic>
      <p:sp>
        <p:nvSpPr>
          <p:cNvPr id="10" name="TextBox 9"/>
          <p:cNvSpPr txBox="1"/>
          <p:nvPr/>
        </p:nvSpPr>
        <p:spPr>
          <a:xfrm>
            <a:off x="1005784" y="2428183"/>
            <a:ext cx="1473481" cy="359009"/>
          </a:xfrm>
          <a:prstGeom prst="rect">
            <a:avLst/>
          </a:prstGeom>
          <a:noFill/>
        </p:spPr>
        <p:txBody>
          <a:bodyPr wrap="none" rtlCol="0">
            <a:spAutoFit/>
          </a:bodyPr>
          <a:lstStyle/>
          <a:p>
            <a:r>
              <a:rPr lang="en-US" sz="1733" dirty="0">
                <a:solidFill>
                  <a:schemeClr val="tx1"/>
                </a:solidFill>
              </a:rPr>
              <a:t>add </a:t>
            </a:r>
            <a:r>
              <a:rPr lang="en-US" sz="1733" dirty="0">
                <a:solidFill>
                  <a:srgbClr val="FF0000"/>
                </a:solidFill>
              </a:rPr>
              <a:t>s0</a:t>
            </a:r>
            <a:r>
              <a:rPr lang="en-US" sz="1733" dirty="0">
                <a:solidFill>
                  <a:schemeClr val="tx1"/>
                </a:solidFill>
              </a:rPr>
              <a:t>, t0, t1</a:t>
            </a:r>
          </a:p>
        </p:txBody>
      </p:sp>
      <p:sp>
        <p:nvSpPr>
          <p:cNvPr id="11" name="TextBox 10"/>
          <p:cNvSpPr txBox="1"/>
          <p:nvPr/>
        </p:nvSpPr>
        <p:spPr>
          <a:xfrm>
            <a:off x="1006278" y="3027018"/>
            <a:ext cx="1460657" cy="359009"/>
          </a:xfrm>
          <a:prstGeom prst="rect">
            <a:avLst/>
          </a:prstGeom>
          <a:noFill/>
        </p:spPr>
        <p:txBody>
          <a:bodyPr wrap="none" rtlCol="0">
            <a:spAutoFit/>
          </a:bodyPr>
          <a:lstStyle/>
          <a:p>
            <a:r>
              <a:rPr lang="en-US" sz="1733" dirty="0">
                <a:solidFill>
                  <a:schemeClr val="tx1"/>
                </a:solidFill>
              </a:rPr>
              <a:t>sub t2, </a:t>
            </a:r>
            <a:r>
              <a:rPr lang="en-US" sz="1733" dirty="0">
                <a:solidFill>
                  <a:srgbClr val="FF0000"/>
                </a:solidFill>
              </a:rPr>
              <a:t>s0</a:t>
            </a:r>
            <a:r>
              <a:rPr lang="en-US" sz="1733" dirty="0">
                <a:solidFill>
                  <a:schemeClr val="tx1"/>
                </a:solidFill>
              </a:rPr>
              <a:t>, t0</a:t>
            </a:r>
          </a:p>
        </p:txBody>
      </p:sp>
      <p:sp>
        <p:nvSpPr>
          <p:cNvPr id="12" name="TextBox 11"/>
          <p:cNvSpPr txBox="1"/>
          <p:nvPr/>
        </p:nvSpPr>
        <p:spPr>
          <a:xfrm>
            <a:off x="1012443" y="3657414"/>
            <a:ext cx="1300356" cy="359009"/>
          </a:xfrm>
          <a:prstGeom prst="rect">
            <a:avLst/>
          </a:prstGeom>
          <a:noFill/>
        </p:spPr>
        <p:txBody>
          <a:bodyPr wrap="none" rtlCol="0">
            <a:spAutoFit/>
          </a:bodyPr>
          <a:lstStyle/>
          <a:p>
            <a:r>
              <a:rPr lang="en-US" sz="1733" dirty="0">
                <a:solidFill>
                  <a:schemeClr val="tx1"/>
                </a:solidFill>
              </a:rPr>
              <a:t>or t6, </a:t>
            </a:r>
            <a:r>
              <a:rPr lang="en-US" sz="1733" dirty="0">
                <a:solidFill>
                  <a:srgbClr val="FF0000"/>
                </a:solidFill>
              </a:rPr>
              <a:t>s0</a:t>
            </a:r>
            <a:r>
              <a:rPr lang="en-US" sz="1733" dirty="0">
                <a:solidFill>
                  <a:schemeClr val="tx1"/>
                </a:solidFill>
              </a:rPr>
              <a:t>, t3</a:t>
            </a:r>
          </a:p>
        </p:txBody>
      </p:sp>
      <p:cxnSp>
        <p:nvCxnSpPr>
          <p:cNvPr id="14" name="Straight Arrow Connector 13"/>
          <p:cNvCxnSpPr/>
          <p:nvPr/>
        </p:nvCxnSpPr>
        <p:spPr>
          <a:xfrm flipV="1">
            <a:off x="934304" y="2428183"/>
            <a:ext cx="0" cy="297144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77724" y="2326754"/>
            <a:ext cx="2711628" cy="555005"/>
          </a:xfrm>
          <a:prstGeom prst="rect">
            <a:avLst/>
          </a:prstGeom>
        </p:spPr>
      </p:pic>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9280" y="2919900"/>
            <a:ext cx="2711628" cy="555005"/>
          </a:xfrm>
          <a:prstGeom prst="rect">
            <a:avLst/>
          </a:prstGeom>
        </p:spPr>
      </p:pic>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1594" y="3529951"/>
            <a:ext cx="2711628" cy="555005"/>
          </a:xfrm>
          <a:prstGeom prst="rect">
            <a:avLst/>
          </a:prstGeom>
        </p:spPr>
      </p:pic>
      <p:sp>
        <p:nvSpPr>
          <p:cNvPr id="19" name="TextBox 18"/>
          <p:cNvSpPr txBox="1"/>
          <p:nvPr/>
        </p:nvSpPr>
        <p:spPr>
          <a:xfrm rot="5400000">
            <a:off x="-442764" y="4233585"/>
            <a:ext cx="2222083" cy="359009"/>
          </a:xfrm>
          <a:prstGeom prst="rect">
            <a:avLst/>
          </a:prstGeom>
          <a:noFill/>
        </p:spPr>
        <p:txBody>
          <a:bodyPr wrap="none" rtlCol="0">
            <a:spAutoFit/>
          </a:bodyPr>
          <a:lstStyle/>
          <a:p>
            <a:r>
              <a:rPr lang="en-US" sz="1733">
                <a:solidFill>
                  <a:srgbClr val="3064C0"/>
                </a:solidFill>
              </a:rPr>
              <a:t>instruction sequence</a:t>
            </a:r>
          </a:p>
        </p:txBody>
      </p:sp>
      <p:sp>
        <p:nvSpPr>
          <p:cNvPr id="53" name="TextBox 52"/>
          <p:cNvSpPr txBox="1"/>
          <p:nvPr/>
        </p:nvSpPr>
        <p:spPr>
          <a:xfrm>
            <a:off x="1027537" y="4275110"/>
            <a:ext cx="1410964" cy="359009"/>
          </a:xfrm>
          <a:prstGeom prst="rect">
            <a:avLst/>
          </a:prstGeom>
          <a:noFill/>
        </p:spPr>
        <p:txBody>
          <a:bodyPr wrap="none" rtlCol="0">
            <a:spAutoFit/>
          </a:bodyPr>
          <a:lstStyle/>
          <a:p>
            <a:r>
              <a:rPr lang="en-US" sz="1733" dirty="0" err="1">
                <a:solidFill>
                  <a:schemeClr val="tx1"/>
                </a:solidFill>
              </a:rPr>
              <a:t>xor</a:t>
            </a:r>
            <a:r>
              <a:rPr lang="en-US" sz="1733" dirty="0">
                <a:solidFill>
                  <a:schemeClr val="tx1"/>
                </a:solidFill>
              </a:rPr>
              <a:t> t5, t1, </a:t>
            </a:r>
            <a:r>
              <a:rPr lang="en-US" sz="1733" dirty="0">
                <a:solidFill>
                  <a:srgbClr val="FF0000"/>
                </a:solidFill>
              </a:rPr>
              <a:t>s0</a:t>
            </a:r>
          </a:p>
        </p:txBody>
      </p:sp>
      <p:sp>
        <p:nvSpPr>
          <p:cNvPr id="54" name="TextBox 53"/>
          <p:cNvSpPr txBox="1"/>
          <p:nvPr/>
        </p:nvSpPr>
        <p:spPr>
          <a:xfrm>
            <a:off x="1017091" y="4863475"/>
            <a:ext cx="1334020" cy="359009"/>
          </a:xfrm>
          <a:prstGeom prst="rect">
            <a:avLst/>
          </a:prstGeom>
          <a:noFill/>
        </p:spPr>
        <p:txBody>
          <a:bodyPr wrap="none" rtlCol="0">
            <a:spAutoFit/>
          </a:bodyPr>
          <a:lstStyle/>
          <a:p>
            <a:r>
              <a:rPr lang="en-US" sz="1733" dirty="0" err="1">
                <a:solidFill>
                  <a:schemeClr val="tx1"/>
                </a:solidFill>
              </a:rPr>
              <a:t>sw</a:t>
            </a:r>
            <a:r>
              <a:rPr lang="en-US" sz="1733" dirty="0">
                <a:solidFill>
                  <a:schemeClr val="tx1"/>
                </a:solidFill>
              </a:rPr>
              <a:t> </a:t>
            </a:r>
            <a:r>
              <a:rPr lang="en-US" sz="1733" dirty="0">
                <a:solidFill>
                  <a:srgbClr val="FF0000"/>
                </a:solidFill>
              </a:rPr>
              <a:t>s0</a:t>
            </a:r>
            <a:r>
              <a:rPr lang="en-US" sz="1733" dirty="0">
                <a:solidFill>
                  <a:schemeClr val="tx1"/>
                </a:solidFill>
              </a:rPr>
              <a:t>, 8(t3)</a:t>
            </a:r>
          </a:p>
        </p:txBody>
      </p:sp>
      <p:graphicFrame>
        <p:nvGraphicFramePr>
          <p:cNvPr id="3" name="Table 2"/>
          <p:cNvGraphicFramePr>
            <a:graphicFrameLocks noGrp="1"/>
          </p:cNvGraphicFramePr>
          <p:nvPr/>
        </p:nvGraphicFramePr>
        <p:xfrm>
          <a:off x="2741501" y="1885644"/>
          <a:ext cx="5391810" cy="305435"/>
        </p:xfrm>
        <a:graphic>
          <a:graphicData uri="http://schemas.openxmlformats.org/drawingml/2006/table">
            <a:tbl>
              <a:tblPr firstRow="1" bandRow="1">
                <a:tableStyleId>{5940675A-B579-460E-94D1-54222C63F5DA}</a:tableStyleId>
              </a:tblPr>
              <a:tblGrid>
                <a:gridCol w="599090">
                  <a:extLst>
                    <a:ext uri="{9D8B030D-6E8A-4147-A177-3AD203B41FA5}">
                      <a16:colId xmlns="" xmlns:a16="http://schemas.microsoft.com/office/drawing/2014/main" val="20000"/>
                    </a:ext>
                  </a:extLst>
                </a:gridCol>
                <a:gridCol w="599090">
                  <a:extLst>
                    <a:ext uri="{9D8B030D-6E8A-4147-A177-3AD203B41FA5}">
                      <a16:colId xmlns="" xmlns:a16="http://schemas.microsoft.com/office/drawing/2014/main" val="20001"/>
                    </a:ext>
                  </a:extLst>
                </a:gridCol>
                <a:gridCol w="599090">
                  <a:extLst>
                    <a:ext uri="{9D8B030D-6E8A-4147-A177-3AD203B41FA5}">
                      <a16:colId xmlns="" xmlns:a16="http://schemas.microsoft.com/office/drawing/2014/main" val="20002"/>
                    </a:ext>
                  </a:extLst>
                </a:gridCol>
                <a:gridCol w="599090">
                  <a:extLst>
                    <a:ext uri="{9D8B030D-6E8A-4147-A177-3AD203B41FA5}">
                      <a16:colId xmlns="" xmlns:a16="http://schemas.microsoft.com/office/drawing/2014/main" val="20003"/>
                    </a:ext>
                  </a:extLst>
                </a:gridCol>
                <a:gridCol w="599090">
                  <a:extLst>
                    <a:ext uri="{9D8B030D-6E8A-4147-A177-3AD203B41FA5}">
                      <a16:colId xmlns="" xmlns:a16="http://schemas.microsoft.com/office/drawing/2014/main" val="20004"/>
                    </a:ext>
                  </a:extLst>
                </a:gridCol>
                <a:gridCol w="599090">
                  <a:extLst>
                    <a:ext uri="{9D8B030D-6E8A-4147-A177-3AD203B41FA5}">
                      <a16:colId xmlns="" xmlns:a16="http://schemas.microsoft.com/office/drawing/2014/main" val="20005"/>
                    </a:ext>
                  </a:extLst>
                </a:gridCol>
                <a:gridCol w="599090">
                  <a:extLst>
                    <a:ext uri="{9D8B030D-6E8A-4147-A177-3AD203B41FA5}">
                      <a16:colId xmlns="" xmlns:a16="http://schemas.microsoft.com/office/drawing/2014/main" val="20006"/>
                    </a:ext>
                  </a:extLst>
                </a:gridCol>
                <a:gridCol w="599090">
                  <a:extLst>
                    <a:ext uri="{9D8B030D-6E8A-4147-A177-3AD203B41FA5}">
                      <a16:colId xmlns="" xmlns:a16="http://schemas.microsoft.com/office/drawing/2014/main" val="20007"/>
                    </a:ext>
                  </a:extLst>
                </a:gridCol>
                <a:gridCol w="599090">
                  <a:extLst>
                    <a:ext uri="{9D8B030D-6E8A-4147-A177-3AD203B41FA5}">
                      <a16:colId xmlns="" xmlns:a16="http://schemas.microsoft.com/office/drawing/2014/main" val="20008"/>
                    </a:ext>
                  </a:extLst>
                </a:gridCol>
              </a:tblGrid>
              <a:tr h="305435">
                <a:tc>
                  <a:txBody>
                    <a:bodyPr/>
                    <a:lstStyle/>
                    <a:p>
                      <a:pPr algn="ctr"/>
                      <a:r>
                        <a:rPr lang="en-US" sz="1500" dirty="0">
                          <a:solidFill>
                            <a:srgbClr val="FF0000"/>
                          </a:solidFill>
                        </a:rPr>
                        <a:t>5</a:t>
                      </a:r>
                    </a:p>
                  </a:txBody>
                  <a:tcPr marT="37148" marB="37148"/>
                </a:tc>
                <a:tc>
                  <a:txBody>
                    <a:bodyPr/>
                    <a:lstStyle/>
                    <a:p>
                      <a:pPr algn="ctr"/>
                      <a:r>
                        <a:rPr lang="en-US" sz="1500" dirty="0">
                          <a:solidFill>
                            <a:srgbClr val="FF0000"/>
                          </a:solidFill>
                        </a:rPr>
                        <a:t>5</a:t>
                      </a:r>
                    </a:p>
                  </a:txBody>
                  <a:tcPr marT="37148" marB="37148"/>
                </a:tc>
                <a:tc>
                  <a:txBody>
                    <a:bodyPr/>
                    <a:lstStyle/>
                    <a:p>
                      <a:pPr algn="ctr"/>
                      <a:r>
                        <a:rPr lang="en-US" sz="1500" dirty="0">
                          <a:solidFill>
                            <a:srgbClr val="FF0000"/>
                          </a:solidFill>
                        </a:rPr>
                        <a:t>5</a:t>
                      </a:r>
                    </a:p>
                  </a:txBody>
                  <a:tcPr marT="37148" marB="37148"/>
                </a:tc>
                <a:tc>
                  <a:txBody>
                    <a:bodyPr/>
                    <a:lstStyle/>
                    <a:p>
                      <a:pPr algn="ctr"/>
                      <a:r>
                        <a:rPr lang="en-US" sz="1500" dirty="0">
                          <a:solidFill>
                            <a:srgbClr val="FF0000"/>
                          </a:solidFill>
                        </a:rPr>
                        <a:t>5</a:t>
                      </a:r>
                    </a:p>
                  </a:txBody>
                  <a:tcPr marT="37148" marB="37148"/>
                </a:tc>
                <a:tc>
                  <a:txBody>
                    <a:bodyPr/>
                    <a:lstStyle/>
                    <a:p>
                      <a:pPr algn="ctr"/>
                      <a:r>
                        <a:rPr lang="en-US" sz="1500" dirty="0">
                          <a:solidFill>
                            <a:srgbClr val="FF0000"/>
                          </a:solidFill>
                        </a:rPr>
                        <a:t>5</a:t>
                      </a:r>
                      <a:r>
                        <a:rPr lang="en-US" sz="1500" dirty="0"/>
                        <a:t>/</a:t>
                      </a:r>
                      <a:r>
                        <a:rPr lang="en-US" sz="1500" dirty="0">
                          <a:solidFill>
                            <a:srgbClr val="00B050"/>
                          </a:solidFill>
                        </a:rPr>
                        <a:t>9</a:t>
                      </a:r>
                    </a:p>
                  </a:txBody>
                  <a:tcPr marT="37148" marB="37148"/>
                </a:tc>
                <a:tc>
                  <a:txBody>
                    <a:bodyPr/>
                    <a:lstStyle/>
                    <a:p>
                      <a:pPr algn="ctr"/>
                      <a:r>
                        <a:rPr lang="en-US" sz="1500" dirty="0">
                          <a:solidFill>
                            <a:srgbClr val="00B050"/>
                          </a:solidFill>
                        </a:rPr>
                        <a:t>9</a:t>
                      </a:r>
                    </a:p>
                  </a:txBody>
                  <a:tcPr marT="37148" marB="37148"/>
                </a:tc>
                <a:tc>
                  <a:txBody>
                    <a:bodyPr/>
                    <a:lstStyle/>
                    <a:p>
                      <a:pPr algn="ctr"/>
                      <a:r>
                        <a:rPr lang="en-US" sz="1500" dirty="0">
                          <a:solidFill>
                            <a:srgbClr val="00B050"/>
                          </a:solidFill>
                        </a:rPr>
                        <a:t>9</a:t>
                      </a:r>
                    </a:p>
                  </a:txBody>
                  <a:tcPr marT="37148" marB="37148"/>
                </a:tc>
                <a:tc>
                  <a:txBody>
                    <a:bodyPr/>
                    <a:lstStyle/>
                    <a:p>
                      <a:pPr algn="ctr"/>
                      <a:r>
                        <a:rPr lang="en-US" sz="1500" dirty="0">
                          <a:solidFill>
                            <a:srgbClr val="00B050"/>
                          </a:solidFill>
                        </a:rPr>
                        <a:t>9</a:t>
                      </a:r>
                    </a:p>
                  </a:txBody>
                  <a:tcPr marT="37148" marB="37148"/>
                </a:tc>
                <a:tc>
                  <a:txBody>
                    <a:bodyPr/>
                    <a:lstStyle/>
                    <a:p>
                      <a:pPr algn="ctr"/>
                      <a:r>
                        <a:rPr lang="en-US" sz="1500" dirty="0">
                          <a:solidFill>
                            <a:srgbClr val="00B050"/>
                          </a:solidFill>
                        </a:rPr>
                        <a:t>9</a:t>
                      </a:r>
                    </a:p>
                  </a:txBody>
                  <a:tcPr marT="37148" marB="37148"/>
                </a:tc>
                <a:extLst>
                  <a:ext uri="{0D108BD9-81ED-4DB2-BD59-A6C34878D82A}">
                    <a16:rowId xmlns="" xmlns:a16="http://schemas.microsoft.com/office/drawing/2014/main" val="10000"/>
                  </a:ext>
                </a:extLst>
              </a:tr>
            </a:tbl>
          </a:graphicData>
        </a:graphic>
      </p:graphicFrame>
      <p:sp>
        <p:nvSpPr>
          <p:cNvPr id="6" name="TextBox 5"/>
          <p:cNvSpPr txBox="1"/>
          <p:nvPr/>
        </p:nvSpPr>
        <p:spPr>
          <a:xfrm>
            <a:off x="1229571" y="1898957"/>
            <a:ext cx="1280672" cy="359009"/>
          </a:xfrm>
          <a:prstGeom prst="rect">
            <a:avLst/>
          </a:prstGeom>
          <a:noFill/>
        </p:spPr>
        <p:txBody>
          <a:bodyPr wrap="none" rtlCol="0">
            <a:spAutoFit/>
          </a:bodyPr>
          <a:lstStyle/>
          <a:p>
            <a:r>
              <a:rPr lang="en-US" sz="1733" dirty="0">
                <a:solidFill>
                  <a:schemeClr val="tx1"/>
                </a:solidFill>
              </a:rPr>
              <a:t>Value of </a:t>
            </a:r>
            <a:r>
              <a:rPr lang="en-US" sz="1733" dirty="0">
                <a:solidFill>
                  <a:srgbClr val="FF0000"/>
                </a:solidFill>
              </a:rPr>
              <a:t>s0</a:t>
            </a:r>
          </a:p>
        </p:txBody>
      </p:sp>
      <p:cxnSp>
        <p:nvCxnSpPr>
          <p:cNvPr id="5" name="Straight Arrow Connector 4"/>
          <p:cNvCxnSpPr/>
          <p:nvPr/>
        </p:nvCxnSpPr>
        <p:spPr>
          <a:xfrm flipH="1">
            <a:off x="4971951" y="2199039"/>
            <a:ext cx="617402" cy="16084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354553" y="2199039"/>
            <a:ext cx="1234801" cy="10207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589354" y="2199039"/>
            <a:ext cx="1" cy="212693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589352" y="2199040"/>
            <a:ext cx="599762" cy="272945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8294" y="5533071"/>
            <a:ext cx="7007047" cy="425822"/>
          </a:xfrm>
          <a:prstGeom prst="rect">
            <a:avLst/>
          </a:prstGeom>
          <a:noFill/>
        </p:spPr>
        <p:txBody>
          <a:bodyPr wrap="none" rtlCol="0">
            <a:spAutoFit/>
          </a:bodyPr>
          <a:lstStyle/>
          <a:p>
            <a:pPr algn="ctr"/>
            <a:r>
              <a:rPr lang="en-US" sz="2167" dirty="0">
                <a:solidFill>
                  <a:srgbClr val="FF0000"/>
                </a:solidFill>
              </a:rPr>
              <a:t>Without some fix, </a:t>
            </a:r>
            <a:r>
              <a:rPr lang="en-US" sz="2167" b="1" i="1" dirty="0">
                <a:solidFill>
                  <a:srgbClr val="FF0000"/>
                </a:solidFill>
                <a:latin typeface="Courier" charset="0"/>
                <a:ea typeface="Courier" charset="0"/>
                <a:cs typeface="Courier" charset="0"/>
              </a:rPr>
              <a:t>sub</a:t>
            </a:r>
            <a:r>
              <a:rPr lang="en-US" sz="2167" dirty="0">
                <a:solidFill>
                  <a:srgbClr val="FF0000"/>
                </a:solidFill>
              </a:rPr>
              <a:t> and </a:t>
            </a:r>
            <a:r>
              <a:rPr lang="en-US" sz="2167" b="1" i="1" dirty="0">
                <a:solidFill>
                  <a:srgbClr val="FF0000"/>
                </a:solidFill>
                <a:latin typeface="Courier" charset="0"/>
                <a:ea typeface="Courier" charset="0"/>
                <a:cs typeface="Courier" charset="0"/>
              </a:rPr>
              <a:t>or</a:t>
            </a:r>
            <a:r>
              <a:rPr lang="en-US" sz="2167" dirty="0">
                <a:solidFill>
                  <a:srgbClr val="FF0000"/>
                </a:solidFill>
              </a:rPr>
              <a:t> will calculate wrong result!</a:t>
            </a:r>
          </a:p>
        </p:txBody>
      </p:sp>
    </p:spTree>
    <p:extLst>
      <p:ext uri="{BB962C8B-B14F-4D97-AF65-F5344CB8AC3E}">
        <p14:creationId xmlns:p14="http://schemas.microsoft.com/office/powerpoint/2010/main" val="142356495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685800" y="330200"/>
            <a:ext cx="7684477" cy="965200"/>
          </a:xfrm>
        </p:spPr>
        <p:txBody>
          <a:bodyPr/>
          <a:lstStyle/>
          <a:p>
            <a:pPr algn="ctr"/>
            <a:r>
              <a:rPr lang="en-US" altLang="en-US" dirty="0"/>
              <a:t>Solution 1: </a:t>
            </a:r>
            <a:r>
              <a:rPr lang="en-US" altLang="en-US" i="1" dirty="0" smtClean="0"/>
              <a:t>Stalling</a:t>
            </a:r>
            <a:r>
              <a:rPr lang="zh-CN" altLang="en-US" i="1" dirty="0"/>
              <a:t>小隔间</a:t>
            </a:r>
            <a:endParaRPr lang="en-AU" altLang="en-US" i="1" dirty="0"/>
          </a:p>
        </p:txBody>
      </p:sp>
      <p:sp>
        <p:nvSpPr>
          <p:cNvPr id="339971" name="Rectangle 3"/>
          <p:cNvSpPr>
            <a:spLocks noGrp="1" noChangeArrowheads="1"/>
          </p:cNvSpPr>
          <p:nvPr>
            <p:ph type="body" idx="1"/>
          </p:nvPr>
        </p:nvSpPr>
        <p:spPr>
          <a:xfrm>
            <a:off x="0" y="1447801"/>
            <a:ext cx="9143999" cy="4876799"/>
          </a:xfrm>
        </p:spPr>
        <p:txBody>
          <a:bodyPr>
            <a:normAutofit fontScale="92500" lnSpcReduction="10000"/>
          </a:bodyPr>
          <a:lstStyle/>
          <a:p>
            <a:r>
              <a:rPr lang="en-US" altLang="en-US" sz="2600" dirty="0"/>
              <a:t>Problem: Instruction depends on result from previous instruction</a:t>
            </a:r>
          </a:p>
          <a:p>
            <a:pPr lvl="1"/>
            <a:r>
              <a:rPr lang="en-US" altLang="en-US" sz="1950" dirty="0"/>
              <a:t>add	</a:t>
            </a:r>
            <a:r>
              <a:rPr lang="en-US" altLang="en-US" sz="1950" dirty="0">
                <a:solidFill>
                  <a:srgbClr val="FF0000"/>
                </a:solidFill>
              </a:rPr>
              <a:t>s0</a:t>
            </a:r>
            <a:r>
              <a:rPr lang="en-US" altLang="en-US" sz="1950" dirty="0"/>
              <a:t>, t0, t1</a:t>
            </a:r>
            <a:br>
              <a:rPr lang="en-US" altLang="en-US" sz="1950" dirty="0"/>
            </a:br>
            <a:r>
              <a:rPr lang="en-US" altLang="en-US" sz="1950" dirty="0"/>
              <a:t>sub	t2, </a:t>
            </a:r>
            <a:r>
              <a:rPr lang="en-US" altLang="en-US" sz="1950" dirty="0">
                <a:solidFill>
                  <a:srgbClr val="FF0000"/>
                </a:solidFill>
              </a:rPr>
              <a:t>s0</a:t>
            </a:r>
            <a:r>
              <a:rPr lang="en-US" altLang="en-US" sz="1950" dirty="0"/>
              <a:t>, t3</a:t>
            </a:r>
          </a:p>
          <a:p>
            <a:endParaRPr lang="en-US" altLang="en-US" sz="2383" dirty="0"/>
          </a:p>
          <a:p>
            <a:endParaRPr lang="en-US" altLang="en-US" sz="2383" dirty="0"/>
          </a:p>
          <a:p>
            <a:endParaRPr lang="en-US" altLang="en-US" sz="2383" dirty="0"/>
          </a:p>
          <a:p>
            <a:endParaRPr lang="en-US" altLang="en-US" sz="2383" dirty="0"/>
          </a:p>
          <a:p>
            <a:endParaRPr lang="en-US" altLang="en-US" sz="2383" dirty="0"/>
          </a:p>
          <a:p>
            <a:endParaRPr lang="en-US" altLang="en-US" sz="2383" dirty="0"/>
          </a:p>
          <a:p>
            <a:endParaRPr lang="en-US" altLang="en-US" sz="2383" dirty="0"/>
          </a:p>
          <a:p>
            <a:endParaRPr lang="en-US" altLang="en-US" sz="2383" dirty="0"/>
          </a:p>
          <a:p>
            <a:r>
              <a:rPr lang="en-US" altLang="en-US" sz="2600" dirty="0" smtClean="0"/>
              <a:t>Bubble</a:t>
            </a:r>
            <a:r>
              <a:rPr lang="zh-CN" altLang="en-US" sz="2600" dirty="0"/>
              <a:t>气泡</a:t>
            </a:r>
            <a:r>
              <a:rPr lang="en-US" altLang="en-US" sz="2600" dirty="0" smtClean="0"/>
              <a:t>: </a:t>
            </a:r>
            <a:endParaRPr lang="en-US" altLang="en-US" sz="2600" dirty="0"/>
          </a:p>
          <a:p>
            <a:pPr lvl="1"/>
            <a:r>
              <a:rPr lang="en-US" altLang="en-US" sz="2600" dirty="0"/>
              <a:t>effectively </a:t>
            </a:r>
            <a:r>
              <a:rPr lang="en-US" altLang="en-US" sz="2600" i="1" dirty="0"/>
              <a:t>NOP</a:t>
            </a:r>
            <a:r>
              <a:rPr lang="en-US" altLang="en-US" sz="2600" dirty="0"/>
              <a:t>: affected pipeline stages do “nothing”</a:t>
            </a:r>
          </a:p>
        </p:txBody>
      </p:sp>
      <p:grpSp>
        <p:nvGrpSpPr>
          <p:cNvPr id="2" name="Group 1"/>
          <p:cNvGrpSpPr/>
          <p:nvPr/>
        </p:nvGrpSpPr>
        <p:grpSpPr>
          <a:xfrm>
            <a:off x="554588" y="2782106"/>
            <a:ext cx="7964488" cy="2257227"/>
            <a:chOff x="554587" y="2810242"/>
            <a:chExt cx="7964488" cy="2778125"/>
          </a:xfrm>
        </p:grpSpPr>
        <p:pic>
          <p:nvPicPr>
            <p:cNvPr id="339974" name="Picture 6" descr="data-hazard-bubble-no-forwardi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4587" y="2810242"/>
              <a:ext cx="7964488" cy="277812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5316010" y="3606056"/>
              <a:ext cx="81042" cy="157513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083614"/>
      </p:ext>
    </p:extLst>
  </p:cSld>
  <p:clrMapOvr>
    <a:masterClrMapping/>
  </p:clrMapOvr>
  <p:transition spd="slow">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ctrTitle" idx="4294967295"/>
          </p:nvPr>
        </p:nvSpPr>
        <p:spPr>
          <a:xfrm>
            <a:off x="152400" y="2057400"/>
            <a:ext cx="8763000" cy="1470025"/>
          </a:xfrm>
        </p:spPr>
        <p:txBody>
          <a:bodyPr/>
          <a:lstStyle/>
          <a:p>
            <a:pPr algn="ctr"/>
            <a:r>
              <a:rPr lang="en-US" altLang="zh-CN" dirty="0" smtClean="0"/>
              <a:t>Lecture 15</a:t>
            </a:r>
            <a:br>
              <a:rPr lang="en-US" altLang="zh-CN" dirty="0" smtClean="0"/>
            </a:br>
            <a:r>
              <a:rPr lang="en-US" altLang="zh-CN" dirty="0" smtClean="0"/>
              <a:t/>
            </a:r>
            <a:br>
              <a:rPr lang="en-US" altLang="zh-CN" dirty="0" smtClean="0"/>
            </a:br>
            <a:r>
              <a:rPr lang="en-US" altLang="zh-CN" sz="4000" dirty="0" smtClean="0"/>
              <a:t>Review</a:t>
            </a:r>
          </a:p>
        </p:txBody>
      </p:sp>
      <p:sp>
        <p:nvSpPr>
          <p:cNvPr id="13315" name="Rectangle 5"/>
          <p:cNvSpPr>
            <a:spLocks noGrp="1" noChangeArrowheads="1"/>
          </p:cNvSpPr>
          <p:nvPr>
            <p:ph type="subTitle" idx="4294967295"/>
          </p:nvPr>
        </p:nvSpPr>
        <p:spPr>
          <a:xfrm>
            <a:off x="1371600" y="3886200"/>
            <a:ext cx="6400800" cy="1752600"/>
          </a:xfrm>
        </p:spPr>
        <p:txBody>
          <a:bodyPr/>
          <a:lstStyle/>
          <a:p>
            <a:pPr marL="0" indent="0" algn="ctr">
              <a:buFontTx/>
              <a:buNone/>
            </a:pPr>
            <a:endParaRPr lang="zh-CN" altLang="en-US" dirty="0" smtClean="0"/>
          </a:p>
          <a:p>
            <a:pPr marL="0" indent="0" algn="ctr">
              <a:buFontTx/>
              <a:buNone/>
            </a:pPr>
            <a:endParaRPr lang="zh-CN" altLang="en-US" dirty="0" smtClean="0"/>
          </a:p>
        </p:txBody>
      </p:sp>
      <p:sp>
        <p:nvSpPr>
          <p:cNvPr id="13316" name="灯片编号占位符 1"/>
          <p:cNvSpPr txBox="1">
            <a:spLocks noGrp="1" noChangeArrowheads="1"/>
          </p:cNvSpPr>
          <p:nvPr/>
        </p:nvSpPr>
        <p:spPr bwMode="auto">
          <a:xfrm>
            <a:off x="67056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hlink"/>
                </a:solidFill>
                <a:latin typeface="Arial" pitchFamily="34" charset="0"/>
                <a:ea typeface="宋体" pitchFamily="2" charset="-122"/>
              </a:defRPr>
            </a:lvl1pPr>
            <a:lvl2pPr marL="742950" indent="-285750" eaLnBrk="0" hangingPunct="0">
              <a:defRPr sz="1600">
                <a:solidFill>
                  <a:schemeClr val="hlink"/>
                </a:solidFill>
                <a:latin typeface="Arial" pitchFamily="34" charset="0"/>
                <a:ea typeface="宋体" pitchFamily="2" charset="-122"/>
              </a:defRPr>
            </a:lvl2pPr>
            <a:lvl3pPr marL="1143000" indent="-228600" eaLnBrk="0" hangingPunct="0">
              <a:defRPr sz="1600">
                <a:solidFill>
                  <a:schemeClr val="hlink"/>
                </a:solidFill>
                <a:latin typeface="Arial" pitchFamily="34" charset="0"/>
                <a:ea typeface="宋体" pitchFamily="2" charset="-122"/>
              </a:defRPr>
            </a:lvl3pPr>
            <a:lvl4pPr marL="1600200" indent="-228600" eaLnBrk="0" hangingPunct="0">
              <a:defRPr sz="1600">
                <a:solidFill>
                  <a:schemeClr val="hlink"/>
                </a:solidFill>
                <a:latin typeface="Arial" pitchFamily="34" charset="0"/>
                <a:ea typeface="宋体" pitchFamily="2" charset="-122"/>
              </a:defRPr>
            </a:lvl4pPr>
            <a:lvl5pPr marL="2057400" indent="-228600" eaLnBrk="0" hangingPunct="0">
              <a:defRPr sz="1600">
                <a:solidFill>
                  <a:schemeClr val="hlink"/>
                </a:solidFill>
                <a:latin typeface="Arial" pitchFamily="34" charset="0"/>
                <a:ea typeface="宋体" pitchFamily="2" charset="-122"/>
              </a:defRPr>
            </a:lvl5pPr>
            <a:lvl6pPr marL="2514600" indent="-228600" eaLnBrk="0" fontAlgn="base" hangingPunct="0">
              <a:spcBef>
                <a:spcPct val="0"/>
              </a:spcBef>
              <a:spcAft>
                <a:spcPct val="0"/>
              </a:spcAft>
              <a:defRPr sz="1600">
                <a:solidFill>
                  <a:schemeClr val="hlink"/>
                </a:solidFill>
                <a:latin typeface="Arial" pitchFamily="34" charset="0"/>
                <a:ea typeface="宋体" pitchFamily="2" charset="-122"/>
              </a:defRPr>
            </a:lvl6pPr>
            <a:lvl7pPr marL="2971800" indent="-228600" eaLnBrk="0" fontAlgn="base" hangingPunct="0">
              <a:spcBef>
                <a:spcPct val="0"/>
              </a:spcBef>
              <a:spcAft>
                <a:spcPct val="0"/>
              </a:spcAft>
              <a:defRPr sz="1600">
                <a:solidFill>
                  <a:schemeClr val="hlink"/>
                </a:solidFill>
                <a:latin typeface="Arial" pitchFamily="34" charset="0"/>
                <a:ea typeface="宋体" pitchFamily="2" charset="-122"/>
              </a:defRPr>
            </a:lvl7pPr>
            <a:lvl8pPr marL="3429000" indent="-228600" eaLnBrk="0" fontAlgn="base" hangingPunct="0">
              <a:spcBef>
                <a:spcPct val="0"/>
              </a:spcBef>
              <a:spcAft>
                <a:spcPct val="0"/>
              </a:spcAft>
              <a:defRPr sz="1600">
                <a:solidFill>
                  <a:schemeClr val="hlink"/>
                </a:solidFill>
                <a:latin typeface="Arial" pitchFamily="34" charset="0"/>
                <a:ea typeface="宋体" pitchFamily="2" charset="-122"/>
              </a:defRPr>
            </a:lvl8pPr>
            <a:lvl9pPr marL="3886200" indent="-228600" eaLnBrk="0" fontAlgn="base" hangingPunct="0">
              <a:spcBef>
                <a:spcPct val="0"/>
              </a:spcBef>
              <a:spcAft>
                <a:spcPct val="0"/>
              </a:spcAft>
              <a:defRPr sz="1600">
                <a:solidFill>
                  <a:schemeClr val="hlink"/>
                </a:solidFill>
                <a:latin typeface="Arial" pitchFamily="34" charset="0"/>
                <a:ea typeface="宋体" pitchFamily="2" charset="-122"/>
              </a:defRPr>
            </a:lvl9pPr>
          </a:lstStyle>
          <a:p>
            <a:pPr algn="r"/>
            <a:fld id="{28E6738A-FC73-4D9D-A765-C6DC94F24FBD}" type="slidenum">
              <a:rPr lang="en-US" altLang="zh-CN" sz="1400" b="1">
                <a:solidFill>
                  <a:schemeClr val="tx1"/>
                </a:solidFill>
                <a:latin typeface="Times New Roman" pitchFamily="18" charset="0"/>
              </a:rPr>
              <a:pPr algn="r"/>
              <a:t>7</a:t>
            </a:fld>
            <a:endParaRPr lang="en-US" altLang="zh-CN" sz="1400">
              <a:solidFill>
                <a:schemeClr val="tx1"/>
              </a:solidFill>
              <a:latin typeface="Times New Roman" pitchFamily="18" charset="0"/>
            </a:endParaRPr>
          </a:p>
        </p:txBody>
      </p:sp>
    </p:spTree>
  </p:cSld>
  <p:clrMapOvr>
    <a:masterClrMapping/>
  </p:clrMapOvr>
  <p:transition spd="slow">
    <p:split orient="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277" y="496505"/>
            <a:ext cx="7754815" cy="926411"/>
          </a:xfrm>
        </p:spPr>
        <p:txBody>
          <a:bodyPr/>
          <a:lstStyle/>
          <a:p>
            <a:pPr algn="ctr"/>
            <a:r>
              <a:rPr lang="en-US" dirty="0"/>
              <a:t>Solution 2: </a:t>
            </a:r>
            <a:r>
              <a:rPr lang="en-US" dirty="0" smtClean="0"/>
              <a:t>Forwarding</a:t>
            </a:r>
            <a:r>
              <a:rPr lang="zh-CN" altLang="en-US" dirty="0"/>
              <a:t>转发</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4119" y="4147648"/>
            <a:ext cx="2711628" cy="555005"/>
          </a:xfrm>
          <a:prstGeom prst="rect">
            <a:avLst/>
          </a:prstGeom>
        </p:spPr>
      </p:pic>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87941" y="4733064"/>
            <a:ext cx="2711628" cy="555005"/>
          </a:xfrm>
          <a:prstGeom prst="rect">
            <a:avLst/>
          </a:prstGeom>
        </p:spPr>
      </p:pic>
      <p:sp>
        <p:nvSpPr>
          <p:cNvPr id="10" name="TextBox 9"/>
          <p:cNvSpPr txBox="1"/>
          <p:nvPr/>
        </p:nvSpPr>
        <p:spPr>
          <a:xfrm>
            <a:off x="1007635" y="2428183"/>
            <a:ext cx="1425390" cy="359009"/>
          </a:xfrm>
          <a:prstGeom prst="rect">
            <a:avLst/>
          </a:prstGeom>
          <a:noFill/>
        </p:spPr>
        <p:txBody>
          <a:bodyPr wrap="none" rtlCol="0">
            <a:spAutoFit/>
          </a:bodyPr>
          <a:lstStyle/>
          <a:p>
            <a:r>
              <a:rPr lang="en-US" sz="1733" dirty="0">
                <a:solidFill>
                  <a:schemeClr val="tx1"/>
                </a:solidFill>
              </a:rPr>
              <a:t>add </a:t>
            </a:r>
            <a:r>
              <a:rPr lang="en-US" sz="1733" dirty="0">
                <a:solidFill>
                  <a:srgbClr val="FF0000"/>
                </a:solidFill>
              </a:rPr>
              <a:t>t0</a:t>
            </a:r>
            <a:r>
              <a:rPr lang="en-US" sz="1733" dirty="0">
                <a:solidFill>
                  <a:schemeClr val="tx1"/>
                </a:solidFill>
              </a:rPr>
              <a:t>, t1, t2</a:t>
            </a:r>
          </a:p>
        </p:txBody>
      </p:sp>
      <p:sp>
        <p:nvSpPr>
          <p:cNvPr id="11" name="TextBox 10"/>
          <p:cNvSpPr txBox="1"/>
          <p:nvPr/>
        </p:nvSpPr>
        <p:spPr>
          <a:xfrm>
            <a:off x="1014293" y="3027017"/>
            <a:ext cx="1252267" cy="359009"/>
          </a:xfrm>
          <a:prstGeom prst="rect">
            <a:avLst/>
          </a:prstGeom>
          <a:noFill/>
        </p:spPr>
        <p:txBody>
          <a:bodyPr wrap="none" rtlCol="0">
            <a:spAutoFit/>
          </a:bodyPr>
          <a:lstStyle/>
          <a:p>
            <a:r>
              <a:rPr lang="en-US" sz="1733" dirty="0">
                <a:solidFill>
                  <a:schemeClr val="tx1"/>
                </a:solidFill>
              </a:rPr>
              <a:t>or t3, </a:t>
            </a:r>
            <a:r>
              <a:rPr lang="en-US" sz="1733" dirty="0">
                <a:solidFill>
                  <a:srgbClr val="FF0000"/>
                </a:solidFill>
              </a:rPr>
              <a:t>t0</a:t>
            </a:r>
            <a:r>
              <a:rPr lang="en-US" sz="1733" dirty="0">
                <a:solidFill>
                  <a:schemeClr val="tx1"/>
                </a:solidFill>
              </a:rPr>
              <a:t>, t5</a:t>
            </a:r>
          </a:p>
        </p:txBody>
      </p:sp>
      <p:sp>
        <p:nvSpPr>
          <p:cNvPr id="12" name="TextBox 11"/>
          <p:cNvSpPr txBox="1"/>
          <p:nvPr/>
        </p:nvSpPr>
        <p:spPr>
          <a:xfrm>
            <a:off x="1008127" y="3657414"/>
            <a:ext cx="1412566" cy="359009"/>
          </a:xfrm>
          <a:prstGeom prst="rect">
            <a:avLst/>
          </a:prstGeom>
          <a:noFill/>
        </p:spPr>
        <p:txBody>
          <a:bodyPr wrap="none" rtlCol="0">
            <a:spAutoFit/>
          </a:bodyPr>
          <a:lstStyle/>
          <a:p>
            <a:r>
              <a:rPr lang="en-US" sz="1733" dirty="0">
                <a:solidFill>
                  <a:schemeClr val="tx1"/>
                </a:solidFill>
              </a:rPr>
              <a:t>sub t6, </a:t>
            </a:r>
            <a:r>
              <a:rPr lang="en-US" sz="1733" dirty="0">
                <a:solidFill>
                  <a:srgbClr val="FF0000"/>
                </a:solidFill>
              </a:rPr>
              <a:t>t0</a:t>
            </a:r>
            <a:r>
              <a:rPr lang="en-US" sz="1733" dirty="0">
                <a:solidFill>
                  <a:schemeClr val="tx1"/>
                </a:solidFill>
              </a:rPr>
              <a:t>, t3</a:t>
            </a:r>
          </a:p>
        </p:txBody>
      </p:sp>
      <p:cxnSp>
        <p:nvCxnSpPr>
          <p:cNvPr id="14" name="Straight Arrow Connector 13"/>
          <p:cNvCxnSpPr/>
          <p:nvPr/>
        </p:nvCxnSpPr>
        <p:spPr>
          <a:xfrm flipV="1">
            <a:off x="934304" y="2428183"/>
            <a:ext cx="0" cy="297144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77724" y="2326754"/>
            <a:ext cx="2711628" cy="555005"/>
          </a:xfrm>
          <a:prstGeom prst="rect">
            <a:avLst/>
          </a:prstGeom>
        </p:spPr>
      </p:pic>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9280" y="2919900"/>
            <a:ext cx="2711628" cy="555005"/>
          </a:xfrm>
          <a:prstGeom prst="rect">
            <a:avLst/>
          </a:prstGeom>
        </p:spPr>
      </p:pic>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1594" y="3529951"/>
            <a:ext cx="2711628" cy="555005"/>
          </a:xfrm>
          <a:prstGeom prst="rect">
            <a:avLst/>
          </a:prstGeom>
        </p:spPr>
      </p:pic>
      <p:sp>
        <p:nvSpPr>
          <p:cNvPr id="19" name="TextBox 18"/>
          <p:cNvSpPr txBox="1"/>
          <p:nvPr/>
        </p:nvSpPr>
        <p:spPr>
          <a:xfrm rot="5400000">
            <a:off x="-442764" y="4233585"/>
            <a:ext cx="2222083" cy="359009"/>
          </a:xfrm>
          <a:prstGeom prst="rect">
            <a:avLst/>
          </a:prstGeom>
          <a:noFill/>
        </p:spPr>
        <p:txBody>
          <a:bodyPr wrap="none" rtlCol="0">
            <a:spAutoFit/>
          </a:bodyPr>
          <a:lstStyle/>
          <a:p>
            <a:r>
              <a:rPr lang="en-US" sz="1733" dirty="0">
                <a:solidFill>
                  <a:srgbClr val="0332B7"/>
                </a:solidFill>
              </a:rPr>
              <a:t>instruction</a:t>
            </a:r>
            <a:r>
              <a:rPr lang="en-US" sz="1733" dirty="0">
                <a:solidFill>
                  <a:srgbClr val="3064C0"/>
                </a:solidFill>
              </a:rPr>
              <a:t> </a:t>
            </a:r>
            <a:r>
              <a:rPr lang="en-US" sz="1733" dirty="0">
                <a:solidFill>
                  <a:srgbClr val="0332B7"/>
                </a:solidFill>
              </a:rPr>
              <a:t>sequence</a:t>
            </a:r>
          </a:p>
        </p:txBody>
      </p:sp>
      <p:sp>
        <p:nvSpPr>
          <p:cNvPr id="53" name="TextBox 52"/>
          <p:cNvSpPr txBox="1"/>
          <p:nvPr/>
        </p:nvSpPr>
        <p:spPr>
          <a:xfrm>
            <a:off x="1029385" y="4275110"/>
            <a:ext cx="1362874" cy="359009"/>
          </a:xfrm>
          <a:prstGeom prst="rect">
            <a:avLst/>
          </a:prstGeom>
          <a:noFill/>
        </p:spPr>
        <p:txBody>
          <a:bodyPr wrap="none" rtlCol="0">
            <a:spAutoFit/>
          </a:bodyPr>
          <a:lstStyle/>
          <a:p>
            <a:r>
              <a:rPr lang="en-US" sz="1733" dirty="0" err="1">
                <a:solidFill>
                  <a:schemeClr val="tx1"/>
                </a:solidFill>
              </a:rPr>
              <a:t>xor</a:t>
            </a:r>
            <a:r>
              <a:rPr lang="en-US" sz="1733" dirty="0">
                <a:solidFill>
                  <a:schemeClr val="tx1"/>
                </a:solidFill>
              </a:rPr>
              <a:t> t5, t1, </a:t>
            </a:r>
            <a:r>
              <a:rPr lang="en-US" sz="1733" dirty="0">
                <a:solidFill>
                  <a:srgbClr val="FF0000"/>
                </a:solidFill>
              </a:rPr>
              <a:t>t0</a:t>
            </a:r>
          </a:p>
        </p:txBody>
      </p:sp>
      <p:sp>
        <p:nvSpPr>
          <p:cNvPr id="54" name="TextBox 53"/>
          <p:cNvSpPr txBox="1"/>
          <p:nvPr/>
        </p:nvSpPr>
        <p:spPr>
          <a:xfrm>
            <a:off x="1018941" y="4863475"/>
            <a:ext cx="1285929" cy="359009"/>
          </a:xfrm>
          <a:prstGeom prst="rect">
            <a:avLst/>
          </a:prstGeom>
          <a:noFill/>
        </p:spPr>
        <p:txBody>
          <a:bodyPr wrap="none" rtlCol="0">
            <a:spAutoFit/>
          </a:bodyPr>
          <a:lstStyle/>
          <a:p>
            <a:r>
              <a:rPr lang="en-US" sz="1733" dirty="0" err="1">
                <a:solidFill>
                  <a:schemeClr val="tx1"/>
                </a:solidFill>
              </a:rPr>
              <a:t>sw</a:t>
            </a:r>
            <a:r>
              <a:rPr lang="en-US" sz="1733" dirty="0">
                <a:solidFill>
                  <a:schemeClr val="tx1"/>
                </a:solidFill>
              </a:rPr>
              <a:t> </a:t>
            </a:r>
            <a:r>
              <a:rPr lang="en-US" sz="1733" dirty="0">
                <a:solidFill>
                  <a:srgbClr val="FF0000"/>
                </a:solidFill>
              </a:rPr>
              <a:t>t0</a:t>
            </a:r>
            <a:r>
              <a:rPr lang="en-US" sz="1733" dirty="0">
                <a:solidFill>
                  <a:schemeClr val="tx1"/>
                </a:solidFill>
              </a:rPr>
              <a:t>, 8(t3)</a:t>
            </a:r>
          </a:p>
        </p:txBody>
      </p:sp>
      <p:graphicFrame>
        <p:nvGraphicFramePr>
          <p:cNvPr id="3" name="Table 2"/>
          <p:cNvGraphicFramePr>
            <a:graphicFrameLocks noGrp="1"/>
          </p:cNvGraphicFramePr>
          <p:nvPr/>
        </p:nvGraphicFramePr>
        <p:xfrm>
          <a:off x="2741501" y="1885644"/>
          <a:ext cx="5391810" cy="305435"/>
        </p:xfrm>
        <a:graphic>
          <a:graphicData uri="http://schemas.openxmlformats.org/drawingml/2006/table">
            <a:tbl>
              <a:tblPr firstRow="1" bandRow="1">
                <a:tableStyleId>{5940675A-B579-460E-94D1-54222C63F5DA}</a:tableStyleId>
              </a:tblPr>
              <a:tblGrid>
                <a:gridCol w="599090">
                  <a:extLst>
                    <a:ext uri="{9D8B030D-6E8A-4147-A177-3AD203B41FA5}">
                      <a16:colId xmlns="" xmlns:a16="http://schemas.microsoft.com/office/drawing/2014/main" val="20000"/>
                    </a:ext>
                  </a:extLst>
                </a:gridCol>
                <a:gridCol w="599090">
                  <a:extLst>
                    <a:ext uri="{9D8B030D-6E8A-4147-A177-3AD203B41FA5}">
                      <a16:colId xmlns="" xmlns:a16="http://schemas.microsoft.com/office/drawing/2014/main" val="20001"/>
                    </a:ext>
                  </a:extLst>
                </a:gridCol>
                <a:gridCol w="599090">
                  <a:extLst>
                    <a:ext uri="{9D8B030D-6E8A-4147-A177-3AD203B41FA5}">
                      <a16:colId xmlns="" xmlns:a16="http://schemas.microsoft.com/office/drawing/2014/main" val="20002"/>
                    </a:ext>
                  </a:extLst>
                </a:gridCol>
                <a:gridCol w="599090">
                  <a:extLst>
                    <a:ext uri="{9D8B030D-6E8A-4147-A177-3AD203B41FA5}">
                      <a16:colId xmlns="" xmlns:a16="http://schemas.microsoft.com/office/drawing/2014/main" val="20003"/>
                    </a:ext>
                  </a:extLst>
                </a:gridCol>
                <a:gridCol w="599090">
                  <a:extLst>
                    <a:ext uri="{9D8B030D-6E8A-4147-A177-3AD203B41FA5}">
                      <a16:colId xmlns="" xmlns:a16="http://schemas.microsoft.com/office/drawing/2014/main" val="20004"/>
                    </a:ext>
                  </a:extLst>
                </a:gridCol>
                <a:gridCol w="599090">
                  <a:extLst>
                    <a:ext uri="{9D8B030D-6E8A-4147-A177-3AD203B41FA5}">
                      <a16:colId xmlns="" xmlns:a16="http://schemas.microsoft.com/office/drawing/2014/main" val="20005"/>
                    </a:ext>
                  </a:extLst>
                </a:gridCol>
                <a:gridCol w="599090">
                  <a:extLst>
                    <a:ext uri="{9D8B030D-6E8A-4147-A177-3AD203B41FA5}">
                      <a16:colId xmlns="" xmlns:a16="http://schemas.microsoft.com/office/drawing/2014/main" val="20006"/>
                    </a:ext>
                  </a:extLst>
                </a:gridCol>
                <a:gridCol w="599090">
                  <a:extLst>
                    <a:ext uri="{9D8B030D-6E8A-4147-A177-3AD203B41FA5}">
                      <a16:colId xmlns="" xmlns:a16="http://schemas.microsoft.com/office/drawing/2014/main" val="20007"/>
                    </a:ext>
                  </a:extLst>
                </a:gridCol>
                <a:gridCol w="599090">
                  <a:extLst>
                    <a:ext uri="{9D8B030D-6E8A-4147-A177-3AD203B41FA5}">
                      <a16:colId xmlns="" xmlns:a16="http://schemas.microsoft.com/office/drawing/2014/main" val="20008"/>
                    </a:ext>
                  </a:extLst>
                </a:gridCol>
              </a:tblGrid>
              <a:tr h="305435">
                <a:tc>
                  <a:txBody>
                    <a:bodyPr/>
                    <a:lstStyle/>
                    <a:p>
                      <a:pPr algn="ctr"/>
                      <a:r>
                        <a:rPr lang="en-US" sz="1500" dirty="0">
                          <a:solidFill>
                            <a:srgbClr val="FF0000"/>
                          </a:solidFill>
                        </a:rPr>
                        <a:t>5</a:t>
                      </a:r>
                    </a:p>
                  </a:txBody>
                  <a:tcPr marT="37148" marB="37148"/>
                </a:tc>
                <a:tc>
                  <a:txBody>
                    <a:bodyPr/>
                    <a:lstStyle/>
                    <a:p>
                      <a:pPr algn="ctr"/>
                      <a:r>
                        <a:rPr lang="en-US" sz="1500" dirty="0">
                          <a:solidFill>
                            <a:srgbClr val="FF0000"/>
                          </a:solidFill>
                        </a:rPr>
                        <a:t>5</a:t>
                      </a:r>
                    </a:p>
                  </a:txBody>
                  <a:tcPr marT="37148" marB="37148"/>
                </a:tc>
                <a:tc>
                  <a:txBody>
                    <a:bodyPr/>
                    <a:lstStyle/>
                    <a:p>
                      <a:pPr algn="ctr"/>
                      <a:r>
                        <a:rPr lang="en-US" sz="1500" dirty="0">
                          <a:solidFill>
                            <a:srgbClr val="FF0000"/>
                          </a:solidFill>
                        </a:rPr>
                        <a:t>5</a:t>
                      </a:r>
                    </a:p>
                  </a:txBody>
                  <a:tcPr marT="37148" marB="37148"/>
                </a:tc>
                <a:tc>
                  <a:txBody>
                    <a:bodyPr/>
                    <a:lstStyle/>
                    <a:p>
                      <a:pPr algn="ctr"/>
                      <a:r>
                        <a:rPr lang="en-US" sz="1500" dirty="0">
                          <a:solidFill>
                            <a:srgbClr val="FF0000"/>
                          </a:solidFill>
                        </a:rPr>
                        <a:t>5</a:t>
                      </a:r>
                    </a:p>
                  </a:txBody>
                  <a:tcPr marT="37148" marB="37148"/>
                </a:tc>
                <a:tc>
                  <a:txBody>
                    <a:bodyPr/>
                    <a:lstStyle/>
                    <a:p>
                      <a:pPr algn="ctr"/>
                      <a:r>
                        <a:rPr lang="en-US" sz="1500" dirty="0">
                          <a:solidFill>
                            <a:srgbClr val="FF0000"/>
                          </a:solidFill>
                        </a:rPr>
                        <a:t>5</a:t>
                      </a:r>
                      <a:r>
                        <a:rPr lang="en-US" sz="1500" dirty="0"/>
                        <a:t>/</a:t>
                      </a:r>
                      <a:r>
                        <a:rPr lang="en-US" sz="1500" dirty="0">
                          <a:solidFill>
                            <a:srgbClr val="00B050"/>
                          </a:solidFill>
                        </a:rPr>
                        <a:t>9</a:t>
                      </a:r>
                    </a:p>
                  </a:txBody>
                  <a:tcPr marT="37148" marB="37148"/>
                </a:tc>
                <a:tc>
                  <a:txBody>
                    <a:bodyPr/>
                    <a:lstStyle/>
                    <a:p>
                      <a:pPr algn="ctr"/>
                      <a:r>
                        <a:rPr lang="en-US" sz="1500" dirty="0">
                          <a:solidFill>
                            <a:srgbClr val="00B050"/>
                          </a:solidFill>
                        </a:rPr>
                        <a:t>9</a:t>
                      </a:r>
                    </a:p>
                  </a:txBody>
                  <a:tcPr marT="37148" marB="37148"/>
                </a:tc>
                <a:tc>
                  <a:txBody>
                    <a:bodyPr/>
                    <a:lstStyle/>
                    <a:p>
                      <a:pPr algn="ctr"/>
                      <a:r>
                        <a:rPr lang="en-US" sz="1500" dirty="0">
                          <a:solidFill>
                            <a:srgbClr val="00B050"/>
                          </a:solidFill>
                        </a:rPr>
                        <a:t>9</a:t>
                      </a:r>
                    </a:p>
                  </a:txBody>
                  <a:tcPr marT="37148" marB="37148"/>
                </a:tc>
                <a:tc>
                  <a:txBody>
                    <a:bodyPr/>
                    <a:lstStyle/>
                    <a:p>
                      <a:pPr algn="ctr"/>
                      <a:r>
                        <a:rPr lang="en-US" sz="1500" dirty="0">
                          <a:solidFill>
                            <a:srgbClr val="00B050"/>
                          </a:solidFill>
                        </a:rPr>
                        <a:t>9</a:t>
                      </a:r>
                    </a:p>
                  </a:txBody>
                  <a:tcPr marT="37148" marB="37148"/>
                </a:tc>
                <a:tc>
                  <a:txBody>
                    <a:bodyPr/>
                    <a:lstStyle/>
                    <a:p>
                      <a:pPr algn="ctr"/>
                      <a:r>
                        <a:rPr lang="en-US" sz="1500" dirty="0">
                          <a:solidFill>
                            <a:srgbClr val="00B050"/>
                          </a:solidFill>
                        </a:rPr>
                        <a:t>9</a:t>
                      </a:r>
                    </a:p>
                  </a:txBody>
                  <a:tcPr marT="37148" marB="37148"/>
                </a:tc>
                <a:extLst>
                  <a:ext uri="{0D108BD9-81ED-4DB2-BD59-A6C34878D82A}">
                    <a16:rowId xmlns="" xmlns:a16="http://schemas.microsoft.com/office/drawing/2014/main" val="10000"/>
                  </a:ext>
                </a:extLst>
              </a:tr>
            </a:tbl>
          </a:graphicData>
        </a:graphic>
      </p:graphicFrame>
      <p:sp>
        <p:nvSpPr>
          <p:cNvPr id="6" name="TextBox 5"/>
          <p:cNvSpPr txBox="1"/>
          <p:nvPr/>
        </p:nvSpPr>
        <p:spPr>
          <a:xfrm>
            <a:off x="1231420" y="1898957"/>
            <a:ext cx="1232582" cy="359009"/>
          </a:xfrm>
          <a:prstGeom prst="rect">
            <a:avLst/>
          </a:prstGeom>
          <a:noFill/>
        </p:spPr>
        <p:txBody>
          <a:bodyPr wrap="none" rtlCol="0">
            <a:spAutoFit/>
          </a:bodyPr>
          <a:lstStyle/>
          <a:p>
            <a:r>
              <a:rPr lang="en-US" sz="1733" dirty="0">
                <a:solidFill>
                  <a:schemeClr val="tx1"/>
                </a:solidFill>
              </a:rPr>
              <a:t>Value of </a:t>
            </a:r>
            <a:r>
              <a:rPr lang="en-US" sz="1733" dirty="0">
                <a:solidFill>
                  <a:srgbClr val="FF0000"/>
                </a:solidFill>
              </a:rPr>
              <a:t>t0</a:t>
            </a:r>
          </a:p>
        </p:txBody>
      </p:sp>
      <p:cxnSp>
        <p:nvCxnSpPr>
          <p:cNvPr id="5" name="Straight Arrow Connector 4"/>
          <p:cNvCxnSpPr/>
          <p:nvPr/>
        </p:nvCxnSpPr>
        <p:spPr>
          <a:xfrm flipH="1">
            <a:off x="4971951" y="2199039"/>
            <a:ext cx="617402" cy="1608415"/>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354553" y="2199039"/>
            <a:ext cx="1234801" cy="102076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605867" y="2581857"/>
            <a:ext cx="78252" cy="548153"/>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175957" y="2581857"/>
            <a:ext cx="104696" cy="1150667"/>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8772" y="5654734"/>
            <a:ext cx="8631781" cy="892552"/>
          </a:xfrm>
          <a:prstGeom prst="rect">
            <a:avLst/>
          </a:prstGeom>
          <a:noFill/>
        </p:spPr>
        <p:txBody>
          <a:bodyPr wrap="square" rtlCol="0">
            <a:spAutoFit/>
          </a:bodyPr>
          <a:lstStyle/>
          <a:p>
            <a:pPr algn="l"/>
            <a:r>
              <a:rPr lang="en-US" sz="2600" b="1" dirty="0">
                <a:solidFill>
                  <a:srgbClr val="FF0000"/>
                </a:solidFill>
              </a:rPr>
              <a:t>Forwarding: grab operand from pipeline stage, </a:t>
            </a:r>
          </a:p>
          <a:p>
            <a:pPr algn="l"/>
            <a:r>
              <a:rPr lang="en-US" sz="2600" b="1" dirty="0">
                <a:solidFill>
                  <a:srgbClr val="FF0000"/>
                </a:solidFill>
              </a:rPr>
              <a:t>rather than register file</a:t>
            </a:r>
          </a:p>
        </p:txBody>
      </p:sp>
    </p:spTree>
    <p:extLst>
      <p:ext uri="{BB962C8B-B14F-4D97-AF65-F5344CB8AC3E}">
        <p14:creationId xmlns:p14="http://schemas.microsoft.com/office/powerpoint/2010/main" val="117798406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6" name="Straight Arrow Connector 335"/>
          <p:cNvCxnSpPr/>
          <p:nvPr/>
        </p:nvCxnSpPr>
        <p:spPr>
          <a:xfrm>
            <a:off x="3886200" y="5080000"/>
            <a:ext cx="4343400" cy="0"/>
          </a:xfrm>
          <a:prstGeom prst="straightConnector1">
            <a:avLst/>
          </a:prstGeom>
          <a:ln w="28575"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p:nvPr>
        </p:nvSpPr>
        <p:spPr>
          <a:xfrm>
            <a:off x="685800" y="330200"/>
            <a:ext cx="7696200" cy="1083414"/>
          </a:xfrm>
        </p:spPr>
        <p:txBody>
          <a:bodyPr>
            <a:normAutofit/>
          </a:bodyPr>
          <a:lstStyle/>
          <a:p>
            <a:pPr algn="ctr"/>
            <a:r>
              <a:rPr lang="en-US" dirty="0"/>
              <a:t>Forwarding Path</a:t>
            </a:r>
          </a:p>
        </p:txBody>
      </p:sp>
      <p:sp>
        <p:nvSpPr>
          <p:cNvPr id="5" name="Slide Number Placeholder 4"/>
          <p:cNvSpPr>
            <a:spLocks noGrp="1"/>
          </p:cNvSpPr>
          <p:nvPr>
            <p:ph type="sldNum" sz="quarter" idx="4294967295"/>
          </p:nvPr>
        </p:nvSpPr>
        <p:spPr>
          <a:xfrm>
            <a:off x="6096000" y="6565900"/>
            <a:ext cx="1905000" cy="292100"/>
          </a:xfrm>
          <a:prstGeom prst="rect">
            <a:avLst/>
          </a:prstGeom>
        </p:spPr>
        <p:txBody>
          <a:bodyPr/>
          <a:lstStyle/>
          <a:p>
            <a:fld id="{3FF131CF-B26C-E347-9AC9-78212C099DD5}" type="slidenum">
              <a:rPr lang="en-US" smtClean="0"/>
              <a:t>71</a:t>
            </a:fld>
            <a:endParaRPr lang="en-US"/>
          </a:p>
        </p:txBody>
      </p:sp>
      <p:sp>
        <p:nvSpPr>
          <p:cNvPr id="16" name="Rectangle 15"/>
          <p:cNvSpPr/>
          <p:nvPr/>
        </p:nvSpPr>
        <p:spPr>
          <a:xfrm>
            <a:off x="1431635" y="3511550"/>
            <a:ext cx="609600" cy="742950"/>
          </a:xfrm>
          <a:prstGeom prst="rect">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733" dirty="0">
                <a:solidFill>
                  <a:schemeClr val="tx1"/>
                </a:solidFill>
                <a:latin typeface="Calibri"/>
                <a:cs typeface="Calibri"/>
              </a:rPr>
              <a:t>IMEM</a:t>
            </a:r>
          </a:p>
        </p:txBody>
      </p:sp>
      <p:grpSp>
        <p:nvGrpSpPr>
          <p:cNvPr id="50" name="Group 49"/>
          <p:cNvGrpSpPr/>
          <p:nvPr/>
        </p:nvGrpSpPr>
        <p:grpSpPr>
          <a:xfrm>
            <a:off x="5336272" y="2976458"/>
            <a:ext cx="615874" cy="1073150"/>
            <a:chOff x="6314769" y="3115310"/>
            <a:chExt cx="615874" cy="1056640"/>
          </a:xfrm>
        </p:grpSpPr>
        <p:sp>
          <p:nvSpPr>
            <p:cNvPr id="28" name="Trapezoid 27"/>
            <p:cNvSpPr/>
            <p:nvPr/>
          </p:nvSpPr>
          <p:spPr>
            <a:xfrm rot="5400000">
              <a:off x="6062980" y="3453130"/>
              <a:ext cx="1056640" cy="381000"/>
            </a:xfrm>
            <a:prstGeom prst="trapezoid">
              <a:avLst>
                <a:gd name="adj" fmla="val 46599"/>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dirty="0"/>
            </a:p>
          </p:txBody>
        </p:sp>
        <p:sp>
          <p:nvSpPr>
            <p:cNvPr id="29" name="Isosceles Triangle 28"/>
            <p:cNvSpPr/>
            <p:nvPr/>
          </p:nvSpPr>
          <p:spPr>
            <a:xfrm rot="5400000">
              <a:off x="6362707" y="3641091"/>
              <a:ext cx="152400" cy="76200"/>
            </a:xfrm>
            <a:prstGeom prst="triangl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cxnSp>
          <p:nvCxnSpPr>
            <p:cNvPr id="34" name="Straight Connector 33"/>
            <p:cNvCxnSpPr>
              <a:stCxn id="29" idx="2"/>
              <a:endCxn id="29" idx="4"/>
            </p:cNvCxnSpPr>
            <p:nvPr/>
          </p:nvCxnSpPr>
          <p:spPr>
            <a:xfrm>
              <a:off x="6400808" y="3602991"/>
              <a:ext cx="0" cy="15240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6314769" y="3276412"/>
              <a:ext cx="615874" cy="353486"/>
            </a:xfrm>
            <a:prstGeom prst="rect">
              <a:avLst/>
            </a:prstGeom>
            <a:noFill/>
          </p:spPr>
          <p:txBody>
            <a:bodyPr wrap="none" rtlCol="0">
              <a:spAutoFit/>
            </a:bodyPr>
            <a:lstStyle/>
            <a:p>
              <a:r>
                <a:rPr lang="en-US" sz="1733" dirty="0">
                  <a:solidFill>
                    <a:schemeClr val="tx1"/>
                  </a:solidFill>
                </a:rPr>
                <a:t>ALU</a:t>
              </a:r>
            </a:p>
          </p:txBody>
        </p:sp>
      </p:grpSp>
      <p:grpSp>
        <p:nvGrpSpPr>
          <p:cNvPr id="60" name="Group 59"/>
          <p:cNvGrpSpPr/>
          <p:nvPr/>
        </p:nvGrpSpPr>
        <p:grpSpPr>
          <a:xfrm>
            <a:off x="1418335" y="2646258"/>
            <a:ext cx="345608" cy="495300"/>
            <a:chOff x="5168307" y="3257550"/>
            <a:chExt cx="345608" cy="457200"/>
          </a:xfrm>
        </p:grpSpPr>
        <p:sp>
          <p:nvSpPr>
            <p:cNvPr id="58" name="Trapezoid 57"/>
            <p:cNvSpPr/>
            <p:nvPr/>
          </p:nvSpPr>
          <p:spPr>
            <a:xfrm rot="5400000">
              <a:off x="5143500" y="3371850"/>
              <a:ext cx="457200" cy="228600"/>
            </a:xfrm>
            <a:prstGeom prst="trapezoid">
              <a:avLst>
                <a:gd name="adj" fmla="val 30656"/>
              </a:avLst>
            </a:prstGeom>
            <a:solidFill>
              <a:schemeClr val="bg1"/>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dirty="0"/>
            </a:p>
          </p:txBody>
        </p:sp>
        <p:sp>
          <p:nvSpPr>
            <p:cNvPr id="59" name="TextBox 58"/>
            <p:cNvSpPr txBox="1"/>
            <p:nvPr/>
          </p:nvSpPr>
          <p:spPr>
            <a:xfrm>
              <a:off x="5168307" y="3333750"/>
              <a:ext cx="345608" cy="246162"/>
            </a:xfrm>
            <a:prstGeom prst="rect">
              <a:avLst/>
            </a:prstGeom>
            <a:noFill/>
          </p:spPr>
          <p:txBody>
            <a:bodyPr wrap="none" tIns="0" rIns="0" bIns="0" rtlCol="0">
              <a:spAutoFit/>
            </a:bodyPr>
            <a:lstStyle/>
            <a:p>
              <a:r>
                <a:rPr lang="en-US" sz="1733" dirty="0">
                  <a:solidFill>
                    <a:schemeClr val="tx1"/>
                  </a:solidFill>
                </a:rPr>
                <a:t>+4</a:t>
              </a:r>
            </a:p>
          </p:txBody>
        </p:sp>
      </p:grpSp>
      <p:grpSp>
        <p:nvGrpSpPr>
          <p:cNvPr id="70" name="Group 69"/>
          <p:cNvGrpSpPr/>
          <p:nvPr/>
        </p:nvGrpSpPr>
        <p:grpSpPr>
          <a:xfrm>
            <a:off x="6635710" y="3141558"/>
            <a:ext cx="990600" cy="908050"/>
            <a:chOff x="6324600" y="1733550"/>
            <a:chExt cx="990600" cy="838200"/>
          </a:xfrm>
        </p:grpSpPr>
        <p:sp>
          <p:nvSpPr>
            <p:cNvPr id="13" name="Rectangle 12"/>
            <p:cNvSpPr/>
            <p:nvPr/>
          </p:nvSpPr>
          <p:spPr>
            <a:xfrm>
              <a:off x="6324600" y="1733550"/>
              <a:ext cx="990600" cy="838200"/>
            </a:xfrm>
            <a:prstGeom prst="rect">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733" dirty="0">
                  <a:solidFill>
                    <a:schemeClr val="tx1"/>
                  </a:solidFill>
                  <a:latin typeface="Calibri"/>
                  <a:cs typeface="Calibri"/>
                </a:rPr>
                <a:t>DMEM</a:t>
              </a:r>
            </a:p>
          </p:txBody>
        </p:sp>
        <p:sp>
          <p:nvSpPr>
            <p:cNvPr id="69" name="Isosceles Triangle 68"/>
            <p:cNvSpPr/>
            <p:nvPr/>
          </p:nvSpPr>
          <p:spPr>
            <a:xfrm>
              <a:off x="7010400" y="2419350"/>
              <a:ext cx="152400" cy="152400"/>
            </a:xfrm>
            <a:prstGeom prst="triangl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108" name="Group 107"/>
          <p:cNvGrpSpPr/>
          <p:nvPr/>
        </p:nvGrpSpPr>
        <p:grpSpPr>
          <a:xfrm>
            <a:off x="4038600" y="3306659"/>
            <a:ext cx="762000" cy="947842"/>
            <a:chOff x="4191000" y="1962150"/>
            <a:chExt cx="762000" cy="874931"/>
          </a:xfrm>
        </p:grpSpPr>
        <p:cxnSp>
          <p:nvCxnSpPr>
            <p:cNvPr id="88" name="Straight Arrow Connector 87"/>
            <p:cNvCxnSpPr/>
            <p:nvPr/>
          </p:nvCxnSpPr>
          <p:spPr>
            <a:xfrm flipH="1">
              <a:off x="4495800" y="2571750"/>
              <a:ext cx="2302" cy="265331"/>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a:off x="4343400" y="2571750"/>
              <a:ext cx="2302" cy="265331"/>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191000" y="1962150"/>
              <a:ext cx="762000" cy="685800"/>
              <a:chOff x="5043063" y="3218081"/>
              <a:chExt cx="762000" cy="685800"/>
            </a:xfrm>
          </p:grpSpPr>
          <p:sp>
            <p:nvSpPr>
              <p:cNvPr id="73" name="Trapezoid 72"/>
              <p:cNvSpPr/>
              <p:nvPr/>
            </p:nvSpPr>
            <p:spPr>
              <a:xfrm rot="5400000">
                <a:off x="5003812" y="3333532"/>
                <a:ext cx="685800" cy="454898"/>
              </a:xfrm>
              <a:prstGeom prst="trapezoid">
                <a:avLst>
                  <a:gd name="adj" fmla="val 30656"/>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l"/>
                <a:endParaRPr lang="en-US" sz="1733" dirty="0"/>
              </a:p>
            </p:txBody>
          </p:sp>
          <p:sp>
            <p:nvSpPr>
              <p:cNvPr id="74" name="TextBox 73"/>
              <p:cNvSpPr txBox="1"/>
              <p:nvPr/>
            </p:nvSpPr>
            <p:spPr>
              <a:xfrm>
                <a:off x="5043063" y="3370481"/>
                <a:ext cx="762000" cy="454563"/>
              </a:xfrm>
              <a:prstGeom prst="rect">
                <a:avLst/>
              </a:prstGeom>
              <a:noFill/>
            </p:spPr>
            <p:txBody>
              <a:bodyPr wrap="square" rtlCol="0">
                <a:spAutoFit/>
              </a:bodyPr>
              <a:lstStyle/>
              <a:p>
                <a:pPr algn="l"/>
                <a:r>
                  <a:rPr lang="en-US" sz="1300" dirty="0">
                    <a:solidFill>
                      <a:schemeClr val="tx1"/>
                    </a:solidFill>
                  </a:rPr>
                  <a:t>Branch Comp.</a:t>
                </a:r>
              </a:p>
            </p:txBody>
          </p:sp>
        </p:grpSp>
      </p:grpSp>
      <p:grpSp>
        <p:nvGrpSpPr>
          <p:cNvPr id="188" name="Group 187"/>
          <p:cNvGrpSpPr/>
          <p:nvPr/>
        </p:nvGrpSpPr>
        <p:grpSpPr>
          <a:xfrm>
            <a:off x="2801211" y="2728808"/>
            <a:ext cx="920838" cy="1568450"/>
            <a:chOff x="3639412" y="1428750"/>
            <a:chExt cx="920838" cy="1447800"/>
          </a:xfrm>
        </p:grpSpPr>
        <p:grpSp>
          <p:nvGrpSpPr>
            <p:cNvPr id="63" name="Group 62"/>
            <p:cNvGrpSpPr/>
            <p:nvPr/>
          </p:nvGrpSpPr>
          <p:grpSpPr>
            <a:xfrm>
              <a:off x="3657600" y="1428750"/>
              <a:ext cx="838199" cy="1447800"/>
              <a:chOff x="3810000" y="1412681"/>
              <a:chExt cx="838199" cy="1447800"/>
            </a:xfrm>
          </p:grpSpPr>
          <p:sp>
            <p:nvSpPr>
              <p:cNvPr id="22" name="Rectangle 21"/>
              <p:cNvSpPr/>
              <p:nvPr/>
            </p:nvSpPr>
            <p:spPr>
              <a:xfrm>
                <a:off x="3810000" y="1412681"/>
                <a:ext cx="838199" cy="1447800"/>
              </a:xfrm>
              <a:prstGeom prst="rect">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733" dirty="0" err="1">
                    <a:solidFill>
                      <a:schemeClr val="tx1"/>
                    </a:solidFill>
                    <a:latin typeface="Calibri"/>
                    <a:cs typeface="Calibri"/>
                  </a:rPr>
                  <a:t>Reg</a:t>
                </a:r>
                <a:r>
                  <a:rPr lang="en-US" sz="1733" dirty="0">
                    <a:solidFill>
                      <a:schemeClr val="tx1"/>
                    </a:solidFill>
                    <a:latin typeface="Calibri"/>
                    <a:cs typeface="Calibri"/>
                  </a:rPr>
                  <a:t>[]</a:t>
                </a:r>
              </a:p>
            </p:txBody>
          </p:sp>
          <p:sp>
            <p:nvSpPr>
              <p:cNvPr id="30" name="Isosceles Triangle 29"/>
              <p:cNvSpPr/>
              <p:nvPr/>
            </p:nvSpPr>
            <p:spPr>
              <a:xfrm>
                <a:off x="4419600" y="2708081"/>
                <a:ext cx="152400" cy="152400"/>
              </a:xfrm>
              <a:prstGeom prst="triangl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sp>
          <p:nvSpPr>
            <p:cNvPr id="77" name="TextBox 76"/>
            <p:cNvSpPr txBox="1"/>
            <p:nvPr/>
          </p:nvSpPr>
          <p:spPr>
            <a:xfrm>
              <a:off x="3639782" y="2271415"/>
              <a:ext cx="463268" cy="184666"/>
            </a:xfrm>
            <a:prstGeom prst="rect">
              <a:avLst/>
            </a:prstGeom>
            <a:noFill/>
          </p:spPr>
          <p:txBody>
            <a:bodyPr wrap="none" lIns="0" tIns="0" rIns="0" bIns="0" rtlCol="0">
              <a:spAutoFit/>
            </a:bodyPr>
            <a:lstStyle/>
            <a:p>
              <a:r>
                <a:rPr lang="en-US" sz="1300" dirty="0" err="1">
                  <a:solidFill>
                    <a:schemeClr val="tx1"/>
                  </a:solidFill>
                </a:rPr>
                <a:t>AddrA</a:t>
              </a:r>
              <a:endParaRPr lang="en-US" sz="1300" dirty="0">
                <a:solidFill>
                  <a:schemeClr val="tx1"/>
                </a:solidFill>
              </a:endParaRPr>
            </a:p>
          </p:txBody>
        </p:sp>
        <p:sp>
          <p:nvSpPr>
            <p:cNvPr id="78" name="TextBox 77"/>
            <p:cNvSpPr txBox="1"/>
            <p:nvPr/>
          </p:nvSpPr>
          <p:spPr>
            <a:xfrm>
              <a:off x="3639782" y="2576215"/>
              <a:ext cx="463268" cy="184666"/>
            </a:xfrm>
            <a:prstGeom prst="rect">
              <a:avLst/>
            </a:prstGeom>
            <a:noFill/>
          </p:spPr>
          <p:txBody>
            <a:bodyPr wrap="none" lIns="0" tIns="0" rIns="0" bIns="0" rtlCol="0">
              <a:spAutoFit/>
            </a:bodyPr>
            <a:lstStyle/>
            <a:p>
              <a:r>
                <a:rPr lang="en-US" sz="1300" dirty="0" err="1">
                  <a:solidFill>
                    <a:schemeClr val="tx1"/>
                  </a:solidFill>
                </a:rPr>
                <a:t>AddrB</a:t>
              </a:r>
              <a:endParaRPr lang="en-US" sz="1300" dirty="0">
                <a:solidFill>
                  <a:schemeClr val="tx1"/>
                </a:solidFill>
              </a:endParaRPr>
            </a:p>
          </p:txBody>
        </p:sp>
        <p:sp>
          <p:nvSpPr>
            <p:cNvPr id="79" name="TextBox 78"/>
            <p:cNvSpPr txBox="1"/>
            <p:nvPr/>
          </p:nvSpPr>
          <p:spPr>
            <a:xfrm>
              <a:off x="4096982" y="2234684"/>
              <a:ext cx="463268" cy="184666"/>
            </a:xfrm>
            <a:prstGeom prst="rect">
              <a:avLst/>
            </a:prstGeom>
            <a:noFill/>
          </p:spPr>
          <p:txBody>
            <a:bodyPr wrap="none" lIns="0" tIns="0" rIns="0" bIns="0" rtlCol="0">
              <a:spAutoFit/>
            </a:bodyPr>
            <a:lstStyle/>
            <a:p>
              <a:r>
                <a:rPr lang="en-US" sz="1300" dirty="0" err="1">
                  <a:solidFill>
                    <a:schemeClr val="tx1"/>
                  </a:solidFill>
                </a:rPr>
                <a:t>DataA</a:t>
              </a:r>
              <a:endParaRPr lang="en-US" sz="1300" dirty="0">
                <a:solidFill>
                  <a:schemeClr val="tx1"/>
                </a:solidFill>
              </a:endParaRPr>
            </a:p>
          </p:txBody>
        </p:sp>
        <p:sp>
          <p:nvSpPr>
            <p:cNvPr id="80" name="TextBox 79"/>
            <p:cNvSpPr txBox="1"/>
            <p:nvPr/>
          </p:nvSpPr>
          <p:spPr>
            <a:xfrm>
              <a:off x="3639412" y="1998881"/>
              <a:ext cx="472886" cy="184666"/>
            </a:xfrm>
            <a:prstGeom prst="rect">
              <a:avLst/>
            </a:prstGeom>
            <a:noFill/>
          </p:spPr>
          <p:txBody>
            <a:bodyPr wrap="none" lIns="0" tIns="0" rIns="0" bIns="0" rtlCol="0">
              <a:spAutoFit/>
            </a:bodyPr>
            <a:lstStyle/>
            <a:p>
              <a:r>
                <a:rPr lang="en-US" sz="1300" dirty="0" err="1">
                  <a:solidFill>
                    <a:schemeClr val="tx1"/>
                  </a:solidFill>
                </a:rPr>
                <a:t>AddrD</a:t>
              </a:r>
              <a:endParaRPr lang="en-US" sz="1300" dirty="0">
                <a:solidFill>
                  <a:schemeClr val="tx1"/>
                </a:solidFill>
              </a:endParaRPr>
            </a:p>
          </p:txBody>
        </p:sp>
        <p:sp>
          <p:nvSpPr>
            <p:cNvPr id="81" name="TextBox 80"/>
            <p:cNvSpPr txBox="1"/>
            <p:nvPr/>
          </p:nvSpPr>
          <p:spPr>
            <a:xfrm>
              <a:off x="4096982" y="2463284"/>
              <a:ext cx="463268" cy="184666"/>
            </a:xfrm>
            <a:prstGeom prst="rect">
              <a:avLst/>
            </a:prstGeom>
            <a:noFill/>
          </p:spPr>
          <p:txBody>
            <a:bodyPr wrap="none" lIns="0" tIns="0" rIns="0" bIns="0" rtlCol="0">
              <a:spAutoFit/>
            </a:bodyPr>
            <a:lstStyle/>
            <a:p>
              <a:r>
                <a:rPr lang="en-US" sz="1300" dirty="0" err="1">
                  <a:solidFill>
                    <a:schemeClr val="tx1"/>
                  </a:solidFill>
                </a:rPr>
                <a:t>DataB</a:t>
              </a:r>
              <a:endParaRPr lang="en-US" sz="1300" dirty="0">
                <a:solidFill>
                  <a:schemeClr val="tx1"/>
                </a:solidFill>
              </a:endParaRPr>
            </a:p>
          </p:txBody>
        </p:sp>
        <p:sp>
          <p:nvSpPr>
            <p:cNvPr id="82" name="TextBox 81"/>
            <p:cNvSpPr txBox="1"/>
            <p:nvPr/>
          </p:nvSpPr>
          <p:spPr>
            <a:xfrm>
              <a:off x="3639412" y="1694081"/>
              <a:ext cx="472886" cy="184666"/>
            </a:xfrm>
            <a:prstGeom prst="rect">
              <a:avLst/>
            </a:prstGeom>
            <a:noFill/>
          </p:spPr>
          <p:txBody>
            <a:bodyPr wrap="none" lIns="0" tIns="0" rIns="0" bIns="0" rtlCol="0">
              <a:spAutoFit/>
            </a:bodyPr>
            <a:lstStyle/>
            <a:p>
              <a:r>
                <a:rPr lang="en-US" sz="1300" dirty="0" err="1">
                  <a:solidFill>
                    <a:schemeClr val="tx1"/>
                  </a:solidFill>
                </a:rPr>
                <a:t>DataD</a:t>
              </a:r>
              <a:endParaRPr lang="en-US" sz="1300" dirty="0">
                <a:solidFill>
                  <a:schemeClr val="tx1"/>
                </a:solidFill>
              </a:endParaRPr>
            </a:p>
          </p:txBody>
        </p:sp>
      </p:grpSp>
      <p:sp>
        <p:nvSpPr>
          <p:cNvPr id="97" name="TextBox 96"/>
          <p:cNvSpPr txBox="1"/>
          <p:nvPr/>
        </p:nvSpPr>
        <p:spPr>
          <a:xfrm>
            <a:off x="6622148" y="3389210"/>
            <a:ext cx="352662" cy="200055"/>
          </a:xfrm>
          <a:prstGeom prst="rect">
            <a:avLst/>
          </a:prstGeom>
          <a:noFill/>
        </p:spPr>
        <p:txBody>
          <a:bodyPr wrap="none" lIns="0" tIns="0" rIns="0" bIns="0" rtlCol="0">
            <a:spAutoFit/>
          </a:bodyPr>
          <a:lstStyle/>
          <a:p>
            <a:r>
              <a:rPr lang="en-US" sz="1300" dirty="0" err="1">
                <a:solidFill>
                  <a:schemeClr val="tx1"/>
                </a:solidFill>
              </a:rPr>
              <a:t>Addr</a:t>
            </a:r>
            <a:endParaRPr lang="en-US" sz="1300" dirty="0">
              <a:solidFill>
                <a:schemeClr val="tx1"/>
              </a:solidFill>
            </a:endParaRPr>
          </a:p>
        </p:txBody>
      </p:sp>
      <p:sp>
        <p:nvSpPr>
          <p:cNvPr id="98" name="TextBox 97"/>
          <p:cNvSpPr txBox="1"/>
          <p:nvPr/>
        </p:nvSpPr>
        <p:spPr>
          <a:xfrm>
            <a:off x="6637287" y="3684454"/>
            <a:ext cx="509756" cy="200055"/>
          </a:xfrm>
          <a:prstGeom prst="rect">
            <a:avLst/>
          </a:prstGeom>
          <a:noFill/>
        </p:spPr>
        <p:txBody>
          <a:bodyPr wrap="none" lIns="0" tIns="0" rIns="0" bIns="0" rtlCol="0">
            <a:spAutoFit/>
          </a:bodyPr>
          <a:lstStyle/>
          <a:p>
            <a:r>
              <a:rPr lang="en-US" sz="1300" dirty="0" err="1">
                <a:solidFill>
                  <a:schemeClr val="tx1"/>
                </a:solidFill>
              </a:rPr>
              <a:t>DataW</a:t>
            </a:r>
            <a:endParaRPr lang="en-US" sz="1300" dirty="0">
              <a:solidFill>
                <a:schemeClr val="tx1"/>
              </a:solidFill>
            </a:endParaRPr>
          </a:p>
        </p:txBody>
      </p:sp>
      <p:sp>
        <p:nvSpPr>
          <p:cNvPr id="99" name="TextBox 98"/>
          <p:cNvSpPr txBox="1"/>
          <p:nvPr/>
        </p:nvSpPr>
        <p:spPr>
          <a:xfrm>
            <a:off x="7150922" y="3471760"/>
            <a:ext cx="472886" cy="200055"/>
          </a:xfrm>
          <a:prstGeom prst="rect">
            <a:avLst/>
          </a:prstGeom>
          <a:noFill/>
        </p:spPr>
        <p:txBody>
          <a:bodyPr wrap="none" lIns="0" tIns="0" rIns="0" bIns="0" rtlCol="0">
            <a:spAutoFit/>
          </a:bodyPr>
          <a:lstStyle/>
          <a:p>
            <a:r>
              <a:rPr lang="en-US" sz="1300" dirty="0" err="1">
                <a:solidFill>
                  <a:schemeClr val="tx1"/>
                </a:solidFill>
              </a:rPr>
              <a:t>DataR</a:t>
            </a:r>
            <a:endParaRPr lang="en-US" sz="1300" dirty="0">
              <a:solidFill>
                <a:schemeClr val="tx1"/>
              </a:solidFill>
            </a:endParaRPr>
          </a:p>
        </p:txBody>
      </p:sp>
      <p:sp>
        <p:nvSpPr>
          <p:cNvPr id="72" name="Trapezoid 71"/>
          <p:cNvSpPr/>
          <p:nvPr/>
        </p:nvSpPr>
        <p:spPr>
          <a:xfrm rot="5400000">
            <a:off x="4892675" y="3106633"/>
            <a:ext cx="577850" cy="152400"/>
          </a:xfrm>
          <a:prstGeom prst="trapezoid">
            <a:avLst>
              <a:gd name="adj" fmla="val 62709"/>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cxnSp>
        <p:nvCxnSpPr>
          <p:cNvPr id="124" name="Straight Arrow Connector 123"/>
          <p:cNvCxnSpPr>
            <a:stCxn id="13" idx="3"/>
          </p:cNvCxnSpPr>
          <p:nvPr/>
        </p:nvCxnSpPr>
        <p:spPr>
          <a:xfrm flipV="1">
            <a:off x="7626310" y="3578995"/>
            <a:ext cx="367652" cy="1658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6" name="Trapezoid 65"/>
          <p:cNvSpPr/>
          <p:nvPr/>
        </p:nvSpPr>
        <p:spPr>
          <a:xfrm rot="5400000">
            <a:off x="7670760" y="3313008"/>
            <a:ext cx="825500" cy="152400"/>
          </a:xfrm>
          <a:prstGeom prst="trapezoid">
            <a:avLst>
              <a:gd name="adj" fmla="val 62709"/>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cxnSp>
        <p:nvCxnSpPr>
          <p:cNvPr id="127" name="Straight Arrow Connector 126"/>
          <p:cNvCxnSpPr/>
          <p:nvPr/>
        </p:nvCxnSpPr>
        <p:spPr>
          <a:xfrm flipV="1">
            <a:off x="5791201" y="3429000"/>
            <a:ext cx="832407" cy="2379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6400800" y="3016250"/>
            <a:ext cx="0" cy="4127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8" name="Elbow Connector 147"/>
          <p:cNvCxnSpPr>
            <a:endCxn id="66" idx="2"/>
          </p:cNvCxnSpPr>
          <p:nvPr/>
        </p:nvCxnSpPr>
        <p:spPr>
          <a:xfrm>
            <a:off x="6400800" y="3016251"/>
            <a:ext cx="1606510" cy="372958"/>
          </a:xfrm>
          <a:prstGeom prst="bentConnector3">
            <a:avLst>
              <a:gd name="adj1" fmla="val 84855"/>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4" name="Elbow Connector 163"/>
          <p:cNvCxnSpPr/>
          <p:nvPr/>
        </p:nvCxnSpPr>
        <p:spPr>
          <a:xfrm rot="16200000" flipH="1">
            <a:off x="-157946" y="2488396"/>
            <a:ext cx="1154092" cy="228600"/>
          </a:xfrm>
          <a:prstGeom prst="bentConnector3">
            <a:avLst>
              <a:gd name="adj1" fmla="val 9931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533400" y="3059008"/>
            <a:ext cx="152400" cy="577850"/>
            <a:chOff x="5791200" y="1352550"/>
            <a:chExt cx="152400" cy="533400"/>
          </a:xfrm>
        </p:grpSpPr>
        <p:sp>
          <p:nvSpPr>
            <p:cNvPr id="179" name="Trapezoid 178"/>
            <p:cNvSpPr/>
            <p:nvPr/>
          </p:nvSpPr>
          <p:spPr>
            <a:xfrm rot="5400000">
              <a:off x="5600700" y="1543050"/>
              <a:ext cx="533400" cy="152400"/>
            </a:xfrm>
            <a:prstGeom prst="trapezoid">
              <a:avLst>
                <a:gd name="adj" fmla="val 62709"/>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sp>
          <p:nvSpPr>
            <p:cNvPr id="180" name="TextBox 179"/>
            <p:cNvSpPr txBox="1"/>
            <p:nvPr/>
          </p:nvSpPr>
          <p:spPr>
            <a:xfrm>
              <a:off x="5807075" y="1390650"/>
              <a:ext cx="76200" cy="184666"/>
            </a:xfrm>
            <a:prstGeom prst="rect">
              <a:avLst/>
            </a:prstGeom>
            <a:noFill/>
          </p:spPr>
          <p:txBody>
            <a:bodyPr wrap="square" lIns="0" tIns="0" rIns="0" bIns="0" rtlCol="0">
              <a:spAutoFit/>
            </a:bodyPr>
            <a:lstStyle/>
            <a:p>
              <a:r>
                <a:rPr lang="en-US" sz="1300" dirty="0">
                  <a:solidFill>
                    <a:schemeClr val="tx1"/>
                  </a:solidFill>
                </a:rPr>
                <a:t>1</a:t>
              </a:r>
            </a:p>
          </p:txBody>
        </p:sp>
        <p:sp>
          <p:nvSpPr>
            <p:cNvPr id="181" name="TextBox 180"/>
            <p:cNvSpPr txBox="1"/>
            <p:nvPr/>
          </p:nvSpPr>
          <p:spPr>
            <a:xfrm>
              <a:off x="5806674" y="1638300"/>
              <a:ext cx="92974" cy="184666"/>
            </a:xfrm>
            <a:prstGeom prst="rect">
              <a:avLst/>
            </a:prstGeom>
            <a:noFill/>
          </p:spPr>
          <p:txBody>
            <a:bodyPr wrap="none" lIns="0" tIns="0" rIns="0" bIns="0" rtlCol="0">
              <a:spAutoFit/>
            </a:bodyPr>
            <a:lstStyle/>
            <a:p>
              <a:r>
                <a:rPr lang="en-US" sz="1300" dirty="0">
                  <a:solidFill>
                    <a:schemeClr val="tx1"/>
                  </a:solidFill>
                </a:rPr>
                <a:t>0</a:t>
              </a:r>
            </a:p>
          </p:txBody>
        </p:sp>
      </p:grpSp>
      <p:cxnSp>
        <p:nvCxnSpPr>
          <p:cNvPr id="183" name="Straight Connector 182"/>
          <p:cNvCxnSpPr>
            <a:stCxn id="179" idx="0"/>
            <a:endCxn id="19" idx="1"/>
          </p:cNvCxnSpPr>
          <p:nvPr/>
        </p:nvCxnSpPr>
        <p:spPr>
          <a:xfrm>
            <a:off x="685800" y="3347933"/>
            <a:ext cx="152400"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5" name="Elbow Connector 184"/>
          <p:cNvCxnSpPr>
            <a:stCxn id="19" idx="3"/>
            <a:endCxn id="16" idx="1"/>
          </p:cNvCxnSpPr>
          <p:nvPr/>
        </p:nvCxnSpPr>
        <p:spPr>
          <a:xfrm>
            <a:off x="1111299" y="3347934"/>
            <a:ext cx="320337" cy="535092"/>
          </a:xfrm>
          <a:prstGeom prst="bentConnector3">
            <a:avLst>
              <a:gd name="adj1" fmla="val 50000"/>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3" name="Elbow Connector 202"/>
          <p:cNvCxnSpPr/>
          <p:nvPr/>
        </p:nvCxnSpPr>
        <p:spPr>
          <a:xfrm flipV="1">
            <a:off x="1080967" y="2894256"/>
            <a:ext cx="396537" cy="454025"/>
          </a:xfrm>
          <a:prstGeom prst="bentConnector3">
            <a:avLst>
              <a:gd name="adj1" fmla="val 50000"/>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4" name="Elbow Connector 213"/>
          <p:cNvCxnSpPr>
            <a:stCxn id="58" idx="0"/>
          </p:cNvCxnSpPr>
          <p:nvPr/>
        </p:nvCxnSpPr>
        <p:spPr>
          <a:xfrm flipV="1">
            <a:off x="1736436" y="2355851"/>
            <a:ext cx="168565" cy="538058"/>
          </a:xfrm>
          <a:prstGeom prst="bentConnector2">
            <a:avLst/>
          </a:prstGeom>
          <a:ln w="28575"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19" name="Elbow Connector 218"/>
          <p:cNvCxnSpPr>
            <a:stCxn id="264" idx="0"/>
          </p:cNvCxnSpPr>
          <p:nvPr/>
        </p:nvCxnSpPr>
        <p:spPr>
          <a:xfrm>
            <a:off x="6781800" y="2686050"/>
            <a:ext cx="1219200" cy="495300"/>
          </a:xfrm>
          <a:prstGeom prst="bentConnector3">
            <a:avLst>
              <a:gd name="adj1" fmla="val 8594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4" name="Elbow Connector 233"/>
          <p:cNvCxnSpPr/>
          <p:nvPr/>
        </p:nvCxnSpPr>
        <p:spPr>
          <a:xfrm rot="10800000" flipV="1">
            <a:off x="517236" y="2355850"/>
            <a:ext cx="1387764" cy="1115908"/>
          </a:xfrm>
          <a:prstGeom prst="bentConnector3">
            <a:avLst>
              <a:gd name="adj1" fmla="val 12321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9" name="Straight Arrow Connector 238"/>
          <p:cNvCxnSpPr>
            <a:stCxn id="72" idx="0"/>
          </p:cNvCxnSpPr>
          <p:nvPr/>
        </p:nvCxnSpPr>
        <p:spPr>
          <a:xfrm flipV="1">
            <a:off x="5257800" y="3181352"/>
            <a:ext cx="152400" cy="148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1" name="Elbow Connector 250"/>
          <p:cNvCxnSpPr/>
          <p:nvPr/>
        </p:nvCxnSpPr>
        <p:spPr>
          <a:xfrm>
            <a:off x="3657600" y="3263900"/>
            <a:ext cx="457200" cy="165100"/>
          </a:xfrm>
          <a:prstGeom prst="bentConnector3">
            <a:avLst>
              <a:gd name="adj1" fmla="val 62860"/>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4" name="Elbow Connector 253"/>
          <p:cNvCxnSpPr>
            <a:stCxn id="81" idx="3"/>
          </p:cNvCxnSpPr>
          <p:nvPr/>
        </p:nvCxnSpPr>
        <p:spPr>
          <a:xfrm>
            <a:off x="3722049" y="3949581"/>
            <a:ext cx="990804" cy="346820"/>
          </a:xfrm>
          <a:prstGeom prst="bentConnector3">
            <a:avLst>
              <a:gd name="adj1" fmla="val 50000"/>
            </a:avLst>
          </a:prstGeom>
          <a:ln w="28575"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70" name="Straight Arrow Connector 269"/>
          <p:cNvCxnSpPr/>
          <p:nvPr/>
        </p:nvCxnSpPr>
        <p:spPr>
          <a:xfrm>
            <a:off x="3962400" y="3955568"/>
            <a:ext cx="152400"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5" name="Elbow Connector 274"/>
          <p:cNvCxnSpPr>
            <a:endCxn id="228" idx="1"/>
          </p:cNvCxnSpPr>
          <p:nvPr/>
        </p:nvCxnSpPr>
        <p:spPr>
          <a:xfrm flipV="1">
            <a:off x="1276802" y="2644777"/>
            <a:ext cx="4742998" cy="559571"/>
          </a:xfrm>
          <a:prstGeom prst="bentConnector3">
            <a:avLst>
              <a:gd name="adj1" fmla="val 24563"/>
            </a:avLst>
          </a:prstGeom>
          <a:ln w="28575"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05" name="Elbow Connector 304"/>
          <p:cNvCxnSpPr>
            <a:endCxn id="72" idx="2"/>
          </p:cNvCxnSpPr>
          <p:nvPr/>
        </p:nvCxnSpPr>
        <p:spPr>
          <a:xfrm rot="16200000" flipH="1">
            <a:off x="4652534" y="2729967"/>
            <a:ext cx="537433" cy="368300"/>
          </a:xfrm>
          <a:prstGeom prst="bentConnector2">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a:off x="838200" y="2893910"/>
            <a:ext cx="273098" cy="908049"/>
            <a:chOff x="1540165" y="1809750"/>
            <a:chExt cx="273098" cy="838199"/>
          </a:xfrm>
        </p:grpSpPr>
        <p:sp>
          <p:nvSpPr>
            <p:cNvPr id="19" name="Rectangle 18"/>
            <p:cNvSpPr/>
            <p:nvPr/>
          </p:nvSpPr>
          <p:spPr>
            <a:xfrm>
              <a:off x="1540165" y="1809750"/>
              <a:ext cx="273098" cy="838199"/>
            </a:xfrm>
            <a:prstGeom prst="rect">
              <a:avLst/>
            </a:prstGeom>
            <a:solidFill>
              <a:schemeClr val="bg1"/>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31" name="Isosceles Triangle 30"/>
            <p:cNvSpPr/>
            <p:nvPr/>
          </p:nvSpPr>
          <p:spPr>
            <a:xfrm>
              <a:off x="1600200" y="2495550"/>
              <a:ext cx="152400" cy="152399"/>
            </a:xfrm>
            <a:prstGeom prst="triangl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sp>
        <p:nvSpPr>
          <p:cNvPr id="116" name="Trapezoid 115"/>
          <p:cNvSpPr/>
          <p:nvPr/>
        </p:nvSpPr>
        <p:spPr>
          <a:xfrm rot="5400000">
            <a:off x="4909130" y="3724275"/>
            <a:ext cx="577850" cy="152400"/>
          </a:xfrm>
          <a:prstGeom prst="trapezoid">
            <a:avLst>
              <a:gd name="adj" fmla="val 62709"/>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cxnSp>
        <p:nvCxnSpPr>
          <p:cNvPr id="394" name="Elbow Connector 393"/>
          <p:cNvCxnSpPr/>
          <p:nvPr/>
        </p:nvCxnSpPr>
        <p:spPr>
          <a:xfrm>
            <a:off x="2057400" y="3759200"/>
            <a:ext cx="1676400" cy="1320800"/>
          </a:xfrm>
          <a:prstGeom prst="bentConnector3">
            <a:avLst>
              <a:gd name="adj1" fmla="val 32438"/>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0" name="Straight Arrow Connector 399"/>
          <p:cNvCxnSpPr/>
          <p:nvPr/>
        </p:nvCxnSpPr>
        <p:spPr>
          <a:xfrm>
            <a:off x="2590800" y="3759200"/>
            <a:ext cx="228600"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2" name="Straight Arrow Connector 401"/>
          <p:cNvCxnSpPr/>
          <p:nvPr/>
        </p:nvCxnSpPr>
        <p:spPr>
          <a:xfrm>
            <a:off x="2590800" y="4089400"/>
            <a:ext cx="228600"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6" name="Elbow Connector 405"/>
          <p:cNvCxnSpPr>
            <a:stCxn id="66" idx="0"/>
          </p:cNvCxnSpPr>
          <p:nvPr/>
        </p:nvCxnSpPr>
        <p:spPr>
          <a:xfrm flipH="1" flipV="1">
            <a:off x="2667000" y="2273301"/>
            <a:ext cx="5492710" cy="1115908"/>
          </a:xfrm>
          <a:prstGeom prst="bentConnector3">
            <a:avLst>
              <a:gd name="adj1" fmla="val -9711"/>
            </a:avLst>
          </a:prstGeom>
          <a:ln w="28575"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17" name="Elbow Connector 416"/>
          <p:cNvCxnSpPr/>
          <p:nvPr/>
        </p:nvCxnSpPr>
        <p:spPr>
          <a:xfrm rot="16200000" flipH="1">
            <a:off x="2289175" y="2651125"/>
            <a:ext cx="908050" cy="152400"/>
          </a:xfrm>
          <a:prstGeom prst="bentConnector3">
            <a:avLst>
              <a:gd name="adj1" fmla="val 98898"/>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68" name="Straight Arrow Connector 467"/>
          <p:cNvCxnSpPr>
            <a:stCxn id="116" idx="0"/>
          </p:cNvCxnSpPr>
          <p:nvPr/>
        </p:nvCxnSpPr>
        <p:spPr>
          <a:xfrm>
            <a:off x="5274256" y="3800475"/>
            <a:ext cx="146337" cy="187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4" name="Elbow Connector 473"/>
          <p:cNvCxnSpPr/>
          <p:nvPr/>
        </p:nvCxnSpPr>
        <p:spPr>
          <a:xfrm flipV="1">
            <a:off x="4708236" y="3841750"/>
            <a:ext cx="1921165" cy="450272"/>
          </a:xfrm>
          <a:prstGeom prst="bentConnector3">
            <a:avLst>
              <a:gd name="adj1" fmla="val 8155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3" name="Elbow Connector 512"/>
          <p:cNvCxnSpPr/>
          <p:nvPr/>
        </p:nvCxnSpPr>
        <p:spPr>
          <a:xfrm rot="5400000" flipH="1" flipV="1">
            <a:off x="4568079" y="3776832"/>
            <a:ext cx="676040" cy="389374"/>
          </a:xfrm>
          <a:prstGeom prst="bentConnector3">
            <a:avLst>
              <a:gd name="adj1" fmla="val 99028"/>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31" name="TextBox 530"/>
          <p:cNvSpPr txBox="1"/>
          <p:nvPr/>
        </p:nvSpPr>
        <p:spPr>
          <a:xfrm>
            <a:off x="228601" y="3181351"/>
            <a:ext cx="252846" cy="305725"/>
          </a:xfrm>
          <a:prstGeom prst="rect">
            <a:avLst/>
          </a:prstGeom>
          <a:noFill/>
        </p:spPr>
        <p:txBody>
          <a:bodyPr wrap="square" lIns="0" tIns="0" rIns="0" bIns="0" rtlCol="0">
            <a:spAutoFit/>
          </a:bodyPr>
          <a:lstStyle/>
          <a:p>
            <a:r>
              <a:rPr lang="en-US" sz="1192" dirty="0" err="1">
                <a:solidFill>
                  <a:schemeClr val="tx1"/>
                </a:solidFill>
              </a:rPr>
              <a:t>alu</a:t>
            </a:r>
            <a:r>
              <a:rPr lang="en-US" sz="1192" baseline="-25000" dirty="0" err="1">
                <a:solidFill>
                  <a:schemeClr val="tx1"/>
                </a:solidFill>
              </a:rPr>
              <a:t>X</a:t>
            </a:r>
            <a:endParaRPr lang="en-US" sz="1192" baseline="-25000" dirty="0">
              <a:solidFill>
                <a:schemeClr val="tx1"/>
              </a:solidFill>
            </a:endParaRPr>
          </a:p>
        </p:txBody>
      </p:sp>
      <p:sp>
        <p:nvSpPr>
          <p:cNvPr id="532" name="TextBox 531"/>
          <p:cNvSpPr txBox="1"/>
          <p:nvPr/>
        </p:nvSpPr>
        <p:spPr>
          <a:xfrm>
            <a:off x="137048" y="3511550"/>
            <a:ext cx="399148" cy="183448"/>
          </a:xfrm>
          <a:prstGeom prst="rect">
            <a:avLst/>
          </a:prstGeom>
          <a:noFill/>
        </p:spPr>
        <p:txBody>
          <a:bodyPr wrap="none" lIns="0" tIns="0" rIns="0" bIns="0" rtlCol="0">
            <a:spAutoFit/>
          </a:bodyPr>
          <a:lstStyle/>
          <a:p>
            <a:r>
              <a:rPr lang="en-US" sz="1192" dirty="0">
                <a:solidFill>
                  <a:schemeClr val="tx1"/>
                </a:solidFill>
              </a:rPr>
              <a:t>pc</a:t>
            </a:r>
            <a:r>
              <a:rPr lang="en-US" sz="1192" baseline="-25000" dirty="0">
                <a:solidFill>
                  <a:schemeClr val="tx1"/>
                </a:solidFill>
              </a:rPr>
              <a:t>F</a:t>
            </a:r>
            <a:r>
              <a:rPr lang="en-US" sz="1192" dirty="0">
                <a:solidFill>
                  <a:schemeClr val="tx1"/>
                </a:solidFill>
              </a:rPr>
              <a:t>+4</a:t>
            </a:r>
          </a:p>
        </p:txBody>
      </p:sp>
      <p:cxnSp>
        <p:nvCxnSpPr>
          <p:cNvPr id="14" name="Straight Connector 13"/>
          <p:cNvCxnSpPr/>
          <p:nvPr/>
        </p:nvCxnSpPr>
        <p:spPr>
          <a:xfrm flipH="1">
            <a:off x="304800" y="2025650"/>
            <a:ext cx="5562600" cy="0"/>
          </a:xfrm>
          <a:prstGeom prst="lin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2133601" y="3594103"/>
            <a:ext cx="152401" cy="577849"/>
            <a:chOff x="1066799" y="3333750"/>
            <a:chExt cx="152401" cy="533399"/>
          </a:xfrm>
          <a:solidFill>
            <a:schemeClr val="accent1"/>
          </a:solidFill>
        </p:grpSpPr>
        <p:sp>
          <p:nvSpPr>
            <p:cNvPr id="126" name="Rectangle 125"/>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128" name="Isosceles Triangle 127"/>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133" name="Group 132"/>
          <p:cNvGrpSpPr/>
          <p:nvPr/>
        </p:nvGrpSpPr>
        <p:grpSpPr>
          <a:xfrm>
            <a:off x="2133600" y="2851153"/>
            <a:ext cx="152401" cy="577849"/>
            <a:chOff x="1066799" y="3333750"/>
            <a:chExt cx="152401" cy="533399"/>
          </a:xfrm>
          <a:solidFill>
            <a:schemeClr val="accent1"/>
          </a:solidFill>
        </p:grpSpPr>
        <p:sp>
          <p:nvSpPr>
            <p:cNvPr id="134" name="Rectangle 133"/>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135" name="Isosceles Triangle 134"/>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171" name="Group 170"/>
          <p:cNvGrpSpPr/>
          <p:nvPr/>
        </p:nvGrpSpPr>
        <p:grpSpPr>
          <a:xfrm>
            <a:off x="3733801" y="3676652"/>
            <a:ext cx="152401" cy="577849"/>
            <a:chOff x="1066799" y="3333750"/>
            <a:chExt cx="152401" cy="533399"/>
          </a:xfrm>
          <a:solidFill>
            <a:srgbClr val="5B9BD5"/>
          </a:solidFill>
        </p:grpSpPr>
        <p:sp>
          <p:nvSpPr>
            <p:cNvPr id="172" name="Rectangle 171"/>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173" name="Isosceles Triangle 172"/>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cxnSp>
        <p:nvCxnSpPr>
          <p:cNvPr id="187" name="Straight Arrow Connector 186"/>
          <p:cNvCxnSpPr/>
          <p:nvPr/>
        </p:nvCxnSpPr>
        <p:spPr>
          <a:xfrm>
            <a:off x="3810001" y="3263902"/>
            <a:ext cx="1279235" cy="148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91" name="Group 190"/>
          <p:cNvGrpSpPr/>
          <p:nvPr/>
        </p:nvGrpSpPr>
        <p:grpSpPr>
          <a:xfrm>
            <a:off x="3733801" y="4667252"/>
            <a:ext cx="152401" cy="577849"/>
            <a:chOff x="1066799" y="3333750"/>
            <a:chExt cx="152401" cy="533399"/>
          </a:xfrm>
          <a:solidFill>
            <a:srgbClr val="5B9BD5"/>
          </a:solidFill>
        </p:grpSpPr>
        <p:sp>
          <p:nvSpPr>
            <p:cNvPr id="192" name="Rectangle 191"/>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193" name="Isosceles Triangle 192"/>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cxnSp>
        <p:nvCxnSpPr>
          <p:cNvPr id="220" name="Elbow Connector 219"/>
          <p:cNvCxnSpPr/>
          <p:nvPr/>
        </p:nvCxnSpPr>
        <p:spPr>
          <a:xfrm flipV="1">
            <a:off x="4343400" y="4006850"/>
            <a:ext cx="762000" cy="660400"/>
          </a:xfrm>
          <a:prstGeom prst="bentConnector3">
            <a:avLst>
              <a:gd name="adj1" fmla="val 69697"/>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24" name="Group 223"/>
          <p:cNvGrpSpPr/>
          <p:nvPr/>
        </p:nvGrpSpPr>
        <p:grpSpPr>
          <a:xfrm>
            <a:off x="3733801" y="2355852"/>
            <a:ext cx="152401" cy="577849"/>
            <a:chOff x="1066799" y="3333750"/>
            <a:chExt cx="152401" cy="533399"/>
          </a:xfrm>
          <a:solidFill>
            <a:srgbClr val="5B9BD5"/>
          </a:solidFill>
        </p:grpSpPr>
        <p:sp>
          <p:nvSpPr>
            <p:cNvPr id="225" name="Rectangle 224"/>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226" name="Isosceles Triangle 225"/>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227" name="Group 226"/>
          <p:cNvGrpSpPr/>
          <p:nvPr/>
        </p:nvGrpSpPr>
        <p:grpSpPr>
          <a:xfrm>
            <a:off x="6019801" y="2355852"/>
            <a:ext cx="152401" cy="577849"/>
            <a:chOff x="1066799" y="3333750"/>
            <a:chExt cx="152401" cy="533399"/>
          </a:xfrm>
          <a:solidFill>
            <a:srgbClr val="5B9BD5"/>
          </a:solidFill>
        </p:grpSpPr>
        <p:sp>
          <p:nvSpPr>
            <p:cNvPr id="228" name="Rectangle 227"/>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229" name="Isosceles Triangle 228"/>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230" name="Group 229"/>
          <p:cNvGrpSpPr/>
          <p:nvPr/>
        </p:nvGrpSpPr>
        <p:grpSpPr>
          <a:xfrm>
            <a:off x="6019801" y="3181352"/>
            <a:ext cx="152401" cy="577849"/>
            <a:chOff x="1066799" y="3333750"/>
            <a:chExt cx="152401" cy="533399"/>
          </a:xfrm>
          <a:solidFill>
            <a:srgbClr val="5B9BD5"/>
          </a:solidFill>
        </p:grpSpPr>
        <p:sp>
          <p:nvSpPr>
            <p:cNvPr id="231" name="Rectangle 230"/>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232" name="Isosceles Triangle 231"/>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233" name="Group 232"/>
          <p:cNvGrpSpPr/>
          <p:nvPr/>
        </p:nvGrpSpPr>
        <p:grpSpPr>
          <a:xfrm>
            <a:off x="6019801" y="4006852"/>
            <a:ext cx="152401" cy="577849"/>
            <a:chOff x="1066799" y="3333750"/>
            <a:chExt cx="152401" cy="533399"/>
          </a:xfrm>
          <a:solidFill>
            <a:srgbClr val="5B9BD5"/>
          </a:solidFill>
        </p:grpSpPr>
        <p:sp>
          <p:nvSpPr>
            <p:cNvPr id="235" name="Rectangle 234"/>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236" name="Isosceles Triangle 235"/>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175" name="Group 174"/>
          <p:cNvGrpSpPr/>
          <p:nvPr/>
        </p:nvGrpSpPr>
        <p:grpSpPr>
          <a:xfrm>
            <a:off x="3733801" y="3016252"/>
            <a:ext cx="152401" cy="577849"/>
            <a:chOff x="1066799" y="3333750"/>
            <a:chExt cx="152401" cy="533399"/>
          </a:xfrm>
          <a:solidFill>
            <a:srgbClr val="5B9BD5"/>
          </a:solidFill>
        </p:grpSpPr>
        <p:sp>
          <p:nvSpPr>
            <p:cNvPr id="184" name="Rectangle 183"/>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186" name="Isosceles Triangle 185"/>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257" name="Group 256"/>
          <p:cNvGrpSpPr/>
          <p:nvPr/>
        </p:nvGrpSpPr>
        <p:grpSpPr>
          <a:xfrm>
            <a:off x="8229601" y="3098802"/>
            <a:ext cx="152401" cy="577849"/>
            <a:chOff x="1066799" y="3333750"/>
            <a:chExt cx="152401" cy="533399"/>
          </a:xfrm>
          <a:solidFill>
            <a:srgbClr val="5B9BD5"/>
          </a:solidFill>
        </p:grpSpPr>
        <p:sp>
          <p:nvSpPr>
            <p:cNvPr id="258" name="Rectangle 257"/>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259" name="Isosceles Triangle 258"/>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263" name="Group 262"/>
          <p:cNvGrpSpPr/>
          <p:nvPr/>
        </p:nvGrpSpPr>
        <p:grpSpPr>
          <a:xfrm>
            <a:off x="6463700" y="2438400"/>
            <a:ext cx="345608" cy="495300"/>
            <a:chOff x="5168307" y="3257550"/>
            <a:chExt cx="345608" cy="457200"/>
          </a:xfrm>
        </p:grpSpPr>
        <p:sp>
          <p:nvSpPr>
            <p:cNvPr id="264" name="Trapezoid 263"/>
            <p:cNvSpPr/>
            <p:nvPr/>
          </p:nvSpPr>
          <p:spPr>
            <a:xfrm rot="5400000">
              <a:off x="5143500" y="3371850"/>
              <a:ext cx="457200" cy="228600"/>
            </a:xfrm>
            <a:prstGeom prst="trapezoid">
              <a:avLst>
                <a:gd name="adj" fmla="val 30656"/>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dirty="0"/>
            </a:p>
          </p:txBody>
        </p:sp>
        <p:sp>
          <p:nvSpPr>
            <p:cNvPr id="265" name="TextBox 264"/>
            <p:cNvSpPr txBox="1"/>
            <p:nvPr/>
          </p:nvSpPr>
          <p:spPr>
            <a:xfrm>
              <a:off x="5168307" y="3333750"/>
              <a:ext cx="345608" cy="246162"/>
            </a:xfrm>
            <a:prstGeom prst="rect">
              <a:avLst/>
            </a:prstGeom>
            <a:noFill/>
          </p:spPr>
          <p:txBody>
            <a:bodyPr wrap="none" tIns="0" rIns="0" bIns="0" rtlCol="0">
              <a:spAutoFit/>
            </a:bodyPr>
            <a:lstStyle/>
            <a:p>
              <a:r>
                <a:rPr lang="en-US" sz="1733" dirty="0">
                  <a:solidFill>
                    <a:schemeClr val="tx1"/>
                  </a:solidFill>
                </a:rPr>
                <a:t>+4</a:t>
              </a:r>
            </a:p>
          </p:txBody>
        </p:sp>
      </p:grpSp>
      <p:cxnSp>
        <p:nvCxnSpPr>
          <p:cNvPr id="271" name="Straight Arrow Connector 270"/>
          <p:cNvCxnSpPr>
            <a:stCxn id="228" idx="3"/>
          </p:cNvCxnSpPr>
          <p:nvPr/>
        </p:nvCxnSpPr>
        <p:spPr>
          <a:xfrm flipV="1">
            <a:off x="6172202" y="2642778"/>
            <a:ext cx="393099" cy="1999"/>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V="1">
            <a:off x="5867400" y="2025650"/>
            <a:ext cx="0" cy="1403350"/>
          </a:xfrm>
          <a:prstGeom prst="lin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83" name="TextBox 282"/>
          <p:cNvSpPr txBox="1"/>
          <p:nvPr/>
        </p:nvSpPr>
        <p:spPr>
          <a:xfrm>
            <a:off x="1996137" y="2438402"/>
            <a:ext cx="526106" cy="359009"/>
          </a:xfrm>
          <a:prstGeom prst="rect">
            <a:avLst/>
          </a:prstGeom>
          <a:noFill/>
        </p:spPr>
        <p:txBody>
          <a:bodyPr wrap="none" rtlCol="0">
            <a:spAutoFit/>
          </a:bodyPr>
          <a:lstStyle/>
          <a:p>
            <a:r>
              <a:rPr lang="en-US" sz="1733" dirty="0" err="1">
                <a:solidFill>
                  <a:schemeClr val="tx1"/>
                </a:solidFill>
              </a:rPr>
              <a:t>pc</a:t>
            </a:r>
            <a:r>
              <a:rPr lang="en-US" sz="1733" baseline="-25000" dirty="0" err="1">
                <a:solidFill>
                  <a:schemeClr val="tx1"/>
                </a:solidFill>
              </a:rPr>
              <a:t>D</a:t>
            </a:r>
            <a:endParaRPr lang="en-US" sz="1733" baseline="-25000" dirty="0">
              <a:solidFill>
                <a:schemeClr val="tx1"/>
              </a:solidFill>
            </a:endParaRPr>
          </a:p>
        </p:txBody>
      </p:sp>
      <p:sp>
        <p:nvSpPr>
          <p:cNvPr id="321" name="TextBox 320"/>
          <p:cNvSpPr txBox="1"/>
          <p:nvPr/>
        </p:nvSpPr>
        <p:spPr>
          <a:xfrm>
            <a:off x="742443" y="2438402"/>
            <a:ext cx="508474" cy="359009"/>
          </a:xfrm>
          <a:prstGeom prst="rect">
            <a:avLst/>
          </a:prstGeom>
          <a:noFill/>
        </p:spPr>
        <p:txBody>
          <a:bodyPr wrap="none" rtlCol="0">
            <a:spAutoFit/>
          </a:bodyPr>
          <a:lstStyle/>
          <a:p>
            <a:r>
              <a:rPr lang="en-US" sz="1733" dirty="0" err="1">
                <a:solidFill>
                  <a:schemeClr val="tx1"/>
                </a:solidFill>
              </a:rPr>
              <a:t>pc</a:t>
            </a:r>
            <a:r>
              <a:rPr lang="en-US" sz="1733" baseline="-25000" dirty="0" err="1">
                <a:solidFill>
                  <a:schemeClr val="tx1"/>
                </a:solidFill>
              </a:rPr>
              <a:t>F</a:t>
            </a:r>
            <a:endParaRPr lang="en-US" sz="1733" baseline="-25000" dirty="0">
              <a:solidFill>
                <a:schemeClr val="tx1"/>
              </a:solidFill>
            </a:endParaRPr>
          </a:p>
        </p:txBody>
      </p:sp>
      <p:sp>
        <p:nvSpPr>
          <p:cNvPr id="322" name="TextBox 321"/>
          <p:cNvSpPr txBox="1"/>
          <p:nvPr/>
        </p:nvSpPr>
        <p:spPr>
          <a:xfrm>
            <a:off x="3866274" y="2273302"/>
            <a:ext cx="518092" cy="359009"/>
          </a:xfrm>
          <a:prstGeom prst="rect">
            <a:avLst/>
          </a:prstGeom>
          <a:noFill/>
        </p:spPr>
        <p:txBody>
          <a:bodyPr wrap="none" rtlCol="0">
            <a:spAutoFit/>
          </a:bodyPr>
          <a:lstStyle/>
          <a:p>
            <a:r>
              <a:rPr lang="en-US" sz="1733" dirty="0" err="1">
                <a:solidFill>
                  <a:schemeClr val="tx1"/>
                </a:solidFill>
              </a:rPr>
              <a:t>pc</a:t>
            </a:r>
            <a:r>
              <a:rPr lang="en-US" sz="1733" baseline="-25000" dirty="0" err="1">
                <a:solidFill>
                  <a:schemeClr val="tx1"/>
                </a:solidFill>
              </a:rPr>
              <a:t>X</a:t>
            </a:r>
            <a:endParaRPr lang="en-US" sz="1733" baseline="-25000" dirty="0">
              <a:solidFill>
                <a:schemeClr val="tx1"/>
              </a:solidFill>
            </a:endParaRPr>
          </a:p>
        </p:txBody>
      </p:sp>
      <p:sp>
        <p:nvSpPr>
          <p:cNvPr id="323" name="TextBox 322"/>
          <p:cNvSpPr txBox="1"/>
          <p:nvPr/>
        </p:nvSpPr>
        <p:spPr>
          <a:xfrm>
            <a:off x="6075149" y="2190752"/>
            <a:ext cx="542136" cy="359009"/>
          </a:xfrm>
          <a:prstGeom prst="rect">
            <a:avLst/>
          </a:prstGeom>
          <a:noFill/>
        </p:spPr>
        <p:txBody>
          <a:bodyPr wrap="none" rtlCol="0">
            <a:spAutoFit/>
          </a:bodyPr>
          <a:lstStyle/>
          <a:p>
            <a:r>
              <a:rPr lang="en-US" sz="1733" dirty="0" err="1">
                <a:solidFill>
                  <a:schemeClr val="tx1"/>
                </a:solidFill>
              </a:rPr>
              <a:t>pc</a:t>
            </a:r>
            <a:r>
              <a:rPr lang="en-US" sz="1733" baseline="-25000" dirty="0" err="1">
                <a:solidFill>
                  <a:schemeClr val="tx1"/>
                </a:solidFill>
              </a:rPr>
              <a:t>M</a:t>
            </a:r>
            <a:endParaRPr lang="en-US" sz="1733" baseline="-25000" dirty="0">
              <a:solidFill>
                <a:schemeClr val="tx1"/>
              </a:solidFill>
            </a:endParaRPr>
          </a:p>
        </p:txBody>
      </p:sp>
      <p:sp>
        <p:nvSpPr>
          <p:cNvPr id="324" name="TextBox 323"/>
          <p:cNvSpPr txBox="1"/>
          <p:nvPr/>
        </p:nvSpPr>
        <p:spPr>
          <a:xfrm>
            <a:off x="1945054" y="4089402"/>
            <a:ext cx="638316" cy="359009"/>
          </a:xfrm>
          <a:prstGeom prst="rect">
            <a:avLst/>
          </a:prstGeom>
          <a:noFill/>
        </p:spPr>
        <p:txBody>
          <a:bodyPr wrap="none" rtlCol="0">
            <a:spAutoFit/>
          </a:bodyPr>
          <a:lstStyle/>
          <a:p>
            <a:r>
              <a:rPr lang="en-US" sz="1733" dirty="0" err="1">
                <a:solidFill>
                  <a:schemeClr val="tx1"/>
                </a:solidFill>
              </a:rPr>
              <a:t>inst</a:t>
            </a:r>
            <a:r>
              <a:rPr lang="en-US" sz="1733" baseline="-25000" dirty="0" err="1">
                <a:solidFill>
                  <a:schemeClr val="tx1"/>
                </a:solidFill>
              </a:rPr>
              <a:t>D</a:t>
            </a:r>
            <a:endParaRPr lang="en-US" sz="1733" baseline="-25000" dirty="0">
              <a:solidFill>
                <a:schemeClr val="tx1"/>
              </a:solidFill>
            </a:endParaRPr>
          </a:p>
        </p:txBody>
      </p:sp>
      <p:sp>
        <p:nvSpPr>
          <p:cNvPr id="325" name="TextBox 324"/>
          <p:cNvSpPr txBox="1"/>
          <p:nvPr/>
        </p:nvSpPr>
        <p:spPr>
          <a:xfrm>
            <a:off x="3787499" y="4667252"/>
            <a:ext cx="630302" cy="359009"/>
          </a:xfrm>
          <a:prstGeom prst="rect">
            <a:avLst/>
          </a:prstGeom>
          <a:noFill/>
        </p:spPr>
        <p:txBody>
          <a:bodyPr wrap="none" rtlCol="0">
            <a:spAutoFit/>
          </a:bodyPr>
          <a:lstStyle/>
          <a:p>
            <a:r>
              <a:rPr lang="en-US" sz="1733" dirty="0" err="1">
                <a:solidFill>
                  <a:schemeClr val="tx1"/>
                </a:solidFill>
              </a:rPr>
              <a:t>inst</a:t>
            </a:r>
            <a:r>
              <a:rPr lang="en-US" sz="1733" baseline="-25000" dirty="0" err="1">
                <a:solidFill>
                  <a:schemeClr val="tx1"/>
                </a:solidFill>
              </a:rPr>
              <a:t>X</a:t>
            </a:r>
            <a:endParaRPr lang="en-US" sz="1733" baseline="-25000" dirty="0">
              <a:solidFill>
                <a:schemeClr val="tx1"/>
              </a:solidFill>
            </a:endParaRPr>
          </a:p>
        </p:txBody>
      </p:sp>
      <p:sp>
        <p:nvSpPr>
          <p:cNvPr id="326" name="TextBox 325"/>
          <p:cNvSpPr txBox="1"/>
          <p:nvPr/>
        </p:nvSpPr>
        <p:spPr>
          <a:xfrm>
            <a:off x="3863438" y="2768602"/>
            <a:ext cx="591830" cy="359009"/>
          </a:xfrm>
          <a:prstGeom prst="rect">
            <a:avLst/>
          </a:prstGeom>
          <a:noFill/>
        </p:spPr>
        <p:txBody>
          <a:bodyPr wrap="none" rtlCol="0">
            <a:spAutoFit/>
          </a:bodyPr>
          <a:lstStyle/>
          <a:p>
            <a:r>
              <a:rPr lang="en-US" sz="1733" dirty="0">
                <a:solidFill>
                  <a:schemeClr val="tx1"/>
                </a:solidFill>
              </a:rPr>
              <a:t>rs1</a:t>
            </a:r>
            <a:r>
              <a:rPr lang="en-US" sz="1733" baseline="-25000" dirty="0">
                <a:solidFill>
                  <a:schemeClr val="tx1"/>
                </a:solidFill>
              </a:rPr>
              <a:t>X</a:t>
            </a:r>
          </a:p>
        </p:txBody>
      </p:sp>
      <p:sp>
        <p:nvSpPr>
          <p:cNvPr id="327" name="TextBox 326"/>
          <p:cNvSpPr txBox="1"/>
          <p:nvPr/>
        </p:nvSpPr>
        <p:spPr>
          <a:xfrm>
            <a:off x="3768346" y="4184592"/>
            <a:ext cx="591830" cy="359009"/>
          </a:xfrm>
          <a:prstGeom prst="rect">
            <a:avLst/>
          </a:prstGeom>
          <a:noFill/>
        </p:spPr>
        <p:txBody>
          <a:bodyPr wrap="none" rtlCol="0">
            <a:spAutoFit/>
          </a:bodyPr>
          <a:lstStyle/>
          <a:p>
            <a:r>
              <a:rPr lang="en-US" sz="1733" dirty="0">
                <a:solidFill>
                  <a:schemeClr val="tx1"/>
                </a:solidFill>
              </a:rPr>
              <a:t>rs2</a:t>
            </a:r>
            <a:r>
              <a:rPr lang="en-US" sz="1733" baseline="-25000" dirty="0">
                <a:solidFill>
                  <a:schemeClr val="tx1"/>
                </a:solidFill>
              </a:rPr>
              <a:t>X</a:t>
            </a:r>
          </a:p>
        </p:txBody>
      </p:sp>
      <p:sp>
        <p:nvSpPr>
          <p:cNvPr id="332" name="TextBox 331"/>
          <p:cNvSpPr txBox="1"/>
          <p:nvPr/>
        </p:nvSpPr>
        <p:spPr>
          <a:xfrm>
            <a:off x="6072745" y="3346451"/>
            <a:ext cx="604654" cy="359009"/>
          </a:xfrm>
          <a:prstGeom prst="rect">
            <a:avLst/>
          </a:prstGeom>
          <a:noFill/>
        </p:spPr>
        <p:txBody>
          <a:bodyPr wrap="none" rtlCol="0">
            <a:spAutoFit/>
          </a:bodyPr>
          <a:lstStyle/>
          <a:p>
            <a:r>
              <a:rPr lang="en-US" sz="1733" dirty="0" err="1">
                <a:solidFill>
                  <a:schemeClr val="tx1"/>
                </a:solidFill>
              </a:rPr>
              <a:t>alu</a:t>
            </a:r>
            <a:r>
              <a:rPr lang="en-US" sz="1733" baseline="-25000" dirty="0" err="1">
                <a:solidFill>
                  <a:schemeClr val="tx1"/>
                </a:solidFill>
              </a:rPr>
              <a:t>M</a:t>
            </a:r>
            <a:endParaRPr lang="en-US" sz="1733" baseline="-25000" dirty="0">
              <a:solidFill>
                <a:schemeClr val="tx1"/>
              </a:solidFill>
            </a:endParaRPr>
          </a:p>
        </p:txBody>
      </p:sp>
      <p:sp>
        <p:nvSpPr>
          <p:cNvPr id="338" name="TextBox 337"/>
          <p:cNvSpPr txBox="1"/>
          <p:nvPr/>
        </p:nvSpPr>
        <p:spPr>
          <a:xfrm>
            <a:off x="6072313" y="4171952"/>
            <a:ext cx="615874" cy="359009"/>
          </a:xfrm>
          <a:prstGeom prst="rect">
            <a:avLst/>
          </a:prstGeom>
          <a:noFill/>
        </p:spPr>
        <p:txBody>
          <a:bodyPr wrap="none" rtlCol="0">
            <a:spAutoFit/>
          </a:bodyPr>
          <a:lstStyle/>
          <a:p>
            <a:r>
              <a:rPr lang="en-US" sz="1733" dirty="0">
                <a:solidFill>
                  <a:schemeClr val="tx1"/>
                </a:solidFill>
              </a:rPr>
              <a:t>rs2</a:t>
            </a:r>
            <a:r>
              <a:rPr lang="en-US" sz="1733" baseline="-25000" dirty="0">
                <a:solidFill>
                  <a:schemeClr val="tx1"/>
                </a:solidFill>
              </a:rPr>
              <a:t>M</a:t>
            </a:r>
          </a:p>
        </p:txBody>
      </p:sp>
      <p:sp>
        <p:nvSpPr>
          <p:cNvPr id="341" name="TextBox 340"/>
          <p:cNvSpPr txBox="1"/>
          <p:nvPr/>
        </p:nvSpPr>
        <p:spPr>
          <a:xfrm>
            <a:off x="4849783" y="4337052"/>
            <a:ext cx="702436" cy="359009"/>
          </a:xfrm>
          <a:prstGeom prst="rect">
            <a:avLst/>
          </a:prstGeom>
          <a:noFill/>
        </p:spPr>
        <p:txBody>
          <a:bodyPr wrap="none" rtlCol="0">
            <a:spAutoFit/>
          </a:bodyPr>
          <a:lstStyle/>
          <a:p>
            <a:r>
              <a:rPr lang="en-US" sz="1733" dirty="0" err="1">
                <a:solidFill>
                  <a:schemeClr val="tx1"/>
                </a:solidFill>
              </a:rPr>
              <a:t>imm</a:t>
            </a:r>
            <a:r>
              <a:rPr lang="en-US" sz="1733" baseline="-25000" dirty="0" err="1">
                <a:solidFill>
                  <a:schemeClr val="tx1"/>
                </a:solidFill>
              </a:rPr>
              <a:t>X</a:t>
            </a:r>
            <a:endParaRPr lang="en-US" sz="1733" baseline="-25000" dirty="0">
              <a:solidFill>
                <a:schemeClr val="tx1"/>
              </a:solidFill>
            </a:endParaRPr>
          </a:p>
        </p:txBody>
      </p:sp>
      <p:grpSp>
        <p:nvGrpSpPr>
          <p:cNvPr id="83" name="Group 82"/>
          <p:cNvGrpSpPr/>
          <p:nvPr/>
        </p:nvGrpSpPr>
        <p:grpSpPr>
          <a:xfrm>
            <a:off x="4419600" y="4419600"/>
            <a:ext cx="556492" cy="495300"/>
            <a:chOff x="3886200" y="3257550"/>
            <a:chExt cx="556492" cy="457200"/>
          </a:xfrm>
        </p:grpSpPr>
        <p:sp>
          <p:nvSpPr>
            <p:cNvPr id="51" name="Trapezoid 50"/>
            <p:cNvSpPr/>
            <p:nvPr/>
          </p:nvSpPr>
          <p:spPr>
            <a:xfrm rot="5400000">
              <a:off x="3848100" y="3295650"/>
              <a:ext cx="457200" cy="381000"/>
            </a:xfrm>
            <a:prstGeom prst="trapezoid">
              <a:avLst>
                <a:gd name="adj" fmla="val 30656"/>
              </a:avLst>
            </a:prstGeom>
            <a:solidFill>
              <a:srgbClr val="FFFFFF"/>
            </a:solid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dirty="0"/>
            </a:p>
          </p:txBody>
        </p:sp>
        <p:sp>
          <p:nvSpPr>
            <p:cNvPr id="52" name="TextBox 51"/>
            <p:cNvSpPr txBox="1"/>
            <p:nvPr/>
          </p:nvSpPr>
          <p:spPr>
            <a:xfrm>
              <a:off x="3909292" y="3304885"/>
              <a:ext cx="533400" cy="246162"/>
            </a:xfrm>
            <a:prstGeom prst="rect">
              <a:avLst/>
            </a:prstGeom>
            <a:noFill/>
          </p:spPr>
          <p:txBody>
            <a:bodyPr wrap="square" lIns="0" tIns="0" rIns="0" bIns="0" rtlCol="0">
              <a:spAutoFit/>
            </a:bodyPr>
            <a:lstStyle/>
            <a:p>
              <a:r>
                <a:rPr lang="en-US" sz="1517" dirty="0" err="1">
                  <a:solidFill>
                    <a:schemeClr val="tx1"/>
                  </a:solidFill>
                </a:rPr>
                <a:t>Imm</a:t>
              </a:r>
              <a:r>
                <a:rPr lang="en-US" sz="1733" dirty="0">
                  <a:solidFill>
                    <a:schemeClr val="tx1"/>
                  </a:solidFill>
                </a:rPr>
                <a:t>.</a:t>
              </a:r>
            </a:p>
          </p:txBody>
        </p:sp>
      </p:grpSp>
      <p:grpSp>
        <p:nvGrpSpPr>
          <p:cNvPr id="360" name="Group 359"/>
          <p:cNvGrpSpPr/>
          <p:nvPr/>
        </p:nvGrpSpPr>
        <p:grpSpPr>
          <a:xfrm>
            <a:off x="6019801" y="4667252"/>
            <a:ext cx="152401" cy="577849"/>
            <a:chOff x="1066799" y="3333750"/>
            <a:chExt cx="152401" cy="533399"/>
          </a:xfrm>
          <a:solidFill>
            <a:srgbClr val="5B9BD5"/>
          </a:solidFill>
        </p:grpSpPr>
        <p:sp>
          <p:nvSpPr>
            <p:cNvPr id="361" name="Rectangle 360"/>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362" name="Isosceles Triangle 361"/>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grpSp>
        <p:nvGrpSpPr>
          <p:cNvPr id="363" name="Group 362"/>
          <p:cNvGrpSpPr/>
          <p:nvPr/>
        </p:nvGrpSpPr>
        <p:grpSpPr>
          <a:xfrm>
            <a:off x="8229601" y="4667252"/>
            <a:ext cx="152401" cy="577849"/>
            <a:chOff x="1066799" y="3333750"/>
            <a:chExt cx="152401" cy="533399"/>
          </a:xfrm>
          <a:solidFill>
            <a:srgbClr val="5B9BD5"/>
          </a:solidFill>
        </p:grpSpPr>
        <p:sp>
          <p:nvSpPr>
            <p:cNvPr id="364" name="Rectangle 363"/>
            <p:cNvSpPr/>
            <p:nvPr/>
          </p:nvSpPr>
          <p:spPr>
            <a:xfrm>
              <a:off x="1066799" y="3333750"/>
              <a:ext cx="152401" cy="533399"/>
            </a:xfrm>
            <a:prstGeom prst="rect">
              <a:avLst/>
            </a:prstGeom>
            <a:grp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33" b="1" dirty="0">
                <a:solidFill>
                  <a:schemeClr val="tx1"/>
                </a:solidFill>
                <a:latin typeface="Courier New"/>
                <a:cs typeface="Courier New"/>
              </a:endParaRPr>
            </a:p>
          </p:txBody>
        </p:sp>
        <p:sp>
          <p:nvSpPr>
            <p:cNvPr id="365" name="Isosceles Triangle 364"/>
            <p:cNvSpPr/>
            <p:nvPr/>
          </p:nvSpPr>
          <p:spPr>
            <a:xfrm>
              <a:off x="1066800" y="3714750"/>
              <a:ext cx="152400" cy="152399"/>
            </a:xfrm>
            <a:prstGeom prst="triangle">
              <a:avLst/>
            </a:prstGeom>
            <a:grpFill/>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endParaRPr lang="en-US" sz="1733"/>
            </a:p>
          </p:txBody>
        </p:sp>
      </p:grpSp>
      <p:cxnSp>
        <p:nvCxnSpPr>
          <p:cNvPr id="344" name="Straight Connector 343"/>
          <p:cNvCxnSpPr/>
          <p:nvPr/>
        </p:nvCxnSpPr>
        <p:spPr>
          <a:xfrm>
            <a:off x="4343400" y="4667250"/>
            <a:ext cx="0" cy="412750"/>
          </a:xfrm>
          <a:prstGeom prst="lin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377" name="TextBox 376"/>
          <p:cNvSpPr txBox="1"/>
          <p:nvPr/>
        </p:nvSpPr>
        <p:spPr>
          <a:xfrm>
            <a:off x="6147033" y="4667251"/>
            <a:ext cx="654346" cy="359009"/>
          </a:xfrm>
          <a:prstGeom prst="rect">
            <a:avLst/>
          </a:prstGeom>
          <a:noFill/>
        </p:spPr>
        <p:txBody>
          <a:bodyPr wrap="none" rtlCol="0">
            <a:spAutoFit/>
          </a:bodyPr>
          <a:lstStyle/>
          <a:p>
            <a:r>
              <a:rPr lang="en-US" sz="1733" dirty="0" err="1">
                <a:solidFill>
                  <a:schemeClr val="tx1"/>
                </a:solidFill>
              </a:rPr>
              <a:t>inst</a:t>
            </a:r>
            <a:r>
              <a:rPr lang="en-US" sz="1733" baseline="-25000" dirty="0" err="1">
                <a:solidFill>
                  <a:schemeClr val="tx1"/>
                </a:solidFill>
              </a:rPr>
              <a:t>M</a:t>
            </a:r>
            <a:endParaRPr lang="en-US" sz="1733" baseline="-25000" dirty="0">
              <a:solidFill>
                <a:schemeClr val="tx1"/>
              </a:solidFill>
            </a:endParaRPr>
          </a:p>
        </p:txBody>
      </p:sp>
      <p:sp>
        <p:nvSpPr>
          <p:cNvPr id="378" name="TextBox 377"/>
          <p:cNvSpPr txBox="1"/>
          <p:nvPr/>
        </p:nvSpPr>
        <p:spPr>
          <a:xfrm>
            <a:off x="8280018" y="4832351"/>
            <a:ext cx="670376" cy="359009"/>
          </a:xfrm>
          <a:prstGeom prst="rect">
            <a:avLst/>
          </a:prstGeom>
          <a:noFill/>
        </p:spPr>
        <p:txBody>
          <a:bodyPr wrap="none" rtlCol="0">
            <a:spAutoFit/>
          </a:bodyPr>
          <a:lstStyle/>
          <a:p>
            <a:r>
              <a:rPr lang="en-US" sz="1733" dirty="0" err="1">
                <a:solidFill>
                  <a:schemeClr val="tx1"/>
                </a:solidFill>
              </a:rPr>
              <a:t>inst</a:t>
            </a:r>
            <a:r>
              <a:rPr lang="en-US" sz="1733" baseline="-25000" dirty="0" err="1">
                <a:solidFill>
                  <a:schemeClr val="tx1"/>
                </a:solidFill>
              </a:rPr>
              <a:t>W</a:t>
            </a:r>
            <a:endParaRPr lang="en-US" sz="1733" baseline="-25000" dirty="0">
              <a:solidFill>
                <a:schemeClr val="tx1"/>
              </a:solidFill>
            </a:endParaRPr>
          </a:p>
        </p:txBody>
      </p:sp>
      <p:cxnSp>
        <p:nvCxnSpPr>
          <p:cNvPr id="387" name="Elbow Connector 386"/>
          <p:cNvCxnSpPr/>
          <p:nvPr/>
        </p:nvCxnSpPr>
        <p:spPr>
          <a:xfrm rot="10800000">
            <a:off x="2590800" y="2190750"/>
            <a:ext cx="5791200" cy="2641600"/>
          </a:xfrm>
          <a:prstGeom prst="bentConnector3">
            <a:avLst>
              <a:gd name="adj1" fmla="val -6619"/>
            </a:avLst>
          </a:prstGeom>
          <a:ln w="28575" cmpd="sng">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68" name="Elbow Connector 367"/>
          <p:cNvCxnSpPr>
            <a:endCxn id="22" idx="1"/>
          </p:cNvCxnSpPr>
          <p:nvPr/>
        </p:nvCxnSpPr>
        <p:spPr>
          <a:xfrm rot="16200000" flipH="1">
            <a:off x="2043960" y="2737591"/>
            <a:ext cx="1322283" cy="228600"/>
          </a:xfrm>
          <a:prstGeom prst="bentConnector2">
            <a:avLst/>
          </a:prstGeom>
          <a:ln w="28575" cmpd="sng">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grpSp>
        <p:nvGrpSpPr>
          <p:cNvPr id="68" name="Group 67"/>
          <p:cNvGrpSpPr/>
          <p:nvPr/>
        </p:nvGrpSpPr>
        <p:grpSpPr>
          <a:xfrm>
            <a:off x="2563436" y="2256417"/>
            <a:ext cx="3821636" cy="3788251"/>
            <a:chOff x="2563436" y="1489364"/>
            <a:chExt cx="3821636" cy="3496847"/>
          </a:xfrm>
        </p:grpSpPr>
        <p:grpSp>
          <p:nvGrpSpPr>
            <p:cNvPr id="44" name="Group 43"/>
            <p:cNvGrpSpPr/>
            <p:nvPr/>
          </p:nvGrpSpPr>
          <p:grpSpPr>
            <a:xfrm>
              <a:off x="4903454" y="1953909"/>
              <a:ext cx="1481618" cy="233438"/>
              <a:chOff x="4903454" y="1953909"/>
              <a:chExt cx="1481618" cy="233438"/>
            </a:xfrm>
          </p:grpSpPr>
          <p:cxnSp>
            <p:nvCxnSpPr>
              <p:cNvPr id="15" name="Straight Connector 14"/>
              <p:cNvCxnSpPr/>
              <p:nvPr/>
            </p:nvCxnSpPr>
            <p:spPr>
              <a:xfrm flipV="1">
                <a:off x="5726575" y="2181467"/>
                <a:ext cx="658497" cy="588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714816" y="1962150"/>
                <a:ext cx="184" cy="213437"/>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4921092" y="1958029"/>
                <a:ext cx="781966" cy="1"/>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H="1" flipV="1">
                <a:off x="4909334" y="1953909"/>
                <a:ext cx="5878" cy="233438"/>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4903454" y="2181467"/>
                <a:ext cx="176383" cy="1760"/>
              </a:xfrm>
              <a:prstGeom prst="line">
                <a:avLst/>
              </a:prstGeom>
              <a:ln w="28575" cmpd="sng">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2563436" y="4409974"/>
              <a:ext cx="2269464" cy="576237"/>
            </a:xfrm>
            <a:prstGeom prst="rect">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3" dirty="0">
                  <a:solidFill>
                    <a:srgbClr val="C00000"/>
                  </a:solidFill>
                </a:rPr>
                <a:t>Forwarding Control Logic</a:t>
              </a:r>
            </a:p>
          </p:txBody>
        </p:sp>
        <p:cxnSp>
          <p:nvCxnSpPr>
            <p:cNvPr id="36" name="Straight Arrow Connector 35"/>
            <p:cNvCxnSpPr/>
            <p:nvPr/>
          </p:nvCxnSpPr>
          <p:spPr>
            <a:xfrm flipH="1">
              <a:off x="2828011" y="4092456"/>
              <a:ext cx="5879" cy="32339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flipH="1">
              <a:off x="4109264" y="4097857"/>
              <a:ext cx="5879" cy="32339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33" idx="3"/>
              <a:endCxn id="72" idx="3"/>
            </p:cNvCxnSpPr>
            <p:nvPr/>
          </p:nvCxnSpPr>
          <p:spPr>
            <a:xfrm flipV="1">
              <a:off x="4832900" y="2563435"/>
              <a:ext cx="348700" cy="2134658"/>
            </a:xfrm>
            <a:prstGeom prst="bentConnector2">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16200000" flipH="1">
              <a:off x="4584304" y="1742604"/>
              <a:ext cx="774336" cy="267855"/>
            </a:xfrm>
            <a:prstGeom prst="bentConnector3">
              <a:avLst>
                <a:gd name="adj1" fmla="val 99203"/>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2569879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98594" cy="1144690"/>
          </a:xfrm>
        </p:spPr>
        <p:txBody>
          <a:bodyPr/>
          <a:lstStyle/>
          <a:p>
            <a:pPr algn="ctr"/>
            <a:r>
              <a:rPr lang="en-US" dirty="0"/>
              <a:t>Control Hazards</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9106" y="3981419"/>
            <a:ext cx="2711628" cy="555005"/>
          </a:xfrm>
          <a:prstGeom prst="rect">
            <a:avLst/>
          </a:prstGeom>
        </p:spPr>
      </p:pic>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2928" y="4566836"/>
            <a:ext cx="2711628" cy="555005"/>
          </a:xfrm>
          <a:prstGeom prst="rect">
            <a:avLst/>
          </a:prstGeom>
        </p:spPr>
      </p:pic>
      <p:sp>
        <p:nvSpPr>
          <p:cNvPr id="10" name="TextBox 9"/>
          <p:cNvSpPr txBox="1"/>
          <p:nvPr/>
        </p:nvSpPr>
        <p:spPr>
          <a:xfrm>
            <a:off x="261709" y="2261954"/>
            <a:ext cx="1709122" cy="359009"/>
          </a:xfrm>
          <a:prstGeom prst="rect">
            <a:avLst/>
          </a:prstGeom>
          <a:noFill/>
        </p:spPr>
        <p:txBody>
          <a:bodyPr wrap="none" rtlCol="0">
            <a:spAutoFit/>
          </a:bodyPr>
          <a:lstStyle/>
          <a:p>
            <a:r>
              <a:rPr lang="en-US" sz="1733" dirty="0" err="1">
                <a:solidFill>
                  <a:schemeClr val="tx1"/>
                </a:solidFill>
              </a:rPr>
              <a:t>beq</a:t>
            </a:r>
            <a:r>
              <a:rPr lang="en-US" sz="1733" dirty="0">
                <a:solidFill>
                  <a:schemeClr val="tx1"/>
                </a:solidFill>
              </a:rPr>
              <a:t> t0, t1, label</a:t>
            </a:r>
          </a:p>
        </p:txBody>
      </p:sp>
      <p:sp>
        <p:nvSpPr>
          <p:cNvPr id="11" name="TextBox 10"/>
          <p:cNvSpPr txBox="1"/>
          <p:nvPr/>
        </p:nvSpPr>
        <p:spPr>
          <a:xfrm>
            <a:off x="271265" y="2860788"/>
            <a:ext cx="1460657" cy="359009"/>
          </a:xfrm>
          <a:prstGeom prst="rect">
            <a:avLst/>
          </a:prstGeom>
          <a:noFill/>
        </p:spPr>
        <p:txBody>
          <a:bodyPr wrap="none" rtlCol="0">
            <a:spAutoFit/>
          </a:bodyPr>
          <a:lstStyle/>
          <a:p>
            <a:r>
              <a:rPr lang="en-US" sz="1733" dirty="0">
                <a:solidFill>
                  <a:schemeClr val="tx1"/>
                </a:solidFill>
              </a:rPr>
              <a:t>sub t2, s0, t5</a:t>
            </a:r>
          </a:p>
        </p:txBody>
      </p:sp>
      <p:sp>
        <p:nvSpPr>
          <p:cNvPr id="12" name="TextBox 11"/>
          <p:cNvSpPr txBox="1"/>
          <p:nvPr/>
        </p:nvSpPr>
        <p:spPr>
          <a:xfrm>
            <a:off x="277430" y="3491184"/>
            <a:ext cx="1300356" cy="359009"/>
          </a:xfrm>
          <a:prstGeom prst="rect">
            <a:avLst/>
          </a:prstGeom>
          <a:noFill/>
        </p:spPr>
        <p:txBody>
          <a:bodyPr wrap="none" rtlCol="0">
            <a:spAutoFit/>
          </a:bodyPr>
          <a:lstStyle/>
          <a:p>
            <a:r>
              <a:rPr lang="en-US" sz="1733" dirty="0">
                <a:solidFill>
                  <a:schemeClr val="tx1"/>
                </a:solidFill>
              </a:rPr>
              <a:t>or t6, s0, t3</a:t>
            </a:r>
          </a:p>
        </p:txBody>
      </p:sp>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2711" y="2160524"/>
            <a:ext cx="2711628" cy="555005"/>
          </a:xfrm>
          <a:prstGeom prst="rect">
            <a:avLst/>
          </a:prstGeom>
        </p:spPr>
      </p:pic>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44267" y="2753671"/>
            <a:ext cx="2711628" cy="555005"/>
          </a:xfrm>
          <a:prstGeom prst="rect">
            <a:avLst/>
          </a:prstGeom>
        </p:spPr>
      </p:pic>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6581" y="3363722"/>
            <a:ext cx="2711628" cy="555005"/>
          </a:xfrm>
          <a:prstGeom prst="rect">
            <a:avLst/>
          </a:prstGeom>
        </p:spPr>
      </p:pic>
      <p:sp>
        <p:nvSpPr>
          <p:cNvPr id="53" name="TextBox 52"/>
          <p:cNvSpPr txBox="1"/>
          <p:nvPr/>
        </p:nvSpPr>
        <p:spPr>
          <a:xfrm>
            <a:off x="292523" y="4108881"/>
            <a:ext cx="1410964" cy="359009"/>
          </a:xfrm>
          <a:prstGeom prst="rect">
            <a:avLst/>
          </a:prstGeom>
          <a:noFill/>
        </p:spPr>
        <p:txBody>
          <a:bodyPr wrap="none" rtlCol="0">
            <a:spAutoFit/>
          </a:bodyPr>
          <a:lstStyle/>
          <a:p>
            <a:r>
              <a:rPr lang="en-US" sz="1733" dirty="0" err="1">
                <a:solidFill>
                  <a:schemeClr val="tx1"/>
                </a:solidFill>
              </a:rPr>
              <a:t>xor</a:t>
            </a:r>
            <a:r>
              <a:rPr lang="en-US" sz="1733" dirty="0">
                <a:solidFill>
                  <a:schemeClr val="tx1"/>
                </a:solidFill>
              </a:rPr>
              <a:t> t5, t1, s0</a:t>
            </a:r>
          </a:p>
        </p:txBody>
      </p:sp>
      <p:sp>
        <p:nvSpPr>
          <p:cNvPr id="54" name="TextBox 53"/>
          <p:cNvSpPr txBox="1"/>
          <p:nvPr/>
        </p:nvSpPr>
        <p:spPr>
          <a:xfrm>
            <a:off x="282078" y="4697245"/>
            <a:ext cx="1334020" cy="359009"/>
          </a:xfrm>
          <a:prstGeom prst="rect">
            <a:avLst/>
          </a:prstGeom>
          <a:noFill/>
        </p:spPr>
        <p:txBody>
          <a:bodyPr wrap="none" rtlCol="0">
            <a:spAutoFit/>
          </a:bodyPr>
          <a:lstStyle/>
          <a:p>
            <a:r>
              <a:rPr lang="en-US" sz="1733" dirty="0" err="1">
                <a:solidFill>
                  <a:schemeClr val="tx1"/>
                </a:solidFill>
              </a:rPr>
              <a:t>sw</a:t>
            </a:r>
            <a:r>
              <a:rPr lang="en-US" sz="1733" dirty="0">
                <a:solidFill>
                  <a:schemeClr val="tx1"/>
                </a:solidFill>
              </a:rPr>
              <a:t> s0, 8(t3)</a:t>
            </a:r>
          </a:p>
        </p:txBody>
      </p:sp>
      <p:sp>
        <p:nvSpPr>
          <p:cNvPr id="24" name="TextBox 23"/>
          <p:cNvSpPr txBox="1"/>
          <p:nvPr/>
        </p:nvSpPr>
        <p:spPr>
          <a:xfrm>
            <a:off x="5714001" y="2753671"/>
            <a:ext cx="2670394" cy="625684"/>
          </a:xfrm>
          <a:prstGeom prst="rect">
            <a:avLst/>
          </a:prstGeom>
          <a:noFill/>
        </p:spPr>
        <p:txBody>
          <a:bodyPr wrap="square" rtlCol="0">
            <a:spAutoFit/>
          </a:bodyPr>
          <a:lstStyle/>
          <a:p>
            <a:r>
              <a:rPr lang="en-US" sz="1733" dirty="0">
                <a:solidFill>
                  <a:srgbClr val="FF0000"/>
                </a:solidFill>
              </a:rPr>
              <a:t>executed regardless of branch outcome</a:t>
            </a:r>
            <a:r>
              <a:rPr lang="en-US" sz="1733" dirty="0" smtClean="0">
                <a:solidFill>
                  <a:srgbClr val="FF0000"/>
                </a:solidFill>
              </a:rPr>
              <a:t>!</a:t>
            </a:r>
            <a:r>
              <a:rPr lang="zh-CN" altLang="en-US" sz="1733" dirty="0">
                <a:solidFill>
                  <a:srgbClr val="FF0000"/>
                </a:solidFill>
              </a:rPr>
              <a:t>结果</a:t>
            </a:r>
            <a:endParaRPr lang="en-US" sz="1733" dirty="0">
              <a:solidFill>
                <a:srgbClr val="FF0000"/>
              </a:solidFill>
            </a:endParaRPr>
          </a:p>
        </p:txBody>
      </p:sp>
      <p:sp>
        <p:nvSpPr>
          <p:cNvPr id="26" name="TextBox 25"/>
          <p:cNvSpPr txBox="1"/>
          <p:nvPr/>
        </p:nvSpPr>
        <p:spPr>
          <a:xfrm>
            <a:off x="6135618" y="3341508"/>
            <a:ext cx="2670394" cy="625684"/>
          </a:xfrm>
          <a:prstGeom prst="rect">
            <a:avLst/>
          </a:prstGeom>
          <a:noFill/>
        </p:spPr>
        <p:txBody>
          <a:bodyPr wrap="square" rtlCol="0">
            <a:spAutoFit/>
          </a:bodyPr>
          <a:lstStyle/>
          <a:p>
            <a:r>
              <a:rPr lang="en-US" sz="1733" dirty="0">
                <a:solidFill>
                  <a:srgbClr val="FF0000"/>
                </a:solidFill>
              </a:rPr>
              <a:t>executed regardless of branch outcome!!!</a:t>
            </a:r>
          </a:p>
        </p:txBody>
      </p:sp>
      <p:sp>
        <p:nvSpPr>
          <p:cNvPr id="29" name="TextBox 28"/>
          <p:cNvSpPr txBox="1"/>
          <p:nvPr/>
        </p:nvSpPr>
        <p:spPr>
          <a:xfrm>
            <a:off x="6720878" y="3967503"/>
            <a:ext cx="2326592" cy="625684"/>
          </a:xfrm>
          <a:prstGeom prst="rect">
            <a:avLst/>
          </a:prstGeom>
          <a:noFill/>
        </p:spPr>
        <p:txBody>
          <a:bodyPr wrap="square" rtlCol="0">
            <a:spAutoFit/>
          </a:bodyPr>
          <a:lstStyle/>
          <a:p>
            <a:r>
              <a:rPr lang="en-US" sz="1733" dirty="0">
                <a:solidFill>
                  <a:srgbClr val="FF0000"/>
                </a:solidFill>
              </a:rPr>
              <a:t>PC updated reflecting branch outcome</a:t>
            </a:r>
          </a:p>
        </p:txBody>
      </p:sp>
      <p:cxnSp>
        <p:nvCxnSpPr>
          <p:cNvPr id="13" name="Straight Arrow Connector 12"/>
          <p:cNvCxnSpPr/>
          <p:nvPr/>
        </p:nvCxnSpPr>
        <p:spPr>
          <a:xfrm>
            <a:off x="3665683" y="2550343"/>
            <a:ext cx="231468" cy="175235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99730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3" grpId="0"/>
      <p:bldP spid="54" grpId="0"/>
      <p:bldP spid="24" grpId="0"/>
      <p:bldP spid="26" grpId="0"/>
      <p:bldP spid="2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96200" cy="1270000"/>
          </a:xfrm>
        </p:spPr>
        <p:txBody>
          <a:bodyPr/>
          <a:lstStyle/>
          <a:p>
            <a:pPr algn="ctr"/>
            <a:r>
              <a:rPr lang="en-US" dirty="0"/>
              <a:t>Increasing Processor Performance</a:t>
            </a:r>
          </a:p>
        </p:txBody>
      </p:sp>
      <p:sp>
        <p:nvSpPr>
          <p:cNvPr id="3" name="Content Placeholder 2"/>
          <p:cNvSpPr>
            <a:spLocks noGrp="1"/>
          </p:cNvSpPr>
          <p:nvPr>
            <p:ph idx="1"/>
          </p:nvPr>
        </p:nvSpPr>
        <p:spPr>
          <a:xfrm>
            <a:off x="698989" y="1600200"/>
            <a:ext cx="7683011" cy="3962400"/>
          </a:xfrm>
        </p:spPr>
        <p:txBody>
          <a:bodyPr>
            <a:normAutofit/>
          </a:bodyPr>
          <a:lstStyle/>
          <a:p>
            <a:pPr marL="557195" indent="-557195">
              <a:buFont typeface="+mj-lt"/>
              <a:buAutoNum type="arabicPeriod"/>
            </a:pPr>
            <a:r>
              <a:rPr lang="en-US" sz="2800" dirty="0"/>
              <a:t>Clock rate</a:t>
            </a:r>
          </a:p>
          <a:p>
            <a:pPr lvl="1"/>
            <a:r>
              <a:rPr lang="en-US" sz="2400" dirty="0">
                <a:solidFill>
                  <a:srgbClr val="0332B7"/>
                </a:solidFill>
              </a:rPr>
              <a:t>Limited by technology and power dissipation</a:t>
            </a:r>
          </a:p>
          <a:p>
            <a:pPr marL="557195" indent="-557195">
              <a:buFont typeface="+mj-lt"/>
              <a:buAutoNum type="arabicPeriod"/>
            </a:pPr>
            <a:r>
              <a:rPr lang="en-US" sz="2800" dirty="0"/>
              <a:t>Pipelining</a:t>
            </a:r>
          </a:p>
          <a:p>
            <a:pPr lvl="1"/>
            <a:r>
              <a:rPr lang="en-US" sz="2400" dirty="0">
                <a:solidFill>
                  <a:srgbClr val="0332B7"/>
                </a:solidFill>
              </a:rPr>
              <a:t>“Overlap” instruction execution</a:t>
            </a:r>
          </a:p>
          <a:p>
            <a:pPr lvl="1"/>
            <a:r>
              <a:rPr lang="en-US" sz="2400" dirty="0">
                <a:solidFill>
                  <a:srgbClr val="0332B7"/>
                </a:solidFill>
              </a:rPr>
              <a:t>Deeper pipeline: </a:t>
            </a:r>
            <a:r>
              <a:rPr lang="da-DK" sz="2400" dirty="0">
                <a:solidFill>
                  <a:srgbClr val="0332B7"/>
                </a:solidFill>
              </a:rPr>
              <a:t>5 =&gt; 10 =&gt; 15 stages</a:t>
            </a:r>
          </a:p>
          <a:p>
            <a:pPr lvl="2"/>
            <a:r>
              <a:rPr lang="da-DK" sz="2400" dirty="0" err="1"/>
              <a:t>Less</a:t>
            </a:r>
            <a:r>
              <a:rPr lang="da-DK" sz="2400" dirty="0"/>
              <a:t> </a:t>
            </a:r>
            <a:r>
              <a:rPr lang="da-DK" sz="2400" dirty="0" err="1"/>
              <a:t>work</a:t>
            </a:r>
            <a:r>
              <a:rPr lang="da-DK" sz="2400" dirty="0"/>
              <a:t> per stage </a:t>
            </a:r>
            <a:r>
              <a:rPr lang="da-DK" sz="2400" dirty="0">
                <a:sym typeface="Wingdings"/>
              </a:rPr>
              <a:t> </a:t>
            </a:r>
            <a:r>
              <a:rPr lang="da-DK" sz="2400" dirty="0" err="1">
                <a:sym typeface="Wingdings"/>
              </a:rPr>
              <a:t>shorter</a:t>
            </a:r>
            <a:r>
              <a:rPr lang="da-DK" sz="2400" dirty="0">
                <a:sym typeface="Wingdings"/>
              </a:rPr>
              <a:t> </a:t>
            </a:r>
            <a:r>
              <a:rPr lang="da-DK" sz="2400" dirty="0" err="1">
                <a:sym typeface="Wingdings"/>
              </a:rPr>
              <a:t>clock</a:t>
            </a:r>
            <a:r>
              <a:rPr lang="da-DK" sz="2400" dirty="0">
                <a:sym typeface="Wingdings"/>
              </a:rPr>
              <a:t> </a:t>
            </a:r>
            <a:r>
              <a:rPr lang="da-DK" sz="2400" dirty="0" err="1">
                <a:sym typeface="Wingdings"/>
              </a:rPr>
              <a:t>cycle</a:t>
            </a:r>
            <a:endParaRPr lang="da-DK" sz="2400" dirty="0">
              <a:sym typeface="Wingdings"/>
            </a:endParaRPr>
          </a:p>
          <a:p>
            <a:pPr lvl="2"/>
            <a:r>
              <a:rPr lang="da-DK" sz="2400" dirty="0">
                <a:sym typeface="Wingdings"/>
              </a:rPr>
              <a:t>But more potential for </a:t>
            </a:r>
            <a:r>
              <a:rPr lang="da-DK" sz="2400" dirty="0" err="1">
                <a:sym typeface="Wingdings"/>
              </a:rPr>
              <a:t>hazards</a:t>
            </a:r>
            <a:r>
              <a:rPr lang="da-DK" sz="2400" dirty="0">
                <a:sym typeface="Wingdings"/>
              </a:rPr>
              <a:t> (CPI &gt; 1)</a:t>
            </a:r>
            <a:endParaRPr lang="en-US" sz="2400" dirty="0"/>
          </a:p>
          <a:p>
            <a:pPr marL="557195" indent="-557195">
              <a:buFont typeface="+mj-lt"/>
              <a:buAutoNum type="arabicPeriod"/>
            </a:pPr>
            <a:r>
              <a:rPr lang="en-US" sz="2800" dirty="0"/>
              <a:t>Multi-issue “superscalar” processor</a:t>
            </a:r>
          </a:p>
        </p:txBody>
      </p:sp>
    </p:spTree>
    <p:extLst>
      <p:ext uri="{BB962C8B-B14F-4D97-AF65-F5344CB8AC3E}">
        <p14:creationId xmlns:p14="http://schemas.microsoft.com/office/powerpoint/2010/main" val="1435828629"/>
      </p:ext>
    </p:extLst>
  </p:cSld>
  <p:clrMapOvr>
    <a:masterClrMapping/>
  </p:clrMapOvr>
  <p:transition spd="slow">
    <p:split orient="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ctrTitle" idx="4294967295"/>
          </p:nvPr>
        </p:nvSpPr>
        <p:spPr>
          <a:xfrm>
            <a:off x="422275" y="1676400"/>
            <a:ext cx="8369300" cy="1927225"/>
          </a:xfrm>
        </p:spPr>
        <p:txBody>
          <a:bodyPr/>
          <a:lstStyle/>
          <a:p>
            <a:pPr algn="ctr"/>
            <a:r>
              <a:rPr lang="en-US" altLang="zh-CN" dirty="0" smtClean="0"/>
              <a:t>Lecture </a:t>
            </a:r>
            <a:r>
              <a:rPr lang="en-US" altLang="zh-CN" dirty="0"/>
              <a:t>8</a:t>
            </a:r>
            <a:r>
              <a:rPr lang="en-US" altLang="zh-CN" dirty="0" smtClean="0"/>
              <a:t/>
            </a:r>
            <a:br>
              <a:rPr lang="en-US" altLang="zh-CN" dirty="0" smtClean="0"/>
            </a:br>
            <a:r>
              <a:rPr lang="en-US" altLang="zh-CN" dirty="0">
                <a:ea typeface="MS PGothic" charset="-128"/>
              </a:rPr>
              <a:t>Floating</a:t>
            </a:r>
            <a:r>
              <a:rPr lang="zh-CN" altLang="en-US" dirty="0">
                <a:ea typeface="MS PGothic" charset="-128"/>
              </a:rPr>
              <a:t> </a:t>
            </a:r>
            <a:r>
              <a:rPr lang="en-US" altLang="zh-CN" dirty="0">
                <a:ea typeface="MS PGothic" charset="-128"/>
              </a:rPr>
              <a:t>Point</a:t>
            </a:r>
            <a:endParaRPr lang="en-US" altLang="zh-CN" dirty="0" smtClean="0"/>
          </a:p>
        </p:txBody>
      </p:sp>
      <p:sp>
        <p:nvSpPr>
          <p:cNvPr id="19459" name="Rectangle 5"/>
          <p:cNvSpPr>
            <a:spLocks noGrp="1" noChangeArrowheads="1"/>
          </p:cNvSpPr>
          <p:nvPr>
            <p:ph type="subTitle" idx="4294967295"/>
          </p:nvPr>
        </p:nvSpPr>
        <p:spPr>
          <a:xfrm>
            <a:off x="1447800" y="3581400"/>
            <a:ext cx="6400800" cy="685800"/>
          </a:xfrm>
        </p:spPr>
        <p:txBody>
          <a:bodyPr/>
          <a:lstStyle/>
          <a:p>
            <a:pPr marL="0" indent="0" algn="ctr">
              <a:buFontTx/>
              <a:buNone/>
            </a:pPr>
            <a:endParaRPr lang="zh-CN" altLang="en-US" sz="3200" b="1" smtClean="0">
              <a:solidFill>
                <a:srgbClr val="0332B7"/>
              </a:solidFill>
            </a:endParaRPr>
          </a:p>
        </p:txBody>
      </p:sp>
      <p:sp>
        <p:nvSpPr>
          <p:cNvPr id="1946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algn="ctr" eaLnBrk="0" fontAlgn="base" hangingPunct="0">
              <a:spcBef>
                <a:spcPct val="0"/>
              </a:spcBef>
              <a:spcAft>
                <a:spcPct val="0"/>
              </a:spcAft>
              <a:defRPr sz="1600">
                <a:solidFill>
                  <a:schemeClr val="hlink"/>
                </a:solidFill>
                <a:latin typeface="Arial" charset="0"/>
                <a:ea typeface="宋体" pitchFamily="2" charset="-122"/>
              </a:defRPr>
            </a:lvl6pPr>
            <a:lvl7pPr marL="2971800" indent="-228600" algn="ctr" eaLnBrk="0" fontAlgn="base" hangingPunct="0">
              <a:spcBef>
                <a:spcPct val="0"/>
              </a:spcBef>
              <a:spcAft>
                <a:spcPct val="0"/>
              </a:spcAft>
              <a:defRPr sz="1600">
                <a:solidFill>
                  <a:schemeClr val="hlink"/>
                </a:solidFill>
                <a:latin typeface="Arial" charset="0"/>
                <a:ea typeface="宋体" pitchFamily="2" charset="-122"/>
              </a:defRPr>
            </a:lvl7pPr>
            <a:lvl8pPr marL="3429000" indent="-228600" algn="ctr" eaLnBrk="0" fontAlgn="base" hangingPunct="0">
              <a:spcBef>
                <a:spcPct val="0"/>
              </a:spcBef>
              <a:spcAft>
                <a:spcPct val="0"/>
              </a:spcAft>
              <a:defRPr sz="1600">
                <a:solidFill>
                  <a:schemeClr val="hlink"/>
                </a:solidFill>
                <a:latin typeface="Arial" charset="0"/>
                <a:ea typeface="宋体" pitchFamily="2" charset="-122"/>
              </a:defRPr>
            </a:lvl8pPr>
            <a:lvl9pPr marL="3886200" indent="-228600" algn="ctr" eaLnBrk="0" fontAlgn="base" hangingPunct="0">
              <a:spcBef>
                <a:spcPct val="0"/>
              </a:spcBef>
              <a:spcAft>
                <a:spcPct val="0"/>
              </a:spcAft>
              <a:defRPr sz="1600">
                <a:solidFill>
                  <a:schemeClr val="hlink"/>
                </a:solidFill>
                <a:latin typeface="Arial" charset="0"/>
                <a:ea typeface="宋体" pitchFamily="2" charset="-122"/>
              </a:defRPr>
            </a:lvl9pPr>
          </a:lstStyle>
          <a:p>
            <a:fld id="{BC95AEBA-FD89-4520-8B59-B616293CD7AA}" type="slidenum">
              <a:rPr lang="en-US" altLang="zh-CN" sz="1400" smtClean="0">
                <a:solidFill>
                  <a:schemeClr val="accent2"/>
                </a:solidFill>
                <a:latin typeface="Times New Roman" pitchFamily="18" charset="0"/>
              </a:rPr>
              <a:pPr/>
              <a:t>74</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1588857091"/>
      </p:ext>
    </p:extLst>
  </p:cSld>
  <p:clrMapOvr>
    <a:masterClrMapping/>
  </p:clrMapOvr>
  <p:transition spd="slow">
    <p:randomBar dir="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773724" y="211138"/>
            <a:ext cx="7596554" cy="1055688"/>
          </a:xfrm>
        </p:spPr>
        <p:txBody>
          <a:bodyPr/>
          <a:lstStyle/>
          <a:p>
            <a:pPr algn="ctr"/>
            <a:r>
              <a:rPr lang="en-US" dirty="0"/>
              <a:t>Floating Point Representation (1/2)</a:t>
            </a:r>
          </a:p>
        </p:txBody>
      </p:sp>
      <p:sp>
        <p:nvSpPr>
          <p:cNvPr id="36867" name="Rectangle 3"/>
          <p:cNvSpPr>
            <a:spLocks noGrp="1" noChangeArrowheads="1"/>
          </p:cNvSpPr>
          <p:nvPr>
            <p:ph type="body" idx="1"/>
          </p:nvPr>
        </p:nvSpPr>
        <p:spPr>
          <a:xfrm>
            <a:off x="773723" y="1428750"/>
            <a:ext cx="7596554" cy="1130300"/>
          </a:xfrm>
        </p:spPr>
        <p:txBody>
          <a:bodyPr/>
          <a:lstStyle/>
          <a:p>
            <a:r>
              <a:rPr lang="en-US" sz="2800" dirty="0"/>
              <a:t>Normal format: </a:t>
            </a:r>
            <a:r>
              <a:rPr lang="en-US" sz="2800" dirty="0">
                <a:solidFill>
                  <a:schemeClr val="hlink"/>
                </a:solidFill>
              </a:rPr>
              <a:t>+</a:t>
            </a:r>
            <a:r>
              <a:rPr lang="en-US" sz="2800" dirty="0">
                <a:solidFill>
                  <a:schemeClr val="tx2"/>
                </a:solidFill>
              </a:rPr>
              <a:t>1</a:t>
            </a:r>
            <a:r>
              <a:rPr lang="en-US" sz="2800" dirty="0"/>
              <a:t>.</a:t>
            </a:r>
            <a:r>
              <a:rPr lang="en-US" sz="2800" dirty="0">
                <a:solidFill>
                  <a:schemeClr val="accent2"/>
                </a:solidFill>
              </a:rPr>
              <a:t>xxx…</a:t>
            </a:r>
            <a:r>
              <a:rPr lang="en-US" sz="2800" dirty="0" err="1">
                <a:solidFill>
                  <a:schemeClr val="accent2"/>
                </a:solidFill>
              </a:rPr>
              <a:t>x</a:t>
            </a:r>
            <a:r>
              <a:rPr lang="en-US" sz="2800" baseline="-25000" dirty="0" err="1"/>
              <a:t>two</a:t>
            </a:r>
            <a:r>
              <a:rPr lang="en-US" sz="2800" dirty="0"/>
              <a:t>*2</a:t>
            </a:r>
            <a:r>
              <a:rPr lang="en-US" sz="2800" baseline="30000" dirty="0">
                <a:solidFill>
                  <a:schemeClr val="accent1"/>
                </a:solidFill>
              </a:rPr>
              <a:t>yyy…</a:t>
            </a:r>
            <a:r>
              <a:rPr lang="en-US" sz="2800" baseline="30000" dirty="0" err="1">
                <a:solidFill>
                  <a:schemeClr val="accent1"/>
                </a:solidFill>
              </a:rPr>
              <a:t>y</a:t>
            </a:r>
            <a:r>
              <a:rPr lang="en-US" sz="2800" dirty="0" err="1"/>
              <a:t>two</a:t>
            </a:r>
            <a:endParaRPr lang="en-US" sz="2800" dirty="0"/>
          </a:p>
          <a:p>
            <a:r>
              <a:rPr lang="en-US" sz="2800" dirty="0"/>
              <a:t>Multiple of Word Size (32 bits)</a:t>
            </a:r>
          </a:p>
        </p:txBody>
      </p:sp>
      <p:grpSp>
        <p:nvGrpSpPr>
          <p:cNvPr id="36868" name="Group 4"/>
          <p:cNvGrpSpPr>
            <a:grpSpLocks/>
          </p:cNvGrpSpPr>
          <p:nvPr/>
        </p:nvGrpSpPr>
        <p:grpSpPr bwMode="auto">
          <a:xfrm>
            <a:off x="681404" y="2743200"/>
            <a:ext cx="7354766" cy="1438276"/>
            <a:chOff x="225" y="1488"/>
            <a:chExt cx="5019" cy="906"/>
          </a:xfrm>
        </p:grpSpPr>
        <p:sp>
          <p:nvSpPr>
            <p:cNvPr id="36870" name="Text Box 5"/>
            <p:cNvSpPr txBox="1">
              <a:spLocks noChangeArrowheads="1"/>
            </p:cNvSpPr>
            <p:nvPr/>
          </p:nvSpPr>
          <p:spPr bwMode="auto">
            <a:xfrm>
              <a:off x="4981" y="1528"/>
              <a:ext cx="263" cy="330"/>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0</a:t>
              </a:r>
            </a:p>
          </p:txBody>
        </p:sp>
        <p:sp>
          <p:nvSpPr>
            <p:cNvPr id="36871" name="Text Box 6"/>
            <p:cNvSpPr txBox="1">
              <a:spLocks noChangeArrowheads="1"/>
            </p:cNvSpPr>
            <p:nvPr/>
          </p:nvSpPr>
          <p:spPr bwMode="auto">
            <a:xfrm>
              <a:off x="225" y="1488"/>
              <a:ext cx="399" cy="330"/>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31</a:t>
              </a:r>
            </a:p>
          </p:txBody>
        </p:sp>
        <p:sp>
          <p:nvSpPr>
            <p:cNvPr id="36872" name="Rectangle 7"/>
            <p:cNvSpPr>
              <a:spLocks noChangeArrowheads="1"/>
            </p:cNvSpPr>
            <p:nvPr/>
          </p:nvSpPr>
          <p:spPr bwMode="auto">
            <a:xfrm>
              <a:off x="480" y="1776"/>
              <a:ext cx="4704" cy="282"/>
            </a:xfrm>
            <a:prstGeom prst="rect">
              <a:avLst/>
            </a:prstGeom>
            <a:noFill/>
            <a:ln w="38100">
              <a:solidFill>
                <a:schemeClr val="tx1"/>
              </a:solidFill>
              <a:miter lim="800000"/>
              <a:headEnd/>
              <a:tailEnd/>
            </a:ln>
          </p:spPr>
          <p:txBody>
            <a:bodyPr wrap="none" anchor="ctr">
              <a:prstTxWarp prst="textNoShape">
                <a:avLst/>
              </a:prstTxWarp>
            </a:bodyPr>
            <a:lstStyle/>
            <a:p>
              <a:endParaRPr lang="en-US"/>
            </a:p>
          </p:txBody>
        </p:sp>
        <p:sp>
          <p:nvSpPr>
            <p:cNvPr id="36873" name="Text Box 8"/>
            <p:cNvSpPr txBox="1">
              <a:spLocks noChangeArrowheads="1"/>
            </p:cNvSpPr>
            <p:nvPr/>
          </p:nvSpPr>
          <p:spPr bwMode="auto">
            <a:xfrm>
              <a:off x="420" y="1728"/>
              <a:ext cx="289" cy="330"/>
            </a:xfrm>
            <a:prstGeom prst="rect">
              <a:avLst/>
            </a:prstGeom>
            <a:noFill/>
            <a:ln w="12700">
              <a:noFill/>
              <a:miter lim="800000"/>
              <a:headEnd/>
              <a:tailEnd/>
            </a:ln>
          </p:spPr>
          <p:txBody>
            <a:bodyPr wrap="none">
              <a:prstTxWarp prst="textNoShape">
                <a:avLst/>
              </a:prstTxWarp>
              <a:spAutoFit/>
            </a:bodyPr>
            <a:lstStyle/>
            <a:p>
              <a:r>
                <a:rPr lang="en-US" sz="2800" b="1"/>
                <a:t>S</a:t>
              </a:r>
              <a:endParaRPr lang="en-US" sz="2800" b="1">
                <a:solidFill>
                  <a:schemeClr val="tx1"/>
                </a:solidFill>
              </a:endParaRPr>
            </a:p>
          </p:txBody>
        </p:sp>
        <p:sp>
          <p:nvSpPr>
            <p:cNvPr id="36874" name="Text Box 9"/>
            <p:cNvSpPr txBox="1">
              <a:spLocks noChangeArrowheads="1"/>
            </p:cNvSpPr>
            <p:nvPr/>
          </p:nvSpPr>
          <p:spPr bwMode="auto">
            <a:xfrm>
              <a:off x="720" y="1728"/>
              <a:ext cx="1244" cy="330"/>
            </a:xfrm>
            <a:prstGeom prst="rect">
              <a:avLst/>
            </a:prstGeom>
            <a:noFill/>
            <a:ln w="12700">
              <a:noFill/>
              <a:miter lim="800000"/>
              <a:headEnd/>
              <a:tailEnd/>
            </a:ln>
          </p:spPr>
          <p:txBody>
            <a:bodyPr wrap="none">
              <a:prstTxWarp prst="textNoShape">
                <a:avLst/>
              </a:prstTxWarp>
              <a:spAutoFit/>
            </a:bodyPr>
            <a:lstStyle/>
            <a:p>
              <a:r>
                <a:rPr lang="en-US" sz="2800" b="1"/>
                <a:t>Exponent</a:t>
              </a:r>
              <a:endParaRPr lang="en-US" sz="2800" b="1">
                <a:solidFill>
                  <a:schemeClr val="tx1"/>
                </a:solidFill>
              </a:endParaRPr>
            </a:p>
          </p:txBody>
        </p:sp>
        <p:sp>
          <p:nvSpPr>
            <p:cNvPr id="36875" name="Line 10"/>
            <p:cNvSpPr>
              <a:spLocks noChangeShapeType="1"/>
            </p:cNvSpPr>
            <p:nvPr/>
          </p:nvSpPr>
          <p:spPr bwMode="auto">
            <a:xfrm>
              <a:off x="672" y="1776"/>
              <a:ext cx="0" cy="288"/>
            </a:xfrm>
            <a:prstGeom prst="line">
              <a:avLst/>
            </a:prstGeom>
            <a:noFill/>
            <a:ln w="38100">
              <a:solidFill>
                <a:schemeClr val="tx1"/>
              </a:solidFill>
              <a:round/>
              <a:headEnd/>
              <a:tailEnd/>
            </a:ln>
          </p:spPr>
          <p:txBody>
            <a:bodyPr wrap="none" anchor="ctr">
              <a:prstTxWarp prst="textNoShape">
                <a:avLst/>
              </a:prstTxWarp>
            </a:bodyPr>
            <a:lstStyle/>
            <a:p>
              <a:endParaRPr lang="en-US"/>
            </a:p>
          </p:txBody>
        </p:sp>
        <p:sp>
          <p:nvSpPr>
            <p:cNvPr id="36876" name="Text Box 11"/>
            <p:cNvSpPr txBox="1">
              <a:spLocks noChangeArrowheads="1"/>
            </p:cNvSpPr>
            <p:nvPr/>
          </p:nvSpPr>
          <p:spPr bwMode="auto">
            <a:xfrm>
              <a:off x="513" y="1488"/>
              <a:ext cx="399" cy="330"/>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30</a:t>
              </a:r>
            </a:p>
          </p:txBody>
        </p:sp>
        <p:sp>
          <p:nvSpPr>
            <p:cNvPr id="36877" name="Line 12"/>
            <p:cNvSpPr>
              <a:spLocks noChangeShapeType="1"/>
            </p:cNvSpPr>
            <p:nvPr/>
          </p:nvSpPr>
          <p:spPr bwMode="auto">
            <a:xfrm>
              <a:off x="1968" y="1776"/>
              <a:ext cx="0" cy="288"/>
            </a:xfrm>
            <a:prstGeom prst="line">
              <a:avLst/>
            </a:prstGeom>
            <a:noFill/>
            <a:ln w="38100">
              <a:solidFill>
                <a:schemeClr val="tx1"/>
              </a:solidFill>
              <a:round/>
              <a:headEnd/>
              <a:tailEnd/>
            </a:ln>
          </p:spPr>
          <p:txBody>
            <a:bodyPr wrap="none" anchor="ctr">
              <a:prstTxWarp prst="textNoShape">
                <a:avLst/>
              </a:prstTxWarp>
            </a:bodyPr>
            <a:lstStyle/>
            <a:p>
              <a:endParaRPr lang="en-US"/>
            </a:p>
          </p:txBody>
        </p:sp>
        <p:sp>
          <p:nvSpPr>
            <p:cNvPr id="36878" name="Text Box 13"/>
            <p:cNvSpPr txBox="1">
              <a:spLocks noChangeArrowheads="1"/>
            </p:cNvSpPr>
            <p:nvPr/>
          </p:nvSpPr>
          <p:spPr bwMode="auto">
            <a:xfrm>
              <a:off x="1617" y="1488"/>
              <a:ext cx="399" cy="330"/>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23</a:t>
              </a:r>
            </a:p>
          </p:txBody>
        </p:sp>
        <p:sp>
          <p:nvSpPr>
            <p:cNvPr id="36879" name="Text Box 14"/>
            <p:cNvSpPr txBox="1">
              <a:spLocks noChangeArrowheads="1"/>
            </p:cNvSpPr>
            <p:nvPr/>
          </p:nvSpPr>
          <p:spPr bwMode="auto">
            <a:xfrm>
              <a:off x="1905" y="1488"/>
              <a:ext cx="399" cy="330"/>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22</a:t>
              </a:r>
            </a:p>
          </p:txBody>
        </p:sp>
        <p:sp>
          <p:nvSpPr>
            <p:cNvPr id="36880" name="Text Box 15"/>
            <p:cNvSpPr txBox="1">
              <a:spLocks noChangeArrowheads="1"/>
            </p:cNvSpPr>
            <p:nvPr/>
          </p:nvSpPr>
          <p:spPr bwMode="auto">
            <a:xfrm>
              <a:off x="2872" y="1728"/>
              <a:ext cx="1447" cy="330"/>
            </a:xfrm>
            <a:prstGeom prst="rect">
              <a:avLst/>
            </a:prstGeom>
            <a:noFill/>
            <a:ln w="12700">
              <a:noFill/>
              <a:miter lim="800000"/>
              <a:headEnd/>
              <a:tailEnd/>
            </a:ln>
          </p:spPr>
          <p:txBody>
            <a:bodyPr wrap="none">
              <a:prstTxWarp prst="textNoShape">
                <a:avLst/>
              </a:prstTxWarp>
              <a:spAutoFit/>
            </a:bodyPr>
            <a:lstStyle/>
            <a:p>
              <a:r>
                <a:rPr lang="en-US" sz="2800" b="1">
                  <a:solidFill>
                    <a:schemeClr val="accent2"/>
                  </a:solidFill>
                </a:rPr>
                <a:t>Significand</a:t>
              </a:r>
              <a:endParaRPr lang="en-US" sz="2800" b="1">
                <a:solidFill>
                  <a:schemeClr val="tx1"/>
                </a:solidFill>
              </a:endParaRPr>
            </a:p>
          </p:txBody>
        </p:sp>
        <p:sp>
          <p:nvSpPr>
            <p:cNvPr id="36881" name="Text Box 16"/>
            <p:cNvSpPr txBox="1">
              <a:spLocks noChangeArrowheads="1"/>
            </p:cNvSpPr>
            <p:nvPr/>
          </p:nvSpPr>
          <p:spPr bwMode="auto">
            <a:xfrm>
              <a:off x="264" y="2064"/>
              <a:ext cx="630" cy="330"/>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1 bit</a:t>
              </a:r>
            </a:p>
          </p:txBody>
        </p:sp>
        <p:sp>
          <p:nvSpPr>
            <p:cNvPr id="36882" name="Text Box 17"/>
            <p:cNvSpPr txBox="1">
              <a:spLocks noChangeArrowheads="1"/>
            </p:cNvSpPr>
            <p:nvPr/>
          </p:nvSpPr>
          <p:spPr bwMode="auto">
            <a:xfrm>
              <a:off x="1026" y="2064"/>
              <a:ext cx="767" cy="330"/>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8 bits</a:t>
              </a:r>
            </a:p>
          </p:txBody>
        </p:sp>
        <p:sp>
          <p:nvSpPr>
            <p:cNvPr id="36883" name="Text Box 18"/>
            <p:cNvSpPr txBox="1">
              <a:spLocks noChangeArrowheads="1"/>
            </p:cNvSpPr>
            <p:nvPr/>
          </p:nvSpPr>
          <p:spPr bwMode="auto">
            <a:xfrm>
              <a:off x="3229" y="2064"/>
              <a:ext cx="904" cy="330"/>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23 bits</a:t>
              </a:r>
            </a:p>
          </p:txBody>
        </p:sp>
      </p:grpSp>
      <p:sp>
        <p:nvSpPr>
          <p:cNvPr id="36869" name="Rectangle 19"/>
          <p:cNvSpPr>
            <a:spLocks noChangeArrowheads="1"/>
          </p:cNvSpPr>
          <p:nvPr/>
        </p:nvSpPr>
        <p:spPr bwMode="auto">
          <a:xfrm>
            <a:off x="949569" y="4343401"/>
            <a:ext cx="7385538" cy="2218043"/>
          </a:xfrm>
          <a:prstGeom prst="rect">
            <a:avLst/>
          </a:prstGeom>
          <a:noFill/>
          <a:ln w="12700">
            <a:noFill/>
            <a:miter lim="800000"/>
            <a:headEnd/>
            <a:tailEnd/>
          </a:ln>
        </p:spPr>
        <p:txBody>
          <a:bodyPr lIns="63500" tIns="25400" rIns="63500" bIns="25400">
            <a:prstTxWarp prst="textNoShape">
              <a:avLst/>
            </a:prstTxWarp>
            <a:spAutoFit/>
          </a:bodyPr>
          <a:lstStyle/>
          <a:p>
            <a:pPr marL="203200" indent="-203200" algn="l">
              <a:lnSpc>
                <a:spcPct val="75000"/>
              </a:lnSpc>
              <a:spcBef>
                <a:spcPct val="65000"/>
              </a:spcBef>
              <a:buSzPct val="100000"/>
              <a:buFont typeface="Times" charset="0"/>
              <a:buChar char="•"/>
            </a:pPr>
            <a:r>
              <a:rPr lang="en-US" sz="3200" b="1" dirty="0"/>
              <a:t>S</a:t>
            </a:r>
            <a:r>
              <a:rPr lang="en-US" sz="3200" b="1" dirty="0">
                <a:solidFill>
                  <a:schemeClr val="tx1"/>
                </a:solidFill>
              </a:rPr>
              <a:t> represents </a:t>
            </a:r>
            <a:r>
              <a:rPr lang="en-US" sz="3200" b="1" dirty="0"/>
              <a:t>Sign</a:t>
            </a:r>
            <a:r>
              <a:rPr lang="en-US" sz="3200" b="1" dirty="0">
                <a:solidFill>
                  <a:schemeClr val="tx1"/>
                </a:solidFill>
              </a:rPr>
              <a:t>				</a:t>
            </a:r>
            <a:r>
              <a:rPr lang="en-US" sz="3200" b="1" dirty="0"/>
              <a:t>Exponent</a:t>
            </a:r>
            <a:r>
              <a:rPr lang="en-US" sz="3200" b="1" dirty="0">
                <a:solidFill>
                  <a:schemeClr val="tx1"/>
                </a:solidFill>
              </a:rPr>
              <a:t> represents </a:t>
            </a:r>
            <a:r>
              <a:rPr lang="en-US" sz="3200" b="1" dirty="0"/>
              <a:t>y</a:t>
            </a:r>
            <a:r>
              <a:rPr lang="en-US" sz="3200" b="1" dirty="0">
                <a:solidFill>
                  <a:schemeClr val="tx1"/>
                </a:solidFill>
              </a:rPr>
              <a:t>’s			</a:t>
            </a:r>
            <a:r>
              <a:rPr lang="en-US" sz="3200" b="1" dirty="0">
                <a:solidFill>
                  <a:schemeClr val="accent2"/>
                </a:solidFill>
              </a:rPr>
              <a:t>Significand</a:t>
            </a:r>
            <a:r>
              <a:rPr lang="en-US" sz="3200" b="1" dirty="0">
                <a:solidFill>
                  <a:schemeClr val="tx1"/>
                </a:solidFill>
              </a:rPr>
              <a:t> represents </a:t>
            </a:r>
            <a:r>
              <a:rPr lang="en-US" sz="3200" b="1" dirty="0">
                <a:solidFill>
                  <a:schemeClr val="accent2"/>
                </a:solidFill>
              </a:rPr>
              <a:t>x</a:t>
            </a:r>
            <a:r>
              <a:rPr lang="en-US" sz="3200" b="1" dirty="0">
                <a:solidFill>
                  <a:schemeClr val="tx1"/>
                </a:solidFill>
              </a:rPr>
              <a:t>’s</a:t>
            </a:r>
          </a:p>
          <a:p>
            <a:pPr marL="203200" indent="-203200" algn="l">
              <a:lnSpc>
                <a:spcPct val="75000"/>
              </a:lnSpc>
              <a:spcBef>
                <a:spcPct val="65000"/>
              </a:spcBef>
              <a:buSzPct val="100000"/>
              <a:buFont typeface="Times" charset="0"/>
              <a:buChar char="•"/>
            </a:pPr>
            <a:r>
              <a:rPr lang="en-US" sz="3200" b="1" dirty="0">
                <a:solidFill>
                  <a:schemeClr val="tx1"/>
                </a:solidFill>
              </a:rPr>
              <a:t>Represent numbers as small as </a:t>
            </a:r>
            <a:br>
              <a:rPr lang="en-US" sz="3200" b="1" dirty="0">
                <a:solidFill>
                  <a:schemeClr val="tx1"/>
                </a:solidFill>
              </a:rPr>
            </a:br>
            <a:r>
              <a:rPr lang="en-US" sz="3200" b="1" dirty="0">
                <a:solidFill>
                  <a:schemeClr val="tx1"/>
                </a:solidFill>
              </a:rPr>
              <a:t>2.0 x 10</a:t>
            </a:r>
            <a:r>
              <a:rPr lang="en-US" sz="3200" b="1" baseline="30000" dirty="0">
                <a:solidFill>
                  <a:schemeClr val="tx1"/>
                </a:solidFill>
              </a:rPr>
              <a:t>-38</a:t>
            </a:r>
            <a:r>
              <a:rPr lang="en-US" sz="3200" b="1" dirty="0">
                <a:solidFill>
                  <a:schemeClr val="tx1"/>
                </a:solidFill>
              </a:rPr>
              <a:t> to as large as 2.0 x 10</a:t>
            </a:r>
            <a:r>
              <a:rPr lang="en-US" sz="3200" b="1" baseline="30000" dirty="0">
                <a:solidFill>
                  <a:schemeClr val="tx1"/>
                </a:solidFill>
              </a:rPr>
              <a:t>38</a:t>
            </a:r>
            <a:r>
              <a:rPr lang="en-US" sz="3200" b="1" dirty="0">
                <a:solidFill>
                  <a:schemeClr val="tx1"/>
                </a:solidFill>
              </a:rPr>
              <a:t> </a:t>
            </a:r>
          </a:p>
        </p:txBody>
      </p:sp>
    </p:spTree>
    <p:extLst>
      <p:ext uri="{BB962C8B-B14F-4D97-AF65-F5344CB8AC3E}">
        <p14:creationId xmlns:p14="http://schemas.microsoft.com/office/powerpoint/2010/main" val="2468468704"/>
      </p:ext>
    </p:extLst>
  </p:cSld>
  <p:clrMapOvr>
    <a:masterClrMapping/>
  </p:clrMapOvr>
  <p:transition spd="slow">
    <p:split orient="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73723" y="211137"/>
            <a:ext cx="7666892" cy="609601"/>
          </a:xfrm>
        </p:spPr>
        <p:txBody>
          <a:bodyPr/>
          <a:lstStyle/>
          <a:p>
            <a:pPr algn="ctr"/>
            <a:r>
              <a:rPr lang="en-US"/>
              <a:t>IEEE 754 Floating Point Standard (1/3)</a:t>
            </a:r>
          </a:p>
        </p:txBody>
      </p:sp>
      <p:sp>
        <p:nvSpPr>
          <p:cNvPr id="47107" name="Rectangle 3"/>
          <p:cNvSpPr>
            <a:spLocks noGrp="1" noChangeArrowheads="1"/>
          </p:cNvSpPr>
          <p:nvPr>
            <p:ph type="body" idx="1"/>
          </p:nvPr>
        </p:nvSpPr>
        <p:spPr>
          <a:xfrm>
            <a:off x="597877" y="886142"/>
            <a:ext cx="8018585" cy="5514658"/>
          </a:xfrm>
        </p:spPr>
        <p:txBody>
          <a:bodyPr/>
          <a:lstStyle/>
          <a:p>
            <a:pPr>
              <a:lnSpc>
                <a:spcPct val="65000"/>
              </a:lnSpc>
              <a:buFont typeface="Times" charset="0"/>
              <a:buNone/>
            </a:pPr>
            <a:r>
              <a:rPr lang="en-US" sz="2800" dirty="0"/>
              <a:t>Single Precision (DP similar):</a:t>
            </a:r>
          </a:p>
          <a:p>
            <a:pPr>
              <a:lnSpc>
                <a:spcPct val="65000"/>
              </a:lnSpc>
            </a:pPr>
            <a:endParaRPr lang="en-US" dirty="0"/>
          </a:p>
          <a:p>
            <a:pPr>
              <a:lnSpc>
                <a:spcPct val="65000"/>
              </a:lnSpc>
            </a:pPr>
            <a:endParaRPr lang="en-US" dirty="0"/>
          </a:p>
          <a:p>
            <a:pPr>
              <a:lnSpc>
                <a:spcPct val="65000"/>
              </a:lnSpc>
            </a:pPr>
            <a:r>
              <a:rPr lang="en-US" sz="2800" dirty="0"/>
              <a:t> </a:t>
            </a:r>
            <a:endParaRPr lang="en-US" sz="2800" dirty="0" smtClean="0"/>
          </a:p>
          <a:p>
            <a:pPr>
              <a:lnSpc>
                <a:spcPct val="65000"/>
              </a:lnSpc>
            </a:pPr>
            <a:endParaRPr lang="en-US" sz="2800" dirty="0">
              <a:solidFill>
                <a:schemeClr val="hlink"/>
              </a:solidFill>
            </a:endParaRPr>
          </a:p>
          <a:p>
            <a:pPr>
              <a:lnSpc>
                <a:spcPct val="65000"/>
              </a:lnSpc>
            </a:pPr>
            <a:endParaRPr lang="en-US" dirty="0" smtClean="0">
              <a:solidFill>
                <a:schemeClr val="hlink"/>
              </a:solidFill>
            </a:endParaRPr>
          </a:p>
          <a:p>
            <a:pPr>
              <a:lnSpc>
                <a:spcPct val="65000"/>
              </a:lnSpc>
            </a:pPr>
            <a:r>
              <a:rPr lang="en-US" dirty="0" smtClean="0">
                <a:solidFill>
                  <a:schemeClr val="hlink"/>
                </a:solidFill>
              </a:rPr>
              <a:t>S</a:t>
            </a:r>
            <a:r>
              <a:rPr lang="en-US" dirty="0" smtClean="0"/>
              <a:t>ign bit:1 </a:t>
            </a:r>
            <a:r>
              <a:rPr lang="en-US" dirty="0"/>
              <a:t>means </a:t>
            </a:r>
            <a:r>
              <a:rPr lang="en-US" dirty="0" smtClean="0"/>
              <a:t>negative</a:t>
            </a:r>
            <a:r>
              <a:rPr lang="en-US" altLang="zh-CN" dirty="0"/>
              <a:t>,</a:t>
            </a:r>
            <a:r>
              <a:rPr lang="zh-CN" altLang="en-US" dirty="0" smtClean="0"/>
              <a:t> </a:t>
            </a:r>
            <a:r>
              <a:rPr lang="en-US" dirty="0" smtClean="0"/>
              <a:t>0 </a:t>
            </a:r>
            <a:r>
              <a:rPr lang="en-US" dirty="0"/>
              <a:t>means positive</a:t>
            </a:r>
          </a:p>
          <a:p>
            <a:pPr>
              <a:lnSpc>
                <a:spcPct val="65000"/>
              </a:lnSpc>
            </a:pPr>
            <a:r>
              <a:rPr lang="en-US" dirty="0"/>
              <a:t>Significand:</a:t>
            </a:r>
          </a:p>
          <a:p>
            <a:pPr lvl="1">
              <a:lnSpc>
                <a:spcPct val="75000"/>
              </a:lnSpc>
            </a:pPr>
            <a:r>
              <a:rPr lang="en-US" sz="2400" dirty="0"/>
              <a:t>To pack more bits, leading 1 implicit for normalized numbers</a:t>
            </a:r>
          </a:p>
          <a:p>
            <a:pPr lvl="1">
              <a:lnSpc>
                <a:spcPct val="75000"/>
              </a:lnSpc>
            </a:pPr>
            <a:r>
              <a:rPr lang="en-US" sz="2400" dirty="0"/>
              <a:t>1 + 23 bits single, 1 + 52 bits double</a:t>
            </a:r>
          </a:p>
          <a:p>
            <a:pPr lvl="1">
              <a:lnSpc>
                <a:spcPct val="75000"/>
              </a:lnSpc>
            </a:pPr>
            <a:r>
              <a:rPr lang="en-US" sz="2400" dirty="0"/>
              <a:t>always true: 0 &lt; Significand &lt; 1 </a:t>
            </a:r>
            <a:r>
              <a:rPr lang="en-US" sz="2400" dirty="0" smtClean="0"/>
              <a:t>(</a:t>
            </a:r>
            <a:r>
              <a:rPr lang="en-US" sz="2400" dirty="0"/>
              <a:t>for normalized numbers)</a:t>
            </a:r>
          </a:p>
          <a:p>
            <a:pPr>
              <a:lnSpc>
                <a:spcPct val="65000"/>
              </a:lnSpc>
            </a:pPr>
            <a:r>
              <a:rPr lang="en-US" dirty="0"/>
              <a:t>Note: 0 has no leading 1, so reserve exponent value 0 just for number 0</a:t>
            </a:r>
          </a:p>
        </p:txBody>
      </p:sp>
      <p:grpSp>
        <p:nvGrpSpPr>
          <p:cNvPr id="47108" name="Group 4"/>
          <p:cNvGrpSpPr>
            <a:grpSpLocks/>
          </p:cNvGrpSpPr>
          <p:nvPr/>
        </p:nvGrpSpPr>
        <p:grpSpPr bwMode="auto">
          <a:xfrm>
            <a:off x="585705" y="1142999"/>
            <a:ext cx="7617855" cy="1685484"/>
            <a:chOff x="232" y="1488"/>
            <a:chExt cx="5007" cy="835"/>
          </a:xfrm>
        </p:grpSpPr>
        <p:sp>
          <p:nvSpPr>
            <p:cNvPr id="47109" name="Text Box 5"/>
            <p:cNvSpPr txBox="1">
              <a:spLocks noChangeArrowheads="1"/>
            </p:cNvSpPr>
            <p:nvPr/>
          </p:nvSpPr>
          <p:spPr bwMode="auto">
            <a:xfrm>
              <a:off x="4986" y="1528"/>
              <a:ext cx="253" cy="259"/>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0</a:t>
              </a:r>
            </a:p>
          </p:txBody>
        </p:sp>
        <p:sp>
          <p:nvSpPr>
            <p:cNvPr id="47110" name="Text Box 6"/>
            <p:cNvSpPr txBox="1">
              <a:spLocks noChangeArrowheads="1"/>
            </p:cNvSpPr>
            <p:nvPr/>
          </p:nvSpPr>
          <p:spPr bwMode="auto">
            <a:xfrm>
              <a:off x="232" y="1488"/>
              <a:ext cx="385" cy="259"/>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31</a:t>
              </a:r>
            </a:p>
          </p:txBody>
        </p:sp>
        <p:sp>
          <p:nvSpPr>
            <p:cNvPr id="47111" name="Rectangle 7"/>
            <p:cNvSpPr>
              <a:spLocks noChangeArrowheads="1"/>
            </p:cNvSpPr>
            <p:nvPr/>
          </p:nvSpPr>
          <p:spPr bwMode="auto">
            <a:xfrm>
              <a:off x="480" y="1776"/>
              <a:ext cx="4704" cy="282"/>
            </a:xfrm>
            <a:prstGeom prst="rect">
              <a:avLst/>
            </a:prstGeom>
            <a:noFill/>
            <a:ln w="38100">
              <a:solidFill>
                <a:schemeClr val="tx1"/>
              </a:solidFill>
              <a:miter lim="800000"/>
              <a:headEnd/>
              <a:tailEnd/>
            </a:ln>
          </p:spPr>
          <p:txBody>
            <a:bodyPr wrap="none" anchor="ctr">
              <a:prstTxWarp prst="textNoShape">
                <a:avLst/>
              </a:prstTxWarp>
            </a:bodyPr>
            <a:lstStyle/>
            <a:p>
              <a:endParaRPr lang="en-US"/>
            </a:p>
          </p:txBody>
        </p:sp>
        <p:sp>
          <p:nvSpPr>
            <p:cNvPr id="47112" name="Text Box 8"/>
            <p:cNvSpPr txBox="1">
              <a:spLocks noChangeArrowheads="1"/>
            </p:cNvSpPr>
            <p:nvPr/>
          </p:nvSpPr>
          <p:spPr bwMode="auto">
            <a:xfrm>
              <a:off x="425" y="1728"/>
              <a:ext cx="278" cy="259"/>
            </a:xfrm>
            <a:prstGeom prst="rect">
              <a:avLst/>
            </a:prstGeom>
            <a:noFill/>
            <a:ln w="12700">
              <a:noFill/>
              <a:miter lim="800000"/>
              <a:headEnd/>
              <a:tailEnd/>
            </a:ln>
          </p:spPr>
          <p:txBody>
            <a:bodyPr wrap="none">
              <a:prstTxWarp prst="textNoShape">
                <a:avLst/>
              </a:prstTxWarp>
              <a:spAutoFit/>
            </a:bodyPr>
            <a:lstStyle/>
            <a:p>
              <a:r>
                <a:rPr lang="en-US" sz="2800" b="1"/>
                <a:t>S</a:t>
              </a:r>
              <a:endParaRPr lang="en-US" sz="2800" b="1">
                <a:solidFill>
                  <a:schemeClr val="tx1"/>
                </a:solidFill>
              </a:endParaRPr>
            </a:p>
          </p:txBody>
        </p:sp>
        <p:sp>
          <p:nvSpPr>
            <p:cNvPr id="47113" name="Text Box 9"/>
            <p:cNvSpPr txBox="1">
              <a:spLocks noChangeArrowheads="1"/>
            </p:cNvSpPr>
            <p:nvPr/>
          </p:nvSpPr>
          <p:spPr bwMode="auto">
            <a:xfrm>
              <a:off x="743" y="1728"/>
              <a:ext cx="1198" cy="259"/>
            </a:xfrm>
            <a:prstGeom prst="rect">
              <a:avLst/>
            </a:prstGeom>
            <a:noFill/>
            <a:ln w="12700">
              <a:noFill/>
              <a:miter lim="800000"/>
              <a:headEnd/>
              <a:tailEnd/>
            </a:ln>
          </p:spPr>
          <p:txBody>
            <a:bodyPr wrap="none">
              <a:prstTxWarp prst="textNoShape">
                <a:avLst/>
              </a:prstTxWarp>
              <a:spAutoFit/>
            </a:bodyPr>
            <a:lstStyle/>
            <a:p>
              <a:r>
                <a:rPr lang="en-US" sz="2800" b="1"/>
                <a:t>Exponent</a:t>
              </a:r>
              <a:endParaRPr lang="en-US" sz="2800" b="1">
                <a:solidFill>
                  <a:schemeClr val="tx1"/>
                </a:solidFill>
              </a:endParaRPr>
            </a:p>
          </p:txBody>
        </p:sp>
        <p:sp>
          <p:nvSpPr>
            <p:cNvPr id="47114" name="Line 10"/>
            <p:cNvSpPr>
              <a:spLocks noChangeShapeType="1"/>
            </p:cNvSpPr>
            <p:nvPr/>
          </p:nvSpPr>
          <p:spPr bwMode="auto">
            <a:xfrm>
              <a:off x="672" y="1776"/>
              <a:ext cx="0" cy="288"/>
            </a:xfrm>
            <a:prstGeom prst="line">
              <a:avLst/>
            </a:prstGeom>
            <a:noFill/>
            <a:ln w="38100">
              <a:solidFill>
                <a:schemeClr val="tx1"/>
              </a:solidFill>
              <a:round/>
              <a:headEnd/>
              <a:tailEnd/>
            </a:ln>
          </p:spPr>
          <p:txBody>
            <a:bodyPr wrap="none" anchor="ctr">
              <a:prstTxWarp prst="textNoShape">
                <a:avLst/>
              </a:prstTxWarp>
            </a:bodyPr>
            <a:lstStyle/>
            <a:p>
              <a:endParaRPr lang="en-US"/>
            </a:p>
          </p:txBody>
        </p:sp>
        <p:sp>
          <p:nvSpPr>
            <p:cNvPr id="47115" name="Text Box 11"/>
            <p:cNvSpPr txBox="1">
              <a:spLocks noChangeArrowheads="1"/>
            </p:cNvSpPr>
            <p:nvPr/>
          </p:nvSpPr>
          <p:spPr bwMode="auto">
            <a:xfrm>
              <a:off x="520" y="1488"/>
              <a:ext cx="385" cy="259"/>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30</a:t>
              </a:r>
            </a:p>
          </p:txBody>
        </p:sp>
        <p:sp>
          <p:nvSpPr>
            <p:cNvPr id="47116" name="Line 12"/>
            <p:cNvSpPr>
              <a:spLocks noChangeShapeType="1"/>
            </p:cNvSpPr>
            <p:nvPr/>
          </p:nvSpPr>
          <p:spPr bwMode="auto">
            <a:xfrm>
              <a:off x="1968" y="1776"/>
              <a:ext cx="0" cy="288"/>
            </a:xfrm>
            <a:prstGeom prst="line">
              <a:avLst/>
            </a:prstGeom>
            <a:noFill/>
            <a:ln w="38100">
              <a:solidFill>
                <a:schemeClr val="tx1"/>
              </a:solidFill>
              <a:round/>
              <a:headEnd/>
              <a:tailEnd/>
            </a:ln>
          </p:spPr>
          <p:txBody>
            <a:bodyPr wrap="none" anchor="ctr">
              <a:prstTxWarp prst="textNoShape">
                <a:avLst/>
              </a:prstTxWarp>
            </a:bodyPr>
            <a:lstStyle/>
            <a:p>
              <a:endParaRPr lang="en-US"/>
            </a:p>
          </p:txBody>
        </p:sp>
        <p:sp>
          <p:nvSpPr>
            <p:cNvPr id="47117" name="Text Box 13"/>
            <p:cNvSpPr txBox="1">
              <a:spLocks noChangeArrowheads="1"/>
            </p:cNvSpPr>
            <p:nvPr/>
          </p:nvSpPr>
          <p:spPr bwMode="auto">
            <a:xfrm>
              <a:off x="1624" y="1488"/>
              <a:ext cx="385" cy="259"/>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23</a:t>
              </a:r>
            </a:p>
          </p:txBody>
        </p:sp>
        <p:sp>
          <p:nvSpPr>
            <p:cNvPr id="47118" name="Text Box 14"/>
            <p:cNvSpPr txBox="1">
              <a:spLocks noChangeArrowheads="1"/>
            </p:cNvSpPr>
            <p:nvPr/>
          </p:nvSpPr>
          <p:spPr bwMode="auto">
            <a:xfrm>
              <a:off x="1912" y="1488"/>
              <a:ext cx="385" cy="259"/>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22</a:t>
              </a:r>
            </a:p>
          </p:txBody>
        </p:sp>
        <p:sp>
          <p:nvSpPr>
            <p:cNvPr id="47119" name="Text Box 15"/>
            <p:cNvSpPr txBox="1">
              <a:spLocks noChangeArrowheads="1"/>
            </p:cNvSpPr>
            <p:nvPr/>
          </p:nvSpPr>
          <p:spPr bwMode="auto">
            <a:xfrm>
              <a:off x="2899" y="1728"/>
              <a:ext cx="1394" cy="259"/>
            </a:xfrm>
            <a:prstGeom prst="rect">
              <a:avLst/>
            </a:prstGeom>
            <a:noFill/>
            <a:ln w="12700">
              <a:noFill/>
              <a:miter lim="800000"/>
              <a:headEnd/>
              <a:tailEnd/>
            </a:ln>
          </p:spPr>
          <p:txBody>
            <a:bodyPr wrap="none">
              <a:prstTxWarp prst="textNoShape">
                <a:avLst/>
              </a:prstTxWarp>
              <a:spAutoFit/>
            </a:bodyPr>
            <a:lstStyle/>
            <a:p>
              <a:r>
                <a:rPr lang="en-US" sz="2800" b="1">
                  <a:solidFill>
                    <a:schemeClr val="accent2"/>
                  </a:solidFill>
                </a:rPr>
                <a:t>Significand</a:t>
              </a:r>
              <a:endParaRPr lang="en-US" sz="2800" b="1">
                <a:solidFill>
                  <a:schemeClr val="tx1"/>
                </a:solidFill>
              </a:endParaRPr>
            </a:p>
          </p:txBody>
        </p:sp>
        <p:sp>
          <p:nvSpPr>
            <p:cNvPr id="47120" name="Text Box 16"/>
            <p:cNvSpPr txBox="1">
              <a:spLocks noChangeArrowheads="1"/>
            </p:cNvSpPr>
            <p:nvPr/>
          </p:nvSpPr>
          <p:spPr bwMode="auto">
            <a:xfrm>
              <a:off x="275" y="2064"/>
              <a:ext cx="607" cy="259"/>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1 bit</a:t>
              </a:r>
            </a:p>
          </p:txBody>
        </p:sp>
        <p:sp>
          <p:nvSpPr>
            <p:cNvPr id="47121" name="Text Box 17"/>
            <p:cNvSpPr txBox="1">
              <a:spLocks noChangeArrowheads="1"/>
            </p:cNvSpPr>
            <p:nvPr/>
          </p:nvSpPr>
          <p:spPr bwMode="auto">
            <a:xfrm>
              <a:off x="1041" y="2064"/>
              <a:ext cx="739" cy="259"/>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8 bits</a:t>
              </a:r>
            </a:p>
          </p:txBody>
        </p:sp>
        <p:sp>
          <p:nvSpPr>
            <p:cNvPr id="47122" name="Text Box 18"/>
            <p:cNvSpPr txBox="1">
              <a:spLocks noChangeArrowheads="1"/>
            </p:cNvSpPr>
            <p:nvPr/>
          </p:nvSpPr>
          <p:spPr bwMode="auto">
            <a:xfrm>
              <a:off x="3246" y="2064"/>
              <a:ext cx="870" cy="259"/>
            </a:xfrm>
            <a:prstGeom prst="rect">
              <a:avLst/>
            </a:prstGeom>
            <a:noFill/>
            <a:ln w="12700">
              <a:noFill/>
              <a:miter lim="800000"/>
              <a:headEnd/>
              <a:tailEnd/>
            </a:ln>
          </p:spPr>
          <p:txBody>
            <a:bodyPr wrap="none">
              <a:prstTxWarp prst="textNoShape">
                <a:avLst/>
              </a:prstTxWarp>
              <a:spAutoFit/>
            </a:bodyPr>
            <a:lstStyle/>
            <a:p>
              <a:r>
                <a:rPr lang="en-US" sz="2800" b="1">
                  <a:solidFill>
                    <a:schemeClr val="tx1"/>
                  </a:solidFill>
                </a:rPr>
                <a:t>23 bits</a:t>
              </a:r>
            </a:p>
          </p:txBody>
        </p:sp>
      </p:grpSp>
    </p:spTree>
    <p:extLst>
      <p:ext uri="{BB962C8B-B14F-4D97-AF65-F5344CB8AC3E}">
        <p14:creationId xmlns:p14="http://schemas.microsoft.com/office/powerpoint/2010/main" val="312494442"/>
      </p:ext>
    </p:extLst>
  </p:cSld>
  <p:clrMapOvr>
    <a:masterClrMapping/>
  </p:clrMapOvr>
  <p:transition spd="slow">
    <p:split orient="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a:xfrm>
            <a:off x="703384" y="211137"/>
            <a:ext cx="8018585" cy="664288"/>
          </a:xfrm>
        </p:spPr>
        <p:txBody>
          <a:bodyPr/>
          <a:lstStyle/>
          <a:p>
            <a:pPr algn="ctr"/>
            <a:r>
              <a:rPr lang="en-US"/>
              <a:t>IEEE 754 Floating Point Standard (3/3)</a:t>
            </a:r>
          </a:p>
        </p:txBody>
      </p:sp>
      <p:sp>
        <p:nvSpPr>
          <p:cNvPr id="51204" name="Rectangle 4"/>
          <p:cNvSpPr>
            <a:spLocks noChangeArrowheads="1"/>
          </p:cNvSpPr>
          <p:nvPr/>
        </p:nvSpPr>
        <p:spPr bwMode="auto">
          <a:xfrm>
            <a:off x="748812" y="1010223"/>
            <a:ext cx="7596554" cy="2396554"/>
          </a:xfrm>
          <a:prstGeom prst="rect">
            <a:avLst/>
          </a:prstGeom>
          <a:noFill/>
          <a:ln w="12700">
            <a:noFill/>
            <a:miter lim="800000"/>
            <a:headEnd/>
            <a:tailEnd/>
          </a:ln>
        </p:spPr>
        <p:txBody>
          <a:bodyPr lIns="63500" tIns="25400" rIns="63500" bIns="25400">
            <a:prstTxWarp prst="textNoShape">
              <a:avLst/>
            </a:prstTxWarp>
            <a:spAutoFit/>
          </a:bodyPr>
          <a:lstStyle/>
          <a:p>
            <a:pPr marL="203200" indent="-203200" algn="l">
              <a:lnSpc>
                <a:spcPct val="75000"/>
              </a:lnSpc>
              <a:spcBef>
                <a:spcPct val="65000"/>
              </a:spcBef>
              <a:buSzPct val="100000"/>
              <a:buFont typeface="Times" charset="0"/>
              <a:buChar char="•"/>
            </a:pPr>
            <a:r>
              <a:rPr lang="en-US" sz="2800" b="1" dirty="0">
                <a:solidFill>
                  <a:schemeClr val="tx1"/>
                </a:solidFill>
              </a:rPr>
              <a:t>Called </a:t>
            </a:r>
            <a:r>
              <a:rPr lang="en-US" sz="2800" b="1" u="sng" dirty="0"/>
              <a:t>Biased Notation</a:t>
            </a:r>
            <a:r>
              <a:rPr lang="en-US" sz="2800" b="1" dirty="0">
                <a:solidFill>
                  <a:schemeClr val="tx1"/>
                </a:solidFill>
              </a:rPr>
              <a:t>, where bias is number subtracted to get real number</a:t>
            </a:r>
          </a:p>
          <a:p>
            <a:pPr marL="508000" lvl="1" indent="-190500" algn="l">
              <a:lnSpc>
                <a:spcPct val="85000"/>
              </a:lnSpc>
              <a:spcBef>
                <a:spcPct val="40000"/>
              </a:spcBef>
              <a:buSzPct val="100000"/>
              <a:buFontTx/>
              <a:buChar char="•"/>
            </a:pPr>
            <a:r>
              <a:rPr lang="en-US" sz="2400" b="1" dirty="0">
                <a:solidFill>
                  <a:srgbClr val="0D407F"/>
                </a:solidFill>
                <a:ea typeface="ＭＳ Ｐゴシック" charset="-128"/>
                <a:cs typeface="ＭＳ Ｐゴシック" charset="-128"/>
              </a:rPr>
              <a:t>IEEE 754 uses bias of 127 for single prec.</a:t>
            </a:r>
          </a:p>
          <a:p>
            <a:pPr marL="508000" lvl="1" indent="-190500" algn="l">
              <a:lnSpc>
                <a:spcPct val="85000"/>
              </a:lnSpc>
              <a:spcBef>
                <a:spcPct val="40000"/>
              </a:spcBef>
              <a:buSzPct val="100000"/>
              <a:buFontTx/>
              <a:buChar char="•"/>
            </a:pPr>
            <a:r>
              <a:rPr lang="en-US" sz="2400" b="1" dirty="0">
                <a:solidFill>
                  <a:srgbClr val="0D407F"/>
                </a:solidFill>
                <a:ea typeface="ＭＳ Ｐゴシック" charset="-128"/>
                <a:cs typeface="ＭＳ Ｐゴシック" charset="-128"/>
              </a:rPr>
              <a:t>Subtract 127 from Exponent field to get actual value for exponent</a:t>
            </a:r>
            <a:endParaRPr lang="en-US" sz="2400" b="1" baseline="30000" dirty="0">
              <a:solidFill>
                <a:srgbClr val="0D407F"/>
              </a:solidFill>
              <a:ea typeface="ＭＳ Ｐゴシック" charset="-128"/>
              <a:cs typeface="ＭＳ Ｐゴシック" charset="-128"/>
            </a:endParaRPr>
          </a:p>
          <a:p>
            <a:pPr marL="508000" lvl="1" indent="-190500" algn="l">
              <a:lnSpc>
                <a:spcPct val="85000"/>
              </a:lnSpc>
              <a:spcBef>
                <a:spcPct val="40000"/>
              </a:spcBef>
              <a:buSzPct val="100000"/>
              <a:buFontTx/>
              <a:buChar char="•"/>
            </a:pPr>
            <a:r>
              <a:rPr lang="en-US" sz="2400" b="1" dirty="0">
                <a:solidFill>
                  <a:srgbClr val="0D407F"/>
                </a:solidFill>
                <a:ea typeface="ＭＳ Ｐゴシック" charset="-128"/>
                <a:cs typeface="ＭＳ Ｐゴシック" charset="-128"/>
              </a:rPr>
              <a:t>1023 is bias for double precision</a:t>
            </a:r>
          </a:p>
        </p:txBody>
      </p:sp>
      <p:sp>
        <p:nvSpPr>
          <p:cNvPr id="51205" name="Rectangle 5"/>
          <p:cNvSpPr>
            <a:spLocks noGrp="1" noChangeArrowheads="1"/>
          </p:cNvSpPr>
          <p:nvPr>
            <p:ph type="body" idx="1"/>
          </p:nvPr>
        </p:nvSpPr>
        <p:spPr>
          <a:xfrm>
            <a:off x="643304" y="3403388"/>
            <a:ext cx="7315200" cy="441468"/>
          </a:xfrm>
          <a:noFill/>
        </p:spPr>
        <p:txBody>
          <a:bodyPr/>
          <a:lstStyle/>
          <a:p>
            <a:r>
              <a:rPr lang="en-US" sz="2800" b="1" dirty="0"/>
              <a:t>Summary (single precision, or </a:t>
            </a:r>
            <a:r>
              <a:rPr lang="en-US" sz="2800" b="1" dirty="0">
                <a:solidFill>
                  <a:srgbClr val="00B050"/>
                </a:solidFill>
              </a:rPr>
              <a:t>fp32</a:t>
            </a:r>
            <a:r>
              <a:rPr lang="en-US" sz="2800" b="1" dirty="0"/>
              <a:t>):</a:t>
            </a:r>
          </a:p>
        </p:txBody>
      </p:sp>
      <p:grpSp>
        <p:nvGrpSpPr>
          <p:cNvPr id="51206" name="Group 6"/>
          <p:cNvGrpSpPr>
            <a:grpSpLocks/>
          </p:cNvGrpSpPr>
          <p:nvPr/>
        </p:nvGrpSpPr>
        <p:grpSpPr bwMode="auto">
          <a:xfrm>
            <a:off x="1090542" y="3768656"/>
            <a:ext cx="7022095" cy="1469420"/>
            <a:chOff x="311" y="1209"/>
            <a:chExt cx="5034" cy="894"/>
          </a:xfrm>
        </p:grpSpPr>
        <p:sp>
          <p:nvSpPr>
            <p:cNvPr id="51208" name="Text Box 7"/>
            <p:cNvSpPr txBox="1">
              <a:spLocks noChangeArrowheads="1"/>
            </p:cNvSpPr>
            <p:nvPr/>
          </p:nvSpPr>
          <p:spPr bwMode="auto">
            <a:xfrm>
              <a:off x="5069" y="1249"/>
              <a:ext cx="276" cy="318"/>
            </a:xfrm>
            <a:prstGeom prst="rect">
              <a:avLst/>
            </a:prstGeom>
            <a:noFill/>
            <a:ln w="12700">
              <a:noFill/>
              <a:miter lim="800000"/>
              <a:headEnd/>
              <a:tailEnd/>
            </a:ln>
          </p:spPr>
          <p:txBody>
            <a:bodyPr wrap="none">
              <a:prstTxWarp prst="textNoShape">
                <a:avLst/>
              </a:prstTxWarp>
              <a:spAutoFit/>
            </a:bodyPr>
            <a:lstStyle/>
            <a:p>
              <a:pPr algn="l"/>
              <a:r>
                <a:rPr lang="en-US" sz="2800" b="1">
                  <a:solidFill>
                    <a:schemeClr val="tx1"/>
                  </a:solidFill>
                </a:rPr>
                <a:t>0</a:t>
              </a:r>
            </a:p>
          </p:txBody>
        </p:sp>
        <p:sp>
          <p:nvSpPr>
            <p:cNvPr id="51209" name="Text Box 8"/>
            <p:cNvSpPr txBox="1">
              <a:spLocks noChangeArrowheads="1"/>
            </p:cNvSpPr>
            <p:nvPr/>
          </p:nvSpPr>
          <p:spPr bwMode="auto">
            <a:xfrm>
              <a:off x="311" y="1209"/>
              <a:ext cx="420" cy="318"/>
            </a:xfrm>
            <a:prstGeom prst="rect">
              <a:avLst/>
            </a:prstGeom>
            <a:noFill/>
            <a:ln w="12700">
              <a:noFill/>
              <a:miter lim="800000"/>
              <a:headEnd/>
              <a:tailEnd/>
            </a:ln>
          </p:spPr>
          <p:txBody>
            <a:bodyPr wrap="none">
              <a:prstTxWarp prst="textNoShape">
                <a:avLst/>
              </a:prstTxWarp>
              <a:spAutoFit/>
            </a:bodyPr>
            <a:lstStyle/>
            <a:p>
              <a:pPr algn="l"/>
              <a:r>
                <a:rPr lang="en-US" sz="2800" b="1">
                  <a:solidFill>
                    <a:schemeClr val="tx1"/>
                  </a:solidFill>
                </a:rPr>
                <a:t>31</a:t>
              </a:r>
            </a:p>
          </p:txBody>
        </p:sp>
        <p:sp>
          <p:nvSpPr>
            <p:cNvPr id="51210" name="Rectangle 9"/>
            <p:cNvSpPr>
              <a:spLocks noChangeArrowheads="1"/>
            </p:cNvSpPr>
            <p:nvPr/>
          </p:nvSpPr>
          <p:spPr bwMode="auto">
            <a:xfrm>
              <a:off x="575" y="1497"/>
              <a:ext cx="4704" cy="282"/>
            </a:xfrm>
            <a:prstGeom prst="rect">
              <a:avLst/>
            </a:prstGeom>
            <a:noFill/>
            <a:ln w="38100">
              <a:solidFill>
                <a:schemeClr val="tx1"/>
              </a:solidFill>
              <a:miter lim="800000"/>
              <a:headEnd/>
              <a:tailEnd/>
            </a:ln>
          </p:spPr>
          <p:txBody>
            <a:bodyPr wrap="none" anchor="ctr">
              <a:prstTxWarp prst="textNoShape">
                <a:avLst/>
              </a:prstTxWarp>
            </a:bodyPr>
            <a:lstStyle/>
            <a:p>
              <a:pPr algn="l"/>
              <a:endParaRPr lang="en-US"/>
            </a:p>
          </p:txBody>
        </p:sp>
        <p:sp>
          <p:nvSpPr>
            <p:cNvPr id="51211" name="Text Box 10"/>
            <p:cNvSpPr txBox="1">
              <a:spLocks noChangeArrowheads="1"/>
            </p:cNvSpPr>
            <p:nvPr/>
          </p:nvSpPr>
          <p:spPr bwMode="auto">
            <a:xfrm>
              <a:off x="508" y="1449"/>
              <a:ext cx="304" cy="318"/>
            </a:xfrm>
            <a:prstGeom prst="rect">
              <a:avLst/>
            </a:prstGeom>
            <a:noFill/>
            <a:ln w="12700">
              <a:noFill/>
              <a:miter lim="800000"/>
              <a:headEnd/>
              <a:tailEnd/>
            </a:ln>
          </p:spPr>
          <p:txBody>
            <a:bodyPr wrap="none">
              <a:prstTxWarp prst="textNoShape">
                <a:avLst/>
              </a:prstTxWarp>
              <a:spAutoFit/>
            </a:bodyPr>
            <a:lstStyle/>
            <a:p>
              <a:pPr algn="l"/>
              <a:r>
                <a:rPr lang="en-US" sz="2800" b="1" dirty="0">
                  <a:solidFill>
                    <a:schemeClr val="tx1"/>
                  </a:solidFill>
                </a:rPr>
                <a:t>S</a:t>
              </a:r>
            </a:p>
          </p:txBody>
        </p:sp>
        <p:sp>
          <p:nvSpPr>
            <p:cNvPr id="51212" name="Text Box 11"/>
            <p:cNvSpPr txBox="1">
              <a:spLocks noChangeArrowheads="1"/>
            </p:cNvSpPr>
            <p:nvPr/>
          </p:nvSpPr>
          <p:spPr bwMode="auto">
            <a:xfrm>
              <a:off x="784" y="1449"/>
              <a:ext cx="1307" cy="318"/>
            </a:xfrm>
            <a:prstGeom prst="rect">
              <a:avLst/>
            </a:prstGeom>
            <a:noFill/>
            <a:ln w="12700">
              <a:noFill/>
              <a:miter lim="800000"/>
              <a:headEnd/>
              <a:tailEnd/>
            </a:ln>
          </p:spPr>
          <p:txBody>
            <a:bodyPr wrap="none">
              <a:prstTxWarp prst="textNoShape">
                <a:avLst/>
              </a:prstTxWarp>
              <a:spAutoFit/>
            </a:bodyPr>
            <a:lstStyle/>
            <a:p>
              <a:pPr algn="l"/>
              <a:r>
                <a:rPr lang="en-US" sz="2800" b="1" dirty="0">
                  <a:solidFill>
                    <a:schemeClr val="tx1"/>
                  </a:solidFill>
                </a:rPr>
                <a:t>Exponent</a:t>
              </a:r>
            </a:p>
          </p:txBody>
        </p:sp>
        <p:sp>
          <p:nvSpPr>
            <p:cNvPr id="51213" name="Line 12"/>
            <p:cNvSpPr>
              <a:spLocks noChangeShapeType="1"/>
            </p:cNvSpPr>
            <p:nvPr/>
          </p:nvSpPr>
          <p:spPr bwMode="auto">
            <a:xfrm>
              <a:off x="767" y="1497"/>
              <a:ext cx="0" cy="288"/>
            </a:xfrm>
            <a:prstGeom prst="line">
              <a:avLst/>
            </a:prstGeom>
            <a:noFill/>
            <a:ln w="38100">
              <a:solidFill>
                <a:schemeClr val="tx1"/>
              </a:solidFill>
              <a:round/>
              <a:headEnd/>
              <a:tailEnd/>
            </a:ln>
          </p:spPr>
          <p:txBody>
            <a:bodyPr wrap="none" anchor="ctr">
              <a:prstTxWarp prst="textNoShape">
                <a:avLst/>
              </a:prstTxWarp>
            </a:bodyPr>
            <a:lstStyle/>
            <a:p>
              <a:pPr algn="l"/>
              <a:endParaRPr lang="en-US"/>
            </a:p>
          </p:txBody>
        </p:sp>
        <p:sp>
          <p:nvSpPr>
            <p:cNvPr id="51214" name="Text Box 13"/>
            <p:cNvSpPr txBox="1">
              <a:spLocks noChangeArrowheads="1"/>
            </p:cNvSpPr>
            <p:nvPr/>
          </p:nvSpPr>
          <p:spPr bwMode="auto">
            <a:xfrm>
              <a:off x="599" y="1209"/>
              <a:ext cx="420" cy="318"/>
            </a:xfrm>
            <a:prstGeom prst="rect">
              <a:avLst/>
            </a:prstGeom>
            <a:noFill/>
            <a:ln w="12700">
              <a:noFill/>
              <a:miter lim="800000"/>
              <a:headEnd/>
              <a:tailEnd/>
            </a:ln>
          </p:spPr>
          <p:txBody>
            <a:bodyPr wrap="none">
              <a:prstTxWarp prst="textNoShape">
                <a:avLst/>
              </a:prstTxWarp>
              <a:spAutoFit/>
            </a:bodyPr>
            <a:lstStyle/>
            <a:p>
              <a:pPr algn="l"/>
              <a:r>
                <a:rPr lang="en-US" sz="2800" b="1" dirty="0">
                  <a:solidFill>
                    <a:schemeClr val="tx1"/>
                  </a:solidFill>
                </a:rPr>
                <a:t>30</a:t>
              </a:r>
            </a:p>
          </p:txBody>
        </p:sp>
        <p:sp>
          <p:nvSpPr>
            <p:cNvPr id="51215" name="Line 14"/>
            <p:cNvSpPr>
              <a:spLocks noChangeShapeType="1"/>
            </p:cNvSpPr>
            <p:nvPr/>
          </p:nvSpPr>
          <p:spPr bwMode="auto">
            <a:xfrm>
              <a:off x="2063" y="1497"/>
              <a:ext cx="0" cy="288"/>
            </a:xfrm>
            <a:prstGeom prst="line">
              <a:avLst/>
            </a:prstGeom>
            <a:noFill/>
            <a:ln w="38100">
              <a:solidFill>
                <a:schemeClr val="tx1"/>
              </a:solidFill>
              <a:round/>
              <a:headEnd/>
              <a:tailEnd/>
            </a:ln>
          </p:spPr>
          <p:txBody>
            <a:bodyPr wrap="none" anchor="ctr">
              <a:prstTxWarp prst="textNoShape">
                <a:avLst/>
              </a:prstTxWarp>
            </a:bodyPr>
            <a:lstStyle/>
            <a:p>
              <a:pPr algn="l"/>
              <a:endParaRPr lang="en-US"/>
            </a:p>
          </p:txBody>
        </p:sp>
        <p:sp>
          <p:nvSpPr>
            <p:cNvPr id="51216" name="Text Box 15"/>
            <p:cNvSpPr txBox="1">
              <a:spLocks noChangeArrowheads="1"/>
            </p:cNvSpPr>
            <p:nvPr/>
          </p:nvSpPr>
          <p:spPr bwMode="auto">
            <a:xfrm>
              <a:off x="1702" y="1209"/>
              <a:ext cx="420" cy="318"/>
            </a:xfrm>
            <a:prstGeom prst="rect">
              <a:avLst/>
            </a:prstGeom>
            <a:noFill/>
            <a:ln w="12700">
              <a:noFill/>
              <a:miter lim="800000"/>
              <a:headEnd/>
              <a:tailEnd/>
            </a:ln>
          </p:spPr>
          <p:txBody>
            <a:bodyPr wrap="none">
              <a:prstTxWarp prst="textNoShape">
                <a:avLst/>
              </a:prstTxWarp>
              <a:spAutoFit/>
            </a:bodyPr>
            <a:lstStyle/>
            <a:p>
              <a:pPr algn="l"/>
              <a:r>
                <a:rPr lang="en-US" sz="2800" b="1">
                  <a:solidFill>
                    <a:schemeClr val="tx1"/>
                  </a:solidFill>
                </a:rPr>
                <a:t>23</a:t>
              </a:r>
            </a:p>
          </p:txBody>
        </p:sp>
        <p:sp>
          <p:nvSpPr>
            <p:cNvPr id="51217" name="Text Box 16"/>
            <p:cNvSpPr txBox="1">
              <a:spLocks noChangeArrowheads="1"/>
            </p:cNvSpPr>
            <p:nvPr/>
          </p:nvSpPr>
          <p:spPr bwMode="auto">
            <a:xfrm>
              <a:off x="1990" y="1209"/>
              <a:ext cx="420" cy="318"/>
            </a:xfrm>
            <a:prstGeom prst="rect">
              <a:avLst/>
            </a:prstGeom>
            <a:noFill/>
            <a:ln w="12700">
              <a:noFill/>
              <a:miter lim="800000"/>
              <a:headEnd/>
              <a:tailEnd/>
            </a:ln>
          </p:spPr>
          <p:txBody>
            <a:bodyPr wrap="none">
              <a:prstTxWarp prst="textNoShape">
                <a:avLst/>
              </a:prstTxWarp>
              <a:spAutoFit/>
            </a:bodyPr>
            <a:lstStyle/>
            <a:p>
              <a:pPr algn="l"/>
              <a:r>
                <a:rPr lang="en-US" sz="2800" b="1">
                  <a:solidFill>
                    <a:schemeClr val="tx1"/>
                  </a:solidFill>
                </a:rPr>
                <a:t>22</a:t>
              </a:r>
            </a:p>
          </p:txBody>
        </p:sp>
        <p:sp>
          <p:nvSpPr>
            <p:cNvPr id="51218" name="Text Box 17"/>
            <p:cNvSpPr txBox="1">
              <a:spLocks noChangeArrowheads="1"/>
            </p:cNvSpPr>
            <p:nvPr/>
          </p:nvSpPr>
          <p:spPr bwMode="auto">
            <a:xfrm>
              <a:off x="2931" y="1449"/>
              <a:ext cx="1521" cy="318"/>
            </a:xfrm>
            <a:prstGeom prst="rect">
              <a:avLst/>
            </a:prstGeom>
            <a:noFill/>
            <a:ln w="12700">
              <a:noFill/>
              <a:miter lim="800000"/>
              <a:headEnd/>
              <a:tailEnd/>
            </a:ln>
          </p:spPr>
          <p:txBody>
            <a:bodyPr wrap="none">
              <a:prstTxWarp prst="textNoShape">
                <a:avLst/>
              </a:prstTxWarp>
              <a:spAutoFit/>
            </a:bodyPr>
            <a:lstStyle/>
            <a:p>
              <a:pPr algn="l"/>
              <a:r>
                <a:rPr lang="en-US" sz="2800" b="1" dirty="0">
                  <a:solidFill>
                    <a:schemeClr val="tx1"/>
                  </a:solidFill>
                </a:rPr>
                <a:t>Significand</a:t>
              </a:r>
            </a:p>
          </p:txBody>
        </p:sp>
        <p:sp>
          <p:nvSpPr>
            <p:cNvPr id="51219" name="Text Box 18"/>
            <p:cNvSpPr txBox="1">
              <a:spLocks noChangeArrowheads="1"/>
            </p:cNvSpPr>
            <p:nvPr/>
          </p:nvSpPr>
          <p:spPr bwMode="auto">
            <a:xfrm>
              <a:off x="343" y="1785"/>
              <a:ext cx="662" cy="318"/>
            </a:xfrm>
            <a:prstGeom prst="rect">
              <a:avLst/>
            </a:prstGeom>
            <a:noFill/>
            <a:ln w="12700">
              <a:noFill/>
              <a:miter lim="800000"/>
              <a:headEnd/>
              <a:tailEnd/>
            </a:ln>
          </p:spPr>
          <p:txBody>
            <a:bodyPr wrap="none">
              <a:prstTxWarp prst="textNoShape">
                <a:avLst/>
              </a:prstTxWarp>
              <a:spAutoFit/>
            </a:bodyPr>
            <a:lstStyle/>
            <a:p>
              <a:pPr algn="l"/>
              <a:r>
                <a:rPr lang="en-US" sz="2800" b="1" dirty="0">
                  <a:solidFill>
                    <a:schemeClr val="tx1"/>
                  </a:solidFill>
                </a:rPr>
                <a:t>1 bit</a:t>
              </a:r>
            </a:p>
          </p:txBody>
        </p:sp>
        <p:sp>
          <p:nvSpPr>
            <p:cNvPr id="51220" name="Text Box 19"/>
            <p:cNvSpPr txBox="1">
              <a:spLocks noChangeArrowheads="1"/>
            </p:cNvSpPr>
            <p:nvPr/>
          </p:nvSpPr>
          <p:spPr bwMode="auto">
            <a:xfrm>
              <a:off x="1102" y="1785"/>
              <a:ext cx="806" cy="318"/>
            </a:xfrm>
            <a:prstGeom prst="rect">
              <a:avLst/>
            </a:prstGeom>
            <a:noFill/>
            <a:ln w="12700">
              <a:noFill/>
              <a:miter lim="800000"/>
              <a:headEnd/>
              <a:tailEnd/>
            </a:ln>
          </p:spPr>
          <p:txBody>
            <a:bodyPr wrap="none">
              <a:prstTxWarp prst="textNoShape">
                <a:avLst/>
              </a:prstTxWarp>
              <a:spAutoFit/>
            </a:bodyPr>
            <a:lstStyle/>
            <a:p>
              <a:pPr algn="l"/>
              <a:r>
                <a:rPr lang="en-US" sz="2800" b="1">
                  <a:solidFill>
                    <a:schemeClr val="tx1"/>
                  </a:solidFill>
                </a:rPr>
                <a:t>8 bits</a:t>
              </a:r>
            </a:p>
          </p:txBody>
        </p:sp>
        <p:sp>
          <p:nvSpPr>
            <p:cNvPr id="51221" name="Text Box 20"/>
            <p:cNvSpPr txBox="1">
              <a:spLocks noChangeArrowheads="1"/>
            </p:cNvSpPr>
            <p:nvPr/>
          </p:nvSpPr>
          <p:spPr bwMode="auto">
            <a:xfrm>
              <a:off x="3301" y="1785"/>
              <a:ext cx="949" cy="318"/>
            </a:xfrm>
            <a:prstGeom prst="rect">
              <a:avLst/>
            </a:prstGeom>
            <a:noFill/>
            <a:ln w="12700">
              <a:noFill/>
              <a:miter lim="800000"/>
              <a:headEnd/>
              <a:tailEnd/>
            </a:ln>
          </p:spPr>
          <p:txBody>
            <a:bodyPr wrap="none">
              <a:prstTxWarp prst="textNoShape">
                <a:avLst/>
              </a:prstTxWarp>
              <a:spAutoFit/>
            </a:bodyPr>
            <a:lstStyle/>
            <a:p>
              <a:pPr algn="l"/>
              <a:r>
                <a:rPr lang="en-US" sz="2800" b="1">
                  <a:solidFill>
                    <a:schemeClr val="tx1"/>
                  </a:solidFill>
                </a:rPr>
                <a:t>23 bits</a:t>
              </a:r>
            </a:p>
          </p:txBody>
        </p:sp>
      </p:grpSp>
      <p:sp>
        <p:nvSpPr>
          <p:cNvPr id="51207" name="Rectangle 21"/>
          <p:cNvSpPr>
            <a:spLocks noChangeArrowheads="1"/>
          </p:cNvSpPr>
          <p:nvPr/>
        </p:nvSpPr>
        <p:spPr bwMode="auto">
          <a:xfrm>
            <a:off x="773723" y="5334000"/>
            <a:ext cx="7315200" cy="1150058"/>
          </a:xfrm>
          <a:prstGeom prst="rect">
            <a:avLst/>
          </a:prstGeom>
          <a:noFill/>
          <a:ln w="12700">
            <a:noFill/>
            <a:miter lim="800000"/>
            <a:headEnd/>
            <a:tailEnd/>
          </a:ln>
        </p:spPr>
        <p:txBody>
          <a:bodyPr lIns="63500" tIns="25400" rIns="63500" bIns="25400">
            <a:prstTxWarp prst="textNoShape">
              <a:avLst/>
            </a:prstTxWarp>
            <a:spAutoFit/>
          </a:bodyPr>
          <a:lstStyle/>
          <a:p>
            <a:pPr marL="203200" indent="-203200" algn="l">
              <a:lnSpc>
                <a:spcPct val="75000"/>
              </a:lnSpc>
              <a:spcBef>
                <a:spcPct val="65000"/>
              </a:spcBef>
              <a:buSzPct val="100000"/>
              <a:buFont typeface="Times" charset="0"/>
              <a:buChar char="•"/>
            </a:pPr>
            <a:r>
              <a:rPr lang="en-US" sz="2800" b="1" dirty="0">
                <a:solidFill>
                  <a:schemeClr val="tx1"/>
                </a:solidFill>
              </a:rPr>
              <a:t>(-1)</a:t>
            </a:r>
            <a:r>
              <a:rPr lang="en-US" sz="2800" b="1" baseline="30000" dirty="0">
                <a:solidFill>
                  <a:schemeClr val="tx1"/>
                </a:solidFill>
              </a:rPr>
              <a:t>S</a:t>
            </a:r>
            <a:r>
              <a:rPr lang="en-US" sz="2800" b="1" dirty="0">
                <a:solidFill>
                  <a:schemeClr val="tx1"/>
                </a:solidFill>
              </a:rPr>
              <a:t> x (1 + Significand) x 2</a:t>
            </a:r>
            <a:r>
              <a:rPr lang="en-US" sz="2800" b="1" baseline="30000" dirty="0">
                <a:solidFill>
                  <a:schemeClr val="tx1"/>
                </a:solidFill>
              </a:rPr>
              <a:t>(Exponent-127)</a:t>
            </a:r>
            <a:endParaRPr lang="en-US" sz="2800" b="1" dirty="0">
              <a:solidFill>
                <a:schemeClr val="tx1"/>
              </a:solidFill>
            </a:endParaRPr>
          </a:p>
          <a:p>
            <a:pPr marL="685800" lvl="1" indent="-190500" algn="l">
              <a:lnSpc>
                <a:spcPct val="85000"/>
              </a:lnSpc>
              <a:spcBef>
                <a:spcPct val="40000"/>
              </a:spcBef>
              <a:buSzPct val="100000"/>
              <a:buFontTx/>
              <a:buChar char="•"/>
            </a:pPr>
            <a:r>
              <a:rPr lang="en-US" sz="2400" b="1" dirty="0">
                <a:solidFill>
                  <a:srgbClr val="0D407F"/>
                </a:solidFill>
                <a:ea typeface="ＭＳ Ｐゴシック" charset="-128"/>
                <a:cs typeface="ＭＳ Ｐゴシック" charset="-128"/>
              </a:rPr>
              <a:t>Double precision identical, except with exponent bias of 1023 (half, quad similar)</a:t>
            </a:r>
          </a:p>
        </p:txBody>
      </p:sp>
    </p:spTree>
    <p:extLst>
      <p:ext uri="{BB962C8B-B14F-4D97-AF65-F5344CB8AC3E}">
        <p14:creationId xmlns:p14="http://schemas.microsoft.com/office/powerpoint/2010/main" val="3971932982"/>
      </p:ext>
    </p:extLst>
  </p:cSld>
  <p:clrMapOvr>
    <a:masterClrMapping/>
  </p:clrMapOvr>
  <p:transition spd="slow">
    <p:split orient="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Rectangle 2"/>
          <p:cNvSpPr>
            <a:spLocks noGrp="1" noChangeArrowheads="1"/>
          </p:cNvSpPr>
          <p:nvPr>
            <p:ph type="title"/>
          </p:nvPr>
        </p:nvSpPr>
        <p:spPr>
          <a:xfrm>
            <a:off x="703385" y="381000"/>
            <a:ext cx="7385538" cy="1008062"/>
          </a:xfrm>
          <a:ln/>
        </p:spPr>
        <p:txBody>
          <a:bodyPr vert="horz" wrap="square" lIns="63360" tIns="25560" rIns="63360" bIns="25560" numCol="1" anchor="ctr" anchorCtr="0" compatLnSpc="1">
            <a:prstTxWarp prst="textNoShape">
              <a:avLst/>
            </a:prstTxWarp>
          </a:bodyPr>
          <a:lstStyle/>
          <a:p>
            <a:pPr algn="ct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Representation for ± ∞</a:t>
            </a:r>
          </a:p>
        </p:txBody>
      </p:sp>
      <p:sp>
        <p:nvSpPr>
          <p:cNvPr id="2193411" name="Rectangle 3"/>
          <p:cNvSpPr>
            <a:spLocks noGrp="1" noChangeArrowheads="1"/>
          </p:cNvSpPr>
          <p:nvPr>
            <p:ph type="body" idx="1"/>
          </p:nvPr>
        </p:nvSpPr>
        <p:spPr>
          <a:xfrm>
            <a:off x="703384" y="1524000"/>
            <a:ext cx="8212015" cy="4648200"/>
          </a:xfrm>
          <a:ln/>
        </p:spPr>
        <p:txBody>
          <a:bodyPr vert="horz" wrap="square" lIns="63360" tIns="25560" rIns="63360" bIns="25560" numCol="1" anchor="t" anchorCtr="0" compatLnSpc="1">
            <a:prstTxWarp prst="textNoShape">
              <a:avLst/>
            </a:prstTxWarp>
          </a:bodyPr>
          <a:lstStyle/>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t>In FP, divide by 0 should produce ± ∞, not overflow.</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t>Why?</a:t>
            </a:r>
          </a:p>
          <a:p>
            <a:pPr lvl="1"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dirty="0"/>
              <a:t>OK to do further computations with ∞ E.g.,  X/0  &gt;  Y may be a valid comparison</a:t>
            </a:r>
          </a:p>
          <a:p>
            <a:pPr lvl="1"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dirty="0"/>
              <a:t>Ask math majors</a:t>
            </a:r>
          </a:p>
          <a:p>
            <a:pPr marL="201613" indent="-2016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t>IEEE 754 represents ± ∞</a:t>
            </a:r>
          </a:p>
          <a:p>
            <a:pPr lvl="1"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dirty="0"/>
              <a:t>Most positive </a:t>
            </a:r>
            <a:r>
              <a:rPr lang="en-GB" sz="2400" dirty="0" smtClean="0"/>
              <a:t>exponent</a:t>
            </a:r>
            <a:r>
              <a:rPr lang="zh-CN" altLang="en-US" sz="2400" dirty="0"/>
              <a:t>指数</a:t>
            </a:r>
            <a:r>
              <a:rPr lang="en-GB" sz="2400" dirty="0" smtClean="0"/>
              <a:t>reserved </a:t>
            </a:r>
            <a:r>
              <a:rPr lang="en-GB" sz="2400" dirty="0"/>
              <a:t>for ∞</a:t>
            </a:r>
          </a:p>
          <a:p>
            <a:pPr lvl="1"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dirty="0" err="1" smtClean="0"/>
              <a:t>Significands</a:t>
            </a:r>
            <a:r>
              <a:rPr lang="zh-CN" altLang="en-US" sz="2400" dirty="0"/>
              <a:t>尾数</a:t>
            </a:r>
            <a:r>
              <a:rPr lang="en-GB" sz="2400" dirty="0" smtClean="0"/>
              <a:t>all </a:t>
            </a:r>
            <a:r>
              <a:rPr lang="en-GB" sz="2400" dirty="0"/>
              <a:t>zeroes</a:t>
            </a:r>
          </a:p>
        </p:txBody>
      </p:sp>
    </p:spTree>
    <p:extLst>
      <p:ext uri="{BB962C8B-B14F-4D97-AF65-F5344CB8AC3E}">
        <p14:creationId xmlns:p14="http://schemas.microsoft.com/office/powerpoint/2010/main" val="2033205702"/>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506" name="Rectangle 2"/>
          <p:cNvSpPr>
            <a:spLocks noGrp="1" noChangeArrowheads="1"/>
          </p:cNvSpPr>
          <p:nvPr>
            <p:ph type="title"/>
          </p:nvPr>
        </p:nvSpPr>
        <p:spPr>
          <a:xfrm>
            <a:off x="914401" y="211138"/>
            <a:ext cx="7174522" cy="931862"/>
          </a:xfrm>
        </p:spPr>
        <p:txBody>
          <a:bodyPr/>
          <a:lstStyle/>
          <a:p>
            <a:pPr algn="ctr"/>
            <a:r>
              <a:rPr lang="en-US"/>
              <a:t>Special Numbers</a:t>
            </a:r>
          </a:p>
        </p:txBody>
      </p:sp>
      <p:sp>
        <p:nvSpPr>
          <p:cNvPr id="2197507" name="Rectangle 3"/>
          <p:cNvSpPr>
            <a:spLocks noGrp="1" noChangeArrowheads="1"/>
          </p:cNvSpPr>
          <p:nvPr>
            <p:ph type="body" idx="1"/>
          </p:nvPr>
        </p:nvSpPr>
        <p:spPr>
          <a:xfrm>
            <a:off x="838200" y="1219200"/>
            <a:ext cx="8229600" cy="5401146"/>
          </a:xfrm>
        </p:spPr>
        <p:txBody>
          <a:bodyPr/>
          <a:lstStyle/>
          <a:p>
            <a:r>
              <a:rPr lang="en-US" sz="2800" dirty="0"/>
              <a:t>What have we defined so far? </a:t>
            </a:r>
            <a:r>
              <a:rPr lang="en-US" sz="2800" dirty="0" smtClean="0"/>
              <a:t>(</a:t>
            </a:r>
            <a:r>
              <a:rPr lang="en-US" sz="2800" dirty="0"/>
              <a:t>Single Precision)</a:t>
            </a:r>
          </a:p>
          <a:p>
            <a:pPr lvl="1">
              <a:buFontTx/>
              <a:buNone/>
            </a:pPr>
            <a:r>
              <a:rPr lang="en-US" sz="2800" dirty="0"/>
              <a:t>Exponent	Significand	Object</a:t>
            </a:r>
          </a:p>
          <a:p>
            <a:pPr lvl="1">
              <a:buFontTx/>
              <a:buNone/>
            </a:pPr>
            <a:r>
              <a:rPr lang="en-US" sz="2800" dirty="0"/>
              <a:t>0			</a:t>
            </a:r>
            <a:r>
              <a:rPr lang="zh-CN" altLang="en-US" sz="2800" dirty="0" smtClean="0"/>
              <a:t>          </a:t>
            </a:r>
            <a:r>
              <a:rPr lang="en-US" sz="2800" dirty="0" smtClean="0"/>
              <a:t>0</a:t>
            </a:r>
            <a:r>
              <a:rPr lang="en-US" sz="2800" dirty="0"/>
              <a:t>			0</a:t>
            </a:r>
          </a:p>
          <a:p>
            <a:pPr lvl="1">
              <a:buFontTx/>
              <a:buNone/>
            </a:pPr>
            <a:r>
              <a:rPr lang="en-US" sz="2800" dirty="0"/>
              <a:t>0			</a:t>
            </a:r>
            <a:r>
              <a:rPr lang="zh-CN" altLang="en-US" sz="2800" dirty="0" smtClean="0"/>
              <a:t>          </a:t>
            </a:r>
            <a:r>
              <a:rPr lang="en-US" sz="2800" u="sng" dirty="0" smtClean="0">
                <a:solidFill>
                  <a:schemeClr val="accent1">
                    <a:lumMod val="50000"/>
                  </a:schemeClr>
                </a:solidFill>
              </a:rPr>
              <a:t>nonzero</a:t>
            </a:r>
            <a:r>
              <a:rPr lang="en-US" sz="2800" u="sng" dirty="0">
                <a:solidFill>
                  <a:schemeClr val="accent1">
                    <a:lumMod val="50000"/>
                  </a:schemeClr>
                </a:solidFill>
              </a:rPr>
              <a:t>		???</a:t>
            </a:r>
            <a:endParaRPr lang="en-US" sz="2800" dirty="0">
              <a:solidFill>
                <a:schemeClr val="accent1">
                  <a:lumMod val="50000"/>
                </a:schemeClr>
              </a:solidFill>
            </a:endParaRPr>
          </a:p>
          <a:p>
            <a:pPr lvl="1">
              <a:buFontTx/>
              <a:buNone/>
            </a:pPr>
            <a:r>
              <a:rPr lang="en-US" sz="2800" dirty="0"/>
              <a:t>1-254		</a:t>
            </a:r>
            <a:r>
              <a:rPr lang="zh-CN" altLang="en-US" sz="2800" dirty="0" smtClean="0"/>
              <a:t> </a:t>
            </a:r>
            <a:r>
              <a:rPr lang="en-US" sz="2800" dirty="0" smtClean="0"/>
              <a:t>anything</a:t>
            </a:r>
            <a:r>
              <a:rPr lang="en-US" sz="2800" dirty="0"/>
              <a:t>		+/- fl. pt. #</a:t>
            </a:r>
          </a:p>
          <a:p>
            <a:pPr lvl="1">
              <a:buFontTx/>
              <a:buNone/>
            </a:pPr>
            <a:r>
              <a:rPr lang="en-US" sz="2800" dirty="0"/>
              <a:t>255		</a:t>
            </a:r>
            <a:r>
              <a:rPr lang="zh-CN" altLang="en-US" sz="2800" dirty="0" smtClean="0"/>
              <a:t> </a:t>
            </a:r>
            <a:r>
              <a:rPr lang="en-US" sz="2800" dirty="0" smtClean="0"/>
              <a:t>0</a:t>
            </a:r>
            <a:r>
              <a:rPr lang="en-US" sz="2800" dirty="0"/>
              <a:t>			+/- </a:t>
            </a:r>
            <a:r>
              <a:rPr lang="en-GB" sz="2800" dirty="0"/>
              <a:t>∞</a:t>
            </a:r>
            <a:endParaRPr lang="en-US" sz="2800" dirty="0"/>
          </a:p>
          <a:p>
            <a:pPr lvl="1">
              <a:buFontTx/>
              <a:buNone/>
            </a:pPr>
            <a:r>
              <a:rPr lang="en-US" sz="2800" dirty="0"/>
              <a:t>255		</a:t>
            </a:r>
            <a:r>
              <a:rPr lang="zh-CN" altLang="en-US" sz="2800" dirty="0" smtClean="0"/>
              <a:t> </a:t>
            </a:r>
            <a:r>
              <a:rPr lang="en-US" sz="2800" u="sng" dirty="0" smtClean="0">
                <a:solidFill>
                  <a:schemeClr val="accent1">
                    <a:lumMod val="50000"/>
                  </a:schemeClr>
                </a:solidFill>
              </a:rPr>
              <a:t>nonzero</a:t>
            </a:r>
            <a:r>
              <a:rPr lang="en-US" sz="2800" u="sng" dirty="0">
                <a:solidFill>
                  <a:schemeClr val="accent1">
                    <a:lumMod val="50000"/>
                  </a:schemeClr>
                </a:solidFill>
              </a:rPr>
              <a:t>		</a:t>
            </a:r>
            <a:r>
              <a:rPr lang="en-US" sz="2800" u="sng" dirty="0" smtClean="0">
                <a:solidFill>
                  <a:schemeClr val="accent1">
                    <a:lumMod val="50000"/>
                  </a:schemeClr>
                </a:solidFill>
              </a:rPr>
              <a:t>???</a:t>
            </a:r>
            <a:endParaRPr lang="en-US" sz="2800" u="sng" dirty="0">
              <a:solidFill>
                <a:schemeClr val="accent1">
                  <a:lumMod val="50000"/>
                </a:schemeClr>
              </a:solidFill>
            </a:endParaRPr>
          </a:p>
        </p:txBody>
      </p:sp>
      <p:sp>
        <p:nvSpPr>
          <p:cNvPr id="2197508" name="Rectangle 4"/>
          <p:cNvSpPr>
            <a:spLocks noChangeArrowheads="1"/>
          </p:cNvSpPr>
          <p:nvPr/>
        </p:nvSpPr>
        <p:spPr bwMode="auto">
          <a:xfrm>
            <a:off x="1266093" y="1752600"/>
            <a:ext cx="6811107" cy="3276600"/>
          </a:xfrm>
          <a:prstGeom prst="rect">
            <a:avLst/>
          </a:prstGeom>
          <a:noFill/>
          <a:ln w="28575">
            <a:solidFill>
              <a:schemeClr val="tx1"/>
            </a:solidFill>
            <a:miter lim="800000"/>
            <a:headEnd/>
            <a:tailEnd/>
          </a:ln>
          <a:effectLst/>
        </p:spPr>
        <p:txBody>
          <a:bodyPr wrap="none" anchor="ctr">
            <a:prstTxWarp prst="textNoShape">
              <a:avLst/>
            </a:prstTxWarp>
          </a:bodyPr>
          <a:lstStyle/>
          <a:p>
            <a:endParaRPr lang="en-US"/>
          </a:p>
        </p:txBody>
      </p:sp>
      <p:sp>
        <p:nvSpPr>
          <p:cNvPr id="2197509" name="Line 5"/>
          <p:cNvSpPr>
            <a:spLocks noChangeShapeType="1"/>
          </p:cNvSpPr>
          <p:nvPr/>
        </p:nvSpPr>
        <p:spPr bwMode="auto">
          <a:xfrm>
            <a:off x="1266093" y="2286000"/>
            <a:ext cx="6611815" cy="0"/>
          </a:xfrm>
          <a:prstGeom prst="line">
            <a:avLst/>
          </a:prstGeom>
          <a:noFill/>
          <a:ln w="28575">
            <a:solidFill>
              <a:schemeClr val="tx1"/>
            </a:solidFill>
            <a:round/>
            <a:headEnd/>
            <a:tailEnd/>
          </a:ln>
          <a:effectLst/>
        </p:spPr>
        <p:txBody>
          <a:bodyPr>
            <a:prstTxWarp prst="textNoShape">
              <a:avLst/>
            </a:prstTxWarp>
          </a:bodyPr>
          <a:lstStyle/>
          <a:p>
            <a:endParaRPr lang="en-US"/>
          </a:p>
        </p:txBody>
      </p:sp>
    </p:spTree>
    <p:extLst>
      <p:ext uri="{BB962C8B-B14F-4D97-AF65-F5344CB8AC3E}">
        <p14:creationId xmlns:p14="http://schemas.microsoft.com/office/powerpoint/2010/main" val="177283429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97507">
                                            <p:txEl>
                                              <p:pRg st="0" end="0"/>
                                            </p:txEl>
                                          </p:spTgt>
                                        </p:tgtEl>
                                        <p:attrNameLst>
                                          <p:attrName>style.visibility</p:attrName>
                                        </p:attrNameLst>
                                      </p:cBhvr>
                                      <p:to>
                                        <p:strVal val="visible"/>
                                      </p:to>
                                    </p:set>
                                    <p:animEffect transition="in" filter="wipe(up)">
                                      <p:cBhvr>
                                        <p:cTn id="7" dur="500"/>
                                        <p:tgtEl>
                                          <p:spTgt spid="219750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97507">
                                            <p:txEl>
                                              <p:pRg st="1" end="1"/>
                                            </p:txEl>
                                          </p:spTgt>
                                        </p:tgtEl>
                                        <p:attrNameLst>
                                          <p:attrName>style.visibility</p:attrName>
                                        </p:attrNameLst>
                                      </p:cBhvr>
                                      <p:to>
                                        <p:strVal val="visible"/>
                                      </p:to>
                                    </p:set>
                                    <p:animEffect transition="in" filter="wipe(up)">
                                      <p:cBhvr>
                                        <p:cTn id="10" dur="500"/>
                                        <p:tgtEl>
                                          <p:spTgt spid="219750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197507">
                                            <p:txEl>
                                              <p:pRg st="2" end="2"/>
                                            </p:txEl>
                                          </p:spTgt>
                                        </p:tgtEl>
                                        <p:attrNameLst>
                                          <p:attrName>style.visibility</p:attrName>
                                        </p:attrNameLst>
                                      </p:cBhvr>
                                      <p:to>
                                        <p:strVal val="visible"/>
                                      </p:to>
                                    </p:set>
                                    <p:animEffect transition="in" filter="wipe(up)">
                                      <p:cBhvr>
                                        <p:cTn id="13" dur="500"/>
                                        <p:tgtEl>
                                          <p:spTgt spid="219750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197507">
                                            <p:txEl>
                                              <p:pRg st="3" end="3"/>
                                            </p:txEl>
                                          </p:spTgt>
                                        </p:tgtEl>
                                        <p:attrNameLst>
                                          <p:attrName>style.visibility</p:attrName>
                                        </p:attrNameLst>
                                      </p:cBhvr>
                                      <p:to>
                                        <p:strVal val="visible"/>
                                      </p:to>
                                    </p:set>
                                    <p:animEffect transition="in" filter="wipe(up)">
                                      <p:cBhvr>
                                        <p:cTn id="16" dur="500"/>
                                        <p:tgtEl>
                                          <p:spTgt spid="2197507">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197507">
                                            <p:txEl>
                                              <p:pRg st="4" end="4"/>
                                            </p:txEl>
                                          </p:spTgt>
                                        </p:tgtEl>
                                        <p:attrNameLst>
                                          <p:attrName>style.visibility</p:attrName>
                                        </p:attrNameLst>
                                      </p:cBhvr>
                                      <p:to>
                                        <p:strVal val="visible"/>
                                      </p:to>
                                    </p:set>
                                    <p:animEffect transition="in" filter="wipe(up)">
                                      <p:cBhvr>
                                        <p:cTn id="19" dur="500"/>
                                        <p:tgtEl>
                                          <p:spTgt spid="2197507">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197507">
                                            <p:txEl>
                                              <p:pRg st="5" end="5"/>
                                            </p:txEl>
                                          </p:spTgt>
                                        </p:tgtEl>
                                        <p:attrNameLst>
                                          <p:attrName>style.visibility</p:attrName>
                                        </p:attrNameLst>
                                      </p:cBhvr>
                                      <p:to>
                                        <p:strVal val="visible"/>
                                      </p:to>
                                    </p:set>
                                    <p:animEffect transition="in" filter="wipe(up)">
                                      <p:cBhvr>
                                        <p:cTn id="22" dur="500"/>
                                        <p:tgtEl>
                                          <p:spTgt spid="2197507">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197507">
                                            <p:txEl>
                                              <p:pRg st="6" end="6"/>
                                            </p:txEl>
                                          </p:spTgt>
                                        </p:tgtEl>
                                        <p:attrNameLst>
                                          <p:attrName>style.visibility</p:attrName>
                                        </p:attrNameLst>
                                      </p:cBhvr>
                                      <p:to>
                                        <p:strVal val="visible"/>
                                      </p:to>
                                    </p:set>
                                    <p:animEffect transition="in" filter="wipe(up)">
                                      <p:cBhvr>
                                        <p:cTn id="25" dur="500"/>
                                        <p:tgtEl>
                                          <p:spTgt spid="2197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7507"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pPr algn="ctr"/>
            <a:r>
              <a:rPr lang="en-US" altLang="zh-CN" smtClean="0"/>
              <a:t>Major Topics</a:t>
            </a:r>
          </a:p>
        </p:txBody>
      </p:sp>
      <p:sp>
        <p:nvSpPr>
          <p:cNvPr id="22531" name="Rectangle 3"/>
          <p:cNvSpPr>
            <a:spLocks noGrp="1" noChangeArrowheads="1"/>
          </p:cNvSpPr>
          <p:nvPr>
            <p:ph type="body" idx="4294967295"/>
          </p:nvPr>
        </p:nvSpPr>
        <p:spPr/>
        <p:txBody>
          <a:bodyPr/>
          <a:lstStyle/>
          <a:p>
            <a:pPr>
              <a:defRPr/>
            </a:pPr>
            <a:r>
              <a:rPr lang="en-US" altLang="zh-CN" b="1" dirty="0" smtClean="0"/>
              <a:t>Hardware-software interface</a:t>
            </a:r>
          </a:p>
          <a:p>
            <a:pPr lvl="1">
              <a:defRPr/>
            </a:pPr>
            <a:r>
              <a:rPr lang="en-US" altLang="zh-CN" sz="2000" dirty="0" smtClean="0">
                <a:solidFill>
                  <a:srgbClr val="0332B7"/>
                </a:solidFill>
              </a:rPr>
              <a:t>Machine language and assembly language programming</a:t>
            </a:r>
          </a:p>
          <a:p>
            <a:pPr>
              <a:defRPr/>
            </a:pPr>
            <a:r>
              <a:rPr lang="en-US" altLang="zh-CN" b="1" dirty="0" smtClean="0"/>
              <a:t>Compiler optimizations and performance</a:t>
            </a:r>
          </a:p>
          <a:p>
            <a:pPr>
              <a:defRPr/>
            </a:pPr>
            <a:r>
              <a:rPr lang="en-US" altLang="zh-CN" b="1" dirty="0" smtClean="0">
                <a:solidFill>
                  <a:srgbClr val="C00000"/>
                </a:solidFill>
              </a:rPr>
              <a:t>Processor design</a:t>
            </a:r>
          </a:p>
          <a:p>
            <a:pPr lvl="1">
              <a:defRPr/>
            </a:pPr>
            <a:r>
              <a:rPr lang="en-US" altLang="zh-CN" sz="2000" dirty="0" smtClean="0">
                <a:solidFill>
                  <a:srgbClr val="0332B7"/>
                </a:solidFill>
              </a:rPr>
              <a:t>Pipelined processor design</a:t>
            </a:r>
          </a:p>
          <a:p>
            <a:pPr>
              <a:defRPr/>
            </a:pPr>
            <a:r>
              <a:rPr lang="en-US" altLang="zh-CN" b="1" dirty="0" smtClean="0">
                <a:solidFill>
                  <a:srgbClr val="C00000"/>
                </a:solidFill>
              </a:rPr>
              <a:t>Memory hierarchy design</a:t>
            </a:r>
          </a:p>
          <a:p>
            <a:pPr lvl="1">
              <a:defRPr/>
            </a:pPr>
            <a:r>
              <a:rPr lang="en-US" altLang="zh-CN" sz="2000" dirty="0" smtClean="0">
                <a:solidFill>
                  <a:srgbClr val="0332B7"/>
                </a:solidFill>
              </a:rPr>
              <a:t>Caches</a:t>
            </a:r>
          </a:p>
          <a:p>
            <a:pPr>
              <a:defRPr/>
            </a:pPr>
            <a:r>
              <a:rPr lang="en-US" altLang="zh-CN" b="1" dirty="0" smtClean="0"/>
              <a:t>I/O devices and systems</a:t>
            </a:r>
          </a:p>
          <a:p>
            <a:pPr>
              <a:defRPr/>
            </a:pPr>
            <a:r>
              <a:rPr lang="en-US" altLang="zh-CN" b="1" dirty="0" smtClean="0">
                <a:solidFill>
                  <a:srgbClr val="C00000"/>
                </a:solidFill>
              </a:rPr>
              <a:t>Virtual memory </a:t>
            </a:r>
            <a:r>
              <a:rPr lang="en-US" altLang="zh-CN" b="1" dirty="0" smtClean="0"/>
              <a:t>&amp; operating systems support</a:t>
            </a:r>
          </a:p>
          <a:p>
            <a:pPr>
              <a:defRPr/>
            </a:pPr>
            <a:r>
              <a:rPr lang="en-US" altLang="zh-CN" b="1" dirty="0" smtClean="0"/>
              <a:t>Multiprocessors and Multithreading</a:t>
            </a:r>
          </a:p>
          <a:p>
            <a:pPr>
              <a:buFontTx/>
              <a:buNone/>
              <a:defRPr/>
            </a:pPr>
            <a:endParaRPr lang="en-US" altLang="zh-CN" b="1" dirty="0" smtClean="0"/>
          </a:p>
          <a:p>
            <a:pPr>
              <a:defRPr/>
            </a:pPr>
            <a:endParaRPr lang="zh-CN" altLang="en-US" b="1" dirty="0" smtClean="0"/>
          </a:p>
        </p:txBody>
      </p:sp>
      <p:sp>
        <p:nvSpPr>
          <p:cNvPr id="21508"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fld id="{7C75D1E8-1E85-4926-A3A8-4140CD71ADDA}" type="slidenum">
              <a:rPr lang="en-US" altLang="zh-CN" sz="1400" smtClean="0">
                <a:solidFill>
                  <a:schemeClr val="accent2"/>
                </a:solidFill>
                <a:latin typeface="Times New Roman" pitchFamily="18" charset="0"/>
              </a:rPr>
              <a:pPr/>
              <a:t>8</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4142390582"/>
      </p:ext>
    </p:extLst>
  </p:cSld>
  <p:clrMapOvr>
    <a:masterClrMapping/>
  </p:clrMapOvr>
  <p:transition spd="slow">
    <p:split orient="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7267" name="Rectangle 3"/>
          <p:cNvSpPr>
            <a:spLocks noGrp="1" noChangeArrowheads="1"/>
          </p:cNvSpPr>
          <p:nvPr>
            <p:ph type="body" idx="1"/>
          </p:nvPr>
        </p:nvSpPr>
        <p:spPr>
          <a:xfrm>
            <a:off x="304800" y="762002"/>
            <a:ext cx="7432431" cy="2757487"/>
          </a:xfrm>
        </p:spPr>
        <p:txBody>
          <a:bodyPr/>
          <a:lstStyle/>
          <a:p>
            <a:r>
              <a:rPr lang="en-US" dirty="0"/>
              <a:t>Floating Point lets us:</a:t>
            </a:r>
          </a:p>
          <a:p>
            <a:pPr marL="508000" lvl="1"/>
            <a:r>
              <a:rPr lang="en-US" sz="2000" dirty="0"/>
              <a:t>Represent numbers containing both integer and fractional parts; makes efficient use of available bits.</a:t>
            </a:r>
          </a:p>
          <a:p>
            <a:pPr marL="508000" lvl="1"/>
            <a:r>
              <a:rPr lang="en-US" sz="2000" dirty="0"/>
              <a:t>Store </a:t>
            </a:r>
            <a:r>
              <a:rPr lang="en-US" sz="2000" dirty="0">
                <a:solidFill>
                  <a:schemeClr val="accent2"/>
                </a:solidFill>
              </a:rPr>
              <a:t>approximate</a:t>
            </a:r>
            <a:r>
              <a:rPr lang="en-US" sz="2000" dirty="0"/>
              <a:t> values for very large and very small #s.</a:t>
            </a:r>
          </a:p>
          <a:p>
            <a:r>
              <a:rPr lang="en-US" dirty="0">
                <a:solidFill>
                  <a:schemeClr val="accent2"/>
                </a:solidFill>
              </a:rPr>
              <a:t>IEEE 754 Floating Point Standard</a:t>
            </a:r>
            <a:r>
              <a:rPr lang="en-US" dirty="0"/>
              <a:t> is most widely accepted attempt to standardize interpretation of such numbers (Every desktop or server computer sold since ~1997 follows these conventions)</a:t>
            </a:r>
          </a:p>
        </p:txBody>
      </p:sp>
      <p:sp>
        <p:nvSpPr>
          <p:cNvPr id="2187269" name="Rectangle 5"/>
          <p:cNvSpPr>
            <a:spLocks noChangeArrowheads="1"/>
          </p:cNvSpPr>
          <p:nvPr/>
        </p:nvSpPr>
        <p:spPr bwMode="auto">
          <a:xfrm>
            <a:off x="633046" y="3581400"/>
            <a:ext cx="7315200" cy="375424"/>
          </a:xfrm>
          <a:prstGeom prst="rect">
            <a:avLst/>
          </a:prstGeom>
          <a:noFill/>
          <a:ln w="12700">
            <a:noFill/>
            <a:miter lim="800000"/>
            <a:headEnd/>
            <a:tailEnd/>
          </a:ln>
          <a:effectLst/>
        </p:spPr>
        <p:txBody>
          <a:bodyPr lIns="63500" tIns="25400" rIns="63500" bIns="25400">
            <a:prstTxWarp prst="textNoShape">
              <a:avLst/>
            </a:prstTxWarp>
            <a:spAutoFit/>
          </a:bodyPr>
          <a:lstStyle/>
          <a:p>
            <a:pPr marL="203200" indent="-203200" algn="l">
              <a:lnSpc>
                <a:spcPct val="75000"/>
              </a:lnSpc>
              <a:spcBef>
                <a:spcPct val="65000"/>
              </a:spcBef>
              <a:buSzPct val="100000"/>
              <a:buFont typeface="Times" charset="0"/>
              <a:buChar char="•"/>
            </a:pPr>
            <a:r>
              <a:rPr lang="en-US" sz="2800" b="1" dirty="0">
                <a:solidFill>
                  <a:schemeClr val="tx1"/>
                </a:solidFill>
              </a:rPr>
              <a:t>Summary (single precision):</a:t>
            </a:r>
          </a:p>
        </p:txBody>
      </p:sp>
      <p:grpSp>
        <p:nvGrpSpPr>
          <p:cNvPr id="2" name="Group 6"/>
          <p:cNvGrpSpPr>
            <a:grpSpLocks/>
          </p:cNvGrpSpPr>
          <p:nvPr/>
        </p:nvGrpSpPr>
        <p:grpSpPr bwMode="auto">
          <a:xfrm>
            <a:off x="682870" y="3886201"/>
            <a:ext cx="7323992" cy="1376363"/>
            <a:chOff x="322" y="1209"/>
            <a:chExt cx="4998" cy="867"/>
          </a:xfrm>
        </p:grpSpPr>
        <p:sp>
          <p:nvSpPr>
            <p:cNvPr id="2187271" name="Text Box 7"/>
            <p:cNvSpPr txBox="1">
              <a:spLocks noChangeArrowheads="1"/>
            </p:cNvSpPr>
            <p:nvPr/>
          </p:nvSpPr>
          <p:spPr bwMode="auto">
            <a:xfrm>
              <a:off x="5077" y="1249"/>
              <a:ext cx="243" cy="291"/>
            </a:xfrm>
            <a:prstGeom prst="rect">
              <a:avLst/>
            </a:prstGeom>
            <a:noFill/>
            <a:ln w="12700">
              <a:noFill/>
              <a:miter lim="800000"/>
              <a:headEnd/>
              <a:tailEnd/>
            </a:ln>
            <a:effectLst/>
          </p:spPr>
          <p:txBody>
            <a:bodyPr wrap="none">
              <a:prstTxWarp prst="textNoShape">
                <a:avLst/>
              </a:prstTxWarp>
              <a:spAutoFit/>
            </a:bodyPr>
            <a:lstStyle/>
            <a:p>
              <a:r>
                <a:rPr lang="en-US" sz="2400" b="1">
                  <a:solidFill>
                    <a:srgbClr val="0332B7"/>
                  </a:solidFill>
                </a:rPr>
                <a:t>0</a:t>
              </a:r>
            </a:p>
          </p:txBody>
        </p:sp>
        <p:sp>
          <p:nvSpPr>
            <p:cNvPr id="2187272" name="Text Box 8"/>
            <p:cNvSpPr txBox="1">
              <a:spLocks noChangeArrowheads="1"/>
            </p:cNvSpPr>
            <p:nvPr/>
          </p:nvSpPr>
          <p:spPr bwMode="auto">
            <a:xfrm>
              <a:off x="322" y="1209"/>
              <a:ext cx="360" cy="291"/>
            </a:xfrm>
            <a:prstGeom prst="rect">
              <a:avLst/>
            </a:prstGeom>
            <a:noFill/>
            <a:ln w="12700">
              <a:noFill/>
              <a:miter lim="800000"/>
              <a:headEnd/>
              <a:tailEnd/>
            </a:ln>
            <a:effectLst/>
          </p:spPr>
          <p:txBody>
            <a:bodyPr wrap="none">
              <a:prstTxWarp prst="textNoShape">
                <a:avLst/>
              </a:prstTxWarp>
              <a:spAutoFit/>
            </a:bodyPr>
            <a:lstStyle/>
            <a:p>
              <a:r>
                <a:rPr lang="en-US" sz="2400" b="1" dirty="0">
                  <a:solidFill>
                    <a:srgbClr val="0332B7"/>
                  </a:solidFill>
                </a:rPr>
                <a:t>31</a:t>
              </a:r>
            </a:p>
          </p:txBody>
        </p:sp>
        <p:sp>
          <p:nvSpPr>
            <p:cNvPr id="2187273" name="Rectangle 9"/>
            <p:cNvSpPr>
              <a:spLocks noChangeArrowheads="1"/>
            </p:cNvSpPr>
            <p:nvPr/>
          </p:nvSpPr>
          <p:spPr bwMode="auto">
            <a:xfrm>
              <a:off x="575" y="1497"/>
              <a:ext cx="4704" cy="282"/>
            </a:xfrm>
            <a:prstGeom prst="rect">
              <a:avLst/>
            </a:prstGeom>
            <a:noFill/>
            <a:ln w="38100">
              <a:solidFill>
                <a:schemeClr val="tx1"/>
              </a:solidFill>
              <a:miter lim="800000"/>
              <a:headEnd/>
              <a:tailEnd/>
            </a:ln>
            <a:effectLst/>
          </p:spPr>
          <p:txBody>
            <a:bodyPr wrap="none" anchor="ctr">
              <a:prstTxWarp prst="textNoShape">
                <a:avLst/>
              </a:prstTxWarp>
            </a:bodyPr>
            <a:lstStyle/>
            <a:p>
              <a:endParaRPr lang="en-US" sz="2400">
                <a:solidFill>
                  <a:srgbClr val="0332B7"/>
                </a:solidFill>
              </a:endParaRPr>
            </a:p>
          </p:txBody>
        </p:sp>
        <p:sp>
          <p:nvSpPr>
            <p:cNvPr id="2187274" name="Text Box 10"/>
            <p:cNvSpPr txBox="1">
              <a:spLocks noChangeArrowheads="1"/>
            </p:cNvSpPr>
            <p:nvPr/>
          </p:nvSpPr>
          <p:spPr bwMode="auto">
            <a:xfrm>
              <a:off x="517" y="1449"/>
              <a:ext cx="266" cy="291"/>
            </a:xfrm>
            <a:prstGeom prst="rect">
              <a:avLst/>
            </a:prstGeom>
            <a:noFill/>
            <a:ln w="12700">
              <a:noFill/>
              <a:miter lim="800000"/>
              <a:headEnd/>
              <a:tailEnd/>
            </a:ln>
            <a:effectLst/>
          </p:spPr>
          <p:txBody>
            <a:bodyPr wrap="none">
              <a:prstTxWarp prst="textNoShape">
                <a:avLst/>
              </a:prstTxWarp>
              <a:spAutoFit/>
            </a:bodyPr>
            <a:lstStyle/>
            <a:p>
              <a:r>
                <a:rPr lang="en-US" sz="2400" b="1">
                  <a:solidFill>
                    <a:srgbClr val="0332B7"/>
                  </a:solidFill>
                </a:rPr>
                <a:t>S</a:t>
              </a:r>
            </a:p>
          </p:txBody>
        </p:sp>
        <p:sp>
          <p:nvSpPr>
            <p:cNvPr id="2187275" name="Text Box 11"/>
            <p:cNvSpPr txBox="1">
              <a:spLocks noChangeArrowheads="1"/>
            </p:cNvSpPr>
            <p:nvPr/>
          </p:nvSpPr>
          <p:spPr bwMode="auto">
            <a:xfrm>
              <a:off x="821" y="1449"/>
              <a:ext cx="1082" cy="291"/>
            </a:xfrm>
            <a:prstGeom prst="rect">
              <a:avLst/>
            </a:prstGeom>
            <a:noFill/>
            <a:ln w="12700">
              <a:noFill/>
              <a:miter lim="800000"/>
              <a:headEnd/>
              <a:tailEnd/>
            </a:ln>
            <a:effectLst/>
          </p:spPr>
          <p:txBody>
            <a:bodyPr wrap="none">
              <a:prstTxWarp prst="textNoShape">
                <a:avLst/>
              </a:prstTxWarp>
              <a:spAutoFit/>
            </a:bodyPr>
            <a:lstStyle/>
            <a:p>
              <a:r>
                <a:rPr lang="en-US" sz="2400" b="1" dirty="0">
                  <a:solidFill>
                    <a:srgbClr val="0332B7"/>
                  </a:solidFill>
                </a:rPr>
                <a:t>Exponent</a:t>
              </a:r>
            </a:p>
          </p:txBody>
        </p:sp>
        <p:sp>
          <p:nvSpPr>
            <p:cNvPr id="2187276" name="Line 12"/>
            <p:cNvSpPr>
              <a:spLocks noChangeShapeType="1"/>
            </p:cNvSpPr>
            <p:nvPr/>
          </p:nvSpPr>
          <p:spPr bwMode="auto">
            <a:xfrm>
              <a:off x="767" y="1497"/>
              <a:ext cx="0" cy="288"/>
            </a:xfrm>
            <a:prstGeom prst="line">
              <a:avLst/>
            </a:prstGeom>
            <a:noFill/>
            <a:ln w="38100">
              <a:solidFill>
                <a:schemeClr val="tx1"/>
              </a:solidFill>
              <a:round/>
              <a:headEnd/>
              <a:tailEnd/>
            </a:ln>
            <a:effectLst/>
          </p:spPr>
          <p:txBody>
            <a:bodyPr wrap="none" anchor="ctr">
              <a:prstTxWarp prst="textNoShape">
                <a:avLst/>
              </a:prstTxWarp>
            </a:bodyPr>
            <a:lstStyle/>
            <a:p>
              <a:endParaRPr lang="en-US" sz="2400">
                <a:solidFill>
                  <a:srgbClr val="0332B7"/>
                </a:solidFill>
              </a:endParaRPr>
            </a:p>
          </p:txBody>
        </p:sp>
        <p:sp>
          <p:nvSpPr>
            <p:cNvPr id="2187277" name="Text Box 13"/>
            <p:cNvSpPr txBox="1">
              <a:spLocks noChangeArrowheads="1"/>
            </p:cNvSpPr>
            <p:nvPr/>
          </p:nvSpPr>
          <p:spPr bwMode="auto">
            <a:xfrm>
              <a:off x="610" y="1209"/>
              <a:ext cx="360" cy="291"/>
            </a:xfrm>
            <a:prstGeom prst="rect">
              <a:avLst/>
            </a:prstGeom>
            <a:noFill/>
            <a:ln w="12700">
              <a:noFill/>
              <a:miter lim="800000"/>
              <a:headEnd/>
              <a:tailEnd/>
            </a:ln>
            <a:effectLst/>
          </p:spPr>
          <p:txBody>
            <a:bodyPr wrap="none">
              <a:prstTxWarp prst="textNoShape">
                <a:avLst/>
              </a:prstTxWarp>
              <a:spAutoFit/>
            </a:bodyPr>
            <a:lstStyle/>
            <a:p>
              <a:r>
                <a:rPr lang="en-US" sz="2400" b="1">
                  <a:solidFill>
                    <a:srgbClr val="0332B7"/>
                  </a:solidFill>
                </a:rPr>
                <a:t>30</a:t>
              </a:r>
            </a:p>
          </p:txBody>
        </p:sp>
        <p:sp>
          <p:nvSpPr>
            <p:cNvPr id="2187278" name="Line 14"/>
            <p:cNvSpPr>
              <a:spLocks noChangeShapeType="1"/>
            </p:cNvSpPr>
            <p:nvPr/>
          </p:nvSpPr>
          <p:spPr bwMode="auto">
            <a:xfrm>
              <a:off x="2063" y="1497"/>
              <a:ext cx="0" cy="288"/>
            </a:xfrm>
            <a:prstGeom prst="line">
              <a:avLst/>
            </a:prstGeom>
            <a:noFill/>
            <a:ln w="38100">
              <a:solidFill>
                <a:schemeClr val="tx1"/>
              </a:solidFill>
              <a:round/>
              <a:headEnd/>
              <a:tailEnd/>
            </a:ln>
            <a:effectLst/>
          </p:spPr>
          <p:txBody>
            <a:bodyPr wrap="none" anchor="ctr">
              <a:prstTxWarp prst="textNoShape">
                <a:avLst/>
              </a:prstTxWarp>
            </a:bodyPr>
            <a:lstStyle/>
            <a:p>
              <a:endParaRPr lang="en-US" sz="2400">
                <a:solidFill>
                  <a:srgbClr val="0332B7"/>
                </a:solidFill>
              </a:endParaRPr>
            </a:p>
          </p:txBody>
        </p:sp>
        <p:sp>
          <p:nvSpPr>
            <p:cNvPr id="2187279" name="Text Box 15"/>
            <p:cNvSpPr txBox="1">
              <a:spLocks noChangeArrowheads="1"/>
            </p:cNvSpPr>
            <p:nvPr/>
          </p:nvSpPr>
          <p:spPr bwMode="auto">
            <a:xfrm>
              <a:off x="1713" y="1209"/>
              <a:ext cx="360" cy="291"/>
            </a:xfrm>
            <a:prstGeom prst="rect">
              <a:avLst/>
            </a:prstGeom>
            <a:noFill/>
            <a:ln w="12700">
              <a:noFill/>
              <a:miter lim="800000"/>
              <a:headEnd/>
              <a:tailEnd/>
            </a:ln>
            <a:effectLst/>
          </p:spPr>
          <p:txBody>
            <a:bodyPr wrap="none">
              <a:prstTxWarp prst="textNoShape">
                <a:avLst/>
              </a:prstTxWarp>
              <a:spAutoFit/>
            </a:bodyPr>
            <a:lstStyle/>
            <a:p>
              <a:r>
                <a:rPr lang="en-US" sz="2400" b="1">
                  <a:solidFill>
                    <a:srgbClr val="0332B7"/>
                  </a:solidFill>
                </a:rPr>
                <a:t>23</a:t>
              </a:r>
            </a:p>
          </p:txBody>
        </p:sp>
        <p:sp>
          <p:nvSpPr>
            <p:cNvPr id="2187280" name="Text Box 16"/>
            <p:cNvSpPr txBox="1">
              <a:spLocks noChangeArrowheads="1"/>
            </p:cNvSpPr>
            <p:nvPr/>
          </p:nvSpPr>
          <p:spPr bwMode="auto">
            <a:xfrm>
              <a:off x="2001" y="1209"/>
              <a:ext cx="360" cy="291"/>
            </a:xfrm>
            <a:prstGeom prst="rect">
              <a:avLst/>
            </a:prstGeom>
            <a:noFill/>
            <a:ln w="12700">
              <a:noFill/>
              <a:miter lim="800000"/>
              <a:headEnd/>
              <a:tailEnd/>
            </a:ln>
            <a:effectLst/>
          </p:spPr>
          <p:txBody>
            <a:bodyPr wrap="none">
              <a:prstTxWarp prst="textNoShape">
                <a:avLst/>
              </a:prstTxWarp>
              <a:spAutoFit/>
            </a:bodyPr>
            <a:lstStyle/>
            <a:p>
              <a:r>
                <a:rPr lang="en-US" sz="2400" b="1">
                  <a:solidFill>
                    <a:srgbClr val="0332B7"/>
                  </a:solidFill>
                </a:rPr>
                <a:t>22</a:t>
              </a:r>
            </a:p>
          </p:txBody>
        </p:sp>
        <p:sp>
          <p:nvSpPr>
            <p:cNvPr id="2187281" name="Text Box 17"/>
            <p:cNvSpPr txBox="1">
              <a:spLocks noChangeArrowheads="1"/>
            </p:cNvSpPr>
            <p:nvPr/>
          </p:nvSpPr>
          <p:spPr bwMode="auto">
            <a:xfrm>
              <a:off x="2974" y="1449"/>
              <a:ext cx="1256" cy="291"/>
            </a:xfrm>
            <a:prstGeom prst="rect">
              <a:avLst/>
            </a:prstGeom>
            <a:noFill/>
            <a:ln w="12700">
              <a:noFill/>
              <a:miter lim="800000"/>
              <a:headEnd/>
              <a:tailEnd/>
            </a:ln>
            <a:effectLst/>
          </p:spPr>
          <p:txBody>
            <a:bodyPr wrap="none">
              <a:prstTxWarp prst="textNoShape">
                <a:avLst/>
              </a:prstTxWarp>
              <a:spAutoFit/>
            </a:bodyPr>
            <a:lstStyle/>
            <a:p>
              <a:r>
                <a:rPr lang="en-US" sz="2400" b="1">
                  <a:solidFill>
                    <a:srgbClr val="0332B7"/>
                  </a:solidFill>
                </a:rPr>
                <a:t>Significand</a:t>
              </a:r>
            </a:p>
          </p:txBody>
        </p:sp>
        <p:sp>
          <p:nvSpPr>
            <p:cNvPr id="2187282" name="Text Box 18"/>
            <p:cNvSpPr txBox="1">
              <a:spLocks noChangeArrowheads="1"/>
            </p:cNvSpPr>
            <p:nvPr/>
          </p:nvSpPr>
          <p:spPr bwMode="auto">
            <a:xfrm>
              <a:off x="361" y="1785"/>
              <a:ext cx="557" cy="291"/>
            </a:xfrm>
            <a:prstGeom prst="rect">
              <a:avLst/>
            </a:prstGeom>
            <a:noFill/>
            <a:ln w="12700">
              <a:noFill/>
              <a:miter lim="800000"/>
              <a:headEnd/>
              <a:tailEnd/>
            </a:ln>
            <a:effectLst/>
          </p:spPr>
          <p:txBody>
            <a:bodyPr wrap="none">
              <a:prstTxWarp prst="textNoShape">
                <a:avLst/>
              </a:prstTxWarp>
              <a:spAutoFit/>
            </a:bodyPr>
            <a:lstStyle/>
            <a:p>
              <a:r>
                <a:rPr lang="en-US" sz="2400" b="1">
                  <a:solidFill>
                    <a:srgbClr val="0332B7"/>
                  </a:solidFill>
                </a:rPr>
                <a:t>1 bit</a:t>
              </a:r>
            </a:p>
          </p:txBody>
        </p:sp>
        <p:sp>
          <p:nvSpPr>
            <p:cNvPr id="2187283" name="Text Box 19"/>
            <p:cNvSpPr txBox="1">
              <a:spLocks noChangeArrowheads="1"/>
            </p:cNvSpPr>
            <p:nvPr/>
          </p:nvSpPr>
          <p:spPr bwMode="auto">
            <a:xfrm>
              <a:off x="1125" y="1785"/>
              <a:ext cx="674" cy="291"/>
            </a:xfrm>
            <a:prstGeom prst="rect">
              <a:avLst/>
            </a:prstGeom>
            <a:noFill/>
            <a:ln w="12700">
              <a:noFill/>
              <a:miter lim="800000"/>
              <a:headEnd/>
              <a:tailEnd/>
            </a:ln>
            <a:effectLst/>
          </p:spPr>
          <p:txBody>
            <a:bodyPr wrap="none">
              <a:prstTxWarp prst="textNoShape">
                <a:avLst/>
              </a:prstTxWarp>
              <a:spAutoFit/>
            </a:bodyPr>
            <a:lstStyle/>
            <a:p>
              <a:r>
                <a:rPr lang="en-US" sz="2400" b="1">
                  <a:solidFill>
                    <a:srgbClr val="0332B7"/>
                  </a:solidFill>
                </a:rPr>
                <a:t>8 bits</a:t>
              </a:r>
            </a:p>
          </p:txBody>
        </p:sp>
        <p:sp>
          <p:nvSpPr>
            <p:cNvPr id="2187284" name="Text Box 20"/>
            <p:cNvSpPr txBox="1">
              <a:spLocks noChangeArrowheads="1"/>
            </p:cNvSpPr>
            <p:nvPr/>
          </p:nvSpPr>
          <p:spPr bwMode="auto">
            <a:xfrm>
              <a:off x="3328" y="1785"/>
              <a:ext cx="791" cy="291"/>
            </a:xfrm>
            <a:prstGeom prst="rect">
              <a:avLst/>
            </a:prstGeom>
            <a:noFill/>
            <a:ln w="12700">
              <a:noFill/>
              <a:miter lim="800000"/>
              <a:headEnd/>
              <a:tailEnd/>
            </a:ln>
            <a:effectLst/>
          </p:spPr>
          <p:txBody>
            <a:bodyPr wrap="none">
              <a:prstTxWarp prst="textNoShape">
                <a:avLst/>
              </a:prstTxWarp>
              <a:spAutoFit/>
            </a:bodyPr>
            <a:lstStyle/>
            <a:p>
              <a:r>
                <a:rPr lang="en-US" sz="2400" b="1">
                  <a:solidFill>
                    <a:srgbClr val="0332B7"/>
                  </a:solidFill>
                </a:rPr>
                <a:t>23 bits</a:t>
              </a:r>
            </a:p>
          </p:txBody>
        </p:sp>
      </p:grpSp>
      <p:sp>
        <p:nvSpPr>
          <p:cNvPr id="2187285" name="Rectangle 21"/>
          <p:cNvSpPr>
            <a:spLocks noChangeArrowheads="1"/>
          </p:cNvSpPr>
          <p:nvPr/>
        </p:nvSpPr>
        <p:spPr bwMode="auto">
          <a:xfrm>
            <a:off x="773723" y="5334000"/>
            <a:ext cx="7737231" cy="1150058"/>
          </a:xfrm>
          <a:prstGeom prst="rect">
            <a:avLst/>
          </a:prstGeom>
          <a:noFill/>
          <a:ln w="12700">
            <a:noFill/>
            <a:miter lim="800000"/>
            <a:headEnd/>
            <a:tailEnd/>
          </a:ln>
          <a:effectLst/>
        </p:spPr>
        <p:txBody>
          <a:bodyPr wrap="square" lIns="63500" tIns="25400" rIns="63500" bIns="25400">
            <a:prstTxWarp prst="textNoShape">
              <a:avLst/>
            </a:prstTxWarp>
            <a:spAutoFit/>
          </a:bodyPr>
          <a:lstStyle/>
          <a:p>
            <a:pPr marL="203200" indent="-203200" algn="l">
              <a:lnSpc>
                <a:spcPct val="75000"/>
              </a:lnSpc>
              <a:spcBef>
                <a:spcPct val="65000"/>
              </a:spcBef>
              <a:buSzPct val="100000"/>
              <a:buFont typeface="Times" charset="0"/>
              <a:buChar char="•"/>
            </a:pPr>
            <a:r>
              <a:rPr lang="en-US" sz="2800" b="1" dirty="0">
                <a:solidFill>
                  <a:srgbClr val="C00000"/>
                </a:solidFill>
              </a:rPr>
              <a:t>(-1)</a:t>
            </a:r>
            <a:r>
              <a:rPr lang="en-US" sz="2800" b="1" baseline="30000" dirty="0">
                <a:solidFill>
                  <a:srgbClr val="C00000"/>
                </a:solidFill>
              </a:rPr>
              <a:t>S</a:t>
            </a:r>
            <a:r>
              <a:rPr lang="en-US" sz="2800" b="1" dirty="0">
                <a:solidFill>
                  <a:srgbClr val="C00000"/>
                </a:solidFill>
              </a:rPr>
              <a:t> x (1 + Significand) x 2</a:t>
            </a:r>
            <a:r>
              <a:rPr lang="en-US" sz="2800" b="1" baseline="30000" dirty="0">
                <a:solidFill>
                  <a:srgbClr val="C00000"/>
                </a:solidFill>
              </a:rPr>
              <a:t>(Exponent-127)</a:t>
            </a:r>
            <a:endParaRPr lang="en-US" sz="2800" b="1" dirty="0">
              <a:solidFill>
                <a:srgbClr val="C00000"/>
              </a:solidFill>
            </a:endParaRPr>
          </a:p>
          <a:p>
            <a:pPr marL="685800" lvl="1" indent="-190500" algn="l">
              <a:lnSpc>
                <a:spcPct val="85000"/>
              </a:lnSpc>
              <a:spcBef>
                <a:spcPct val="40000"/>
              </a:spcBef>
              <a:buSzPct val="100000"/>
              <a:buFontTx/>
              <a:buChar char="•"/>
            </a:pPr>
            <a:r>
              <a:rPr lang="en-US" sz="2400" dirty="0">
                <a:solidFill>
                  <a:srgbClr val="0D407F"/>
                </a:solidFill>
                <a:ea typeface="ＭＳ Ｐゴシック" charset="-128"/>
              </a:rPr>
              <a:t>Double precision identical, except with exponent bias of 1023 (half, quad similar)</a:t>
            </a:r>
          </a:p>
        </p:txBody>
      </p:sp>
      <p:sp>
        <p:nvSpPr>
          <p:cNvPr id="2187286" name="Rectangle 22"/>
          <p:cNvSpPr>
            <a:spLocks noChangeArrowheads="1"/>
          </p:cNvSpPr>
          <p:nvPr/>
        </p:nvSpPr>
        <p:spPr bwMode="auto">
          <a:xfrm>
            <a:off x="3886200" y="369958"/>
            <a:ext cx="4869475" cy="707886"/>
          </a:xfrm>
          <a:prstGeom prst="rect">
            <a:avLst/>
          </a:prstGeom>
          <a:solidFill>
            <a:schemeClr val="bg1"/>
          </a:solidFill>
          <a:ln w="57150" cmpd="thickThin">
            <a:solidFill>
              <a:srgbClr val="800080"/>
            </a:solidFill>
            <a:miter lim="800000"/>
            <a:headEnd/>
            <a:tailEnd/>
          </a:ln>
          <a:effectLst/>
        </p:spPr>
        <p:txBody>
          <a:bodyPr wrap="square">
            <a:prstTxWarp prst="textNoShape">
              <a:avLst/>
            </a:prstTxWarp>
            <a:spAutoFit/>
          </a:bodyPr>
          <a:lstStyle/>
          <a:p>
            <a:pPr algn="l"/>
            <a:r>
              <a:rPr lang="en-US" sz="2000" b="1" dirty="0"/>
              <a:t>Exponent tells </a:t>
            </a:r>
            <a:r>
              <a:rPr lang="en-US" sz="2000" b="1" dirty="0" err="1"/>
              <a:t>Significand</a:t>
            </a:r>
            <a:r>
              <a:rPr lang="en-US" sz="2000" b="1" dirty="0"/>
              <a:t> how much (2</a:t>
            </a:r>
            <a:r>
              <a:rPr lang="en-US" sz="2000" b="1" baseline="30000" dirty="0"/>
              <a:t>i</a:t>
            </a:r>
            <a:r>
              <a:rPr lang="en-US" sz="2000" b="1" dirty="0"/>
              <a:t>) to count by (…, 1/4, 1/2, 1, 2, …)</a:t>
            </a:r>
            <a:endParaRPr lang="en-US" sz="2000" b="1" dirty="0">
              <a:solidFill>
                <a:schemeClr val="accent2"/>
              </a:solidFill>
            </a:endParaRPr>
          </a:p>
        </p:txBody>
      </p:sp>
      <p:sp>
        <p:nvSpPr>
          <p:cNvPr id="23" name="Rectangle 22"/>
          <p:cNvSpPr>
            <a:spLocks noChangeArrowheads="1"/>
          </p:cNvSpPr>
          <p:nvPr/>
        </p:nvSpPr>
        <p:spPr bwMode="auto">
          <a:xfrm>
            <a:off x="7911612" y="1444497"/>
            <a:ext cx="844062" cy="1323439"/>
          </a:xfrm>
          <a:prstGeom prst="rect">
            <a:avLst/>
          </a:prstGeom>
          <a:solidFill>
            <a:schemeClr val="bg1"/>
          </a:solidFill>
          <a:ln w="57150" cmpd="thickThin">
            <a:solidFill>
              <a:srgbClr val="800080"/>
            </a:solidFill>
            <a:miter lim="800000"/>
            <a:headEnd/>
            <a:tailEnd/>
          </a:ln>
          <a:effectLst/>
        </p:spPr>
        <p:txBody>
          <a:bodyPr wrap="square">
            <a:prstTxWarp prst="textNoShape">
              <a:avLst/>
            </a:prstTxWarp>
            <a:spAutoFit/>
          </a:bodyPr>
          <a:lstStyle/>
          <a:p>
            <a:pPr algn="ctr"/>
            <a:r>
              <a:rPr lang="en-US" sz="2000" b="1">
                <a:solidFill>
                  <a:srgbClr val="008000"/>
                </a:solidFill>
              </a:rPr>
              <a:t>Can store </a:t>
            </a:r>
            <a:r>
              <a:rPr lang="en-US" sz="2000" b="1" dirty="0" err="1">
                <a:solidFill>
                  <a:srgbClr val="008000"/>
                </a:solidFill>
              </a:rPr>
              <a:t>NaN</a:t>
            </a:r>
            <a:r>
              <a:rPr lang="en-US" sz="2000" b="1" dirty="0">
                <a:solidFill>
                  <a:srgbClr val="008000"/>
                </a:solidFill>
              </a:rPr>
              <a:t>, ± ∞</a:t>
            </a:r>
          </a:p>
        </p:txBody>
      </p:sp>
      <p:sp>
        <p:nvSpPr>
          <p:cNvPr id="2187266" name="Rectangle 2"/>
          <p:cNvSpPr>
            <a:spLocks noGrp="1" noChangeArrowheads="1"/>
          </p:cNvSpPr>
          <p:nvPr>
            <p:ph type="title"/>
          </p:nvPr>
        </p:nvSpPr>
        <p:spPr>
          <a:xfrm>
            <a:off x="703386" y="319089"/>
            <a:ext cx="3235569" cy="438151"/>
          </a:xfrm>
        </p:spPr>
        <p:txBody>
          <a:bodyPr/>
          <a:lstStyle/>
          <a:p>
            <a:r>
              <a:rPr lang="en-US" dirty="0"/>
              <a:t>Conclusion</a:t>
            </a:r>
          </a:p>
        </p:txBody>
      </p:sp>
    </p:spTree>
    <p:extLst>
      <p:ext uri="{BB962C8B-B14F-4D97-AF65-F5344CB8AC3E}">
        <p14:creationId xmlns:p14="http://schemas.microsoft.com/office/powerpoint/2010/main" val="3496948502"/>
      </p:ext>
    </p:extLst>
  </p:cSld>
  <p:clrMapOvr>
    <a:masterClrMapping/>
  </p:clrMapOvr>
  <p:transition spd="slow">
    <p:split orient="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ctrTitle" idx="4294967295"/>
          </p:nvPr>
        </p:nvSpPr>
        <p:spPr>
          <a:xfrm>
            <a:off x="422275" y="1676400"/>
            <a:ext cx="8369300" cy="1927225"/>
          </a:xfrm>
        </p:spPr>
        <p:txBody>
          <a:bodyPr/>
          <a:lstStyle/>
          <a:p>
            <a:pPr algn="ctr"/>
            <a:r>
              <a:rPr lang="en-US" altLang="zh-CN" dirty="0" smtClean="0"/>
              <a:t>Lecture 9</a:t>
            </a:r>
            <a:br>
              <a:rPr lang="en-US" altLang="zh-CN" dirty="0" smtClean="0"/>
            </a:br>
            <a:r>
              <a:rPr lang="en-US" altLang="zh-CN" dirty="0"/>
              <a:t>Memory System:   Cache</a:t>
            </a:r>
            <a:endParaRPr lang="en-US" altLang="zh-CN" dirty="0" smtClean="0"/>
          </a:p>
        </p:txBody>
      </p:sp>
      <p:sp>
        <p:nvSpPr>
          <p:cNvPr id="1946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pitchFamily="2" charset="-122"/>
              </a:defRPr>
            </a:lvl1pPr>
            <a:lvl2pPr marL="742950" indent="-285750" eaLnBrk="0" hangingPunct="0">
              <a:defRPr sz="1600">
                <a:solidFill>
                  <a:schemeClr val="hlink"/>
                </a:solidFill>
                <a:latin typeface="Arial" charset="0"/>
                <a:ea typeface="宋体" pitchFamily="2" charset="-122"/>
              </a:defRPr>
            </a:lvl2pPr>
            <a:lvl3pPr marL="1143000" indent="-228600" eaLnBrk="0" hangingPunct="0">
              <a:defRPr sz="1600">
                <a:solidFill>
                  <a:schemeClr val="hlink"/>
                </a:solidFill>
                <a:latin typeface="Arial" charset="0"/>
                <a:ea typeface="宋体" pitchFamily="2" charset="-122"/>
              </a:defRPr>
            </a:lvl3pPr>
            <a:lvl4pPr marL="1600200" indent="-228600" eaLnBrk="0" hangingPunct="0">
              <a:defRPr sz="1600">
                <a:solidFill>
                  <a:schemeClr val="hlink"/>
                </a:solidFill>
                <a:latin typeface="Arial" charset="0"/>
                <a:ea typeface="宋体" pitchFamily="2" charset="-122"/>
              </a:defRPr>
            </a:lvl4pPr>
            <a:lvl5pPr marL="2057400" indent="-228600" eaLnBrk="0" hangingPunct="0">
              <a:defRPr sz="1600">
                <a:solidFill>
                  <a:schemeClr val="hlink"/>
                </a:solidFill>
                <a:latin typeface="Arial" charset="0"/>
                <a:ea typeface="宋体" pitchFamily="2" charset="-122"/>
              </a:defRPr>
            </a:lvl5pPr>
            <a:lvl6pPr marL="2514600" indent="-228600" algn="ctr" eaLnBrk="0" fontAlgn="base" hangingPunct="0">
              <a:spcBef>
                <a:spcPct val="0"/>
              </a:spcBef>
              <a:spcAft>
                <a:spcPct val="0"/>
              </a:spcAft>
              <a:defRPr sz="1600">
                <a:solidFill>
                  <a:schemeClr val="hlink"/>
                </a:solidFill>
                <a:latin typeface="Arial" charset="0"/>
                <a:ea typeface="宋体" pitchFamily="2" charset="-122"/>
              </a:defRPr>
            </a:lvl6pPr>
            <a:lvl7pPr marL="2971800" indent="-228600" algn="ctr" eaLnBrk="0" fontAlgn="base" hangingPunct="0">
              <a:spcBef>
                <a:spcPct val="0"/>
              </a:spcBef>
              <a:spcAft>
                <a:spcPct val="0"/>
              </a:spcAft>
              <a:defRPr sz="1600">
                <a:solidFill>
                  <a:schemeClr val="hlink"/>
                </a:solidFill>
                <a:latin typeface="Arial" charset="0"/>
                <a:ea typeface="宋体" pitchFamily="2" charset="-122"/>
              </a:defRPr>
            </a:lvl7pPr>
            <a:lvl8pPr marL="3429000" indent="-228600" algn="ctr" eaLnBrk="0" fontAlgn="base" hangingPunct="0">
              <a:spcBef>
                <a:spcPct val="0"/>
              </a:spcBef>
              <a:spcAft>
                <a:spcPct val="0"/>
              </a:spcAft>
              <a:defRPr sz="1600">
                <a:solidFill>
                  <a:schemeClr val="hlink"/>
                </a:solidFill>
                <a:latin typeface="Arial" charset="0"/>
                <a:ea typeface="宋体" pitchFamily="2" charset="-122"/>
              </a:defRPr>
            </a:lvl8pPr>
            <a:lvl9pPr marL="3886200" indent="-228600" algn="ctr" eaLnBrk="0" fontAlgn="base" hangingPunct="0">
              <a:spcBef>
                <a:spcPct val="0"/>
              </a:spcBef>
              <a:spcAft>
                <a:spcPct val="0"/>
              </a:spcAft>
              <a:defRPr sz="1600">
                <a:solidFill>
                  <a:schemeClr val="hlink"/>
                </a:solidFill>
                <a:latin typeface="Arial" charset="0"/>
                <a:ea typeface="宋体" pitchFamily="2" charset="-122"/>
              </a:defRPr>
            </a:lvl9pPr>
          </a:lstStyle>
          <a:p>
            <a:fld id="{BC95AEBA-FD89-4520-8B59-B616293CD7AA}" type="slidenum">
              <a:rPr lang="en-US" altLang="zh-CN" sz="1400" smtClean="0">
                <a:solidFill>
                  <a:schemeClr val="accent2"/>
                </a:solidFill>
                <a:latin typeface="Times New Roman" pitchFamily="18" charset="0"/>
              </a:rPr>
              <a:pPr/>
              <a:t>81</a:t>
            </a:fld>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4124630344"/>
      </p:ext>
    </p:extLst>
  </p:cSld>
  <p:clrMapOvr>
    <a:masterClrMapping/>
  </p:clrMapOvr>
  <p:transition spd="slow">
    <p:randomBar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2514" name="Picture 2"/>
          <p:cNvPicPr>
            <a:picLocks noChangeAspect="1" noChangeArrowheads="1"/>
          </p:cNvPicPr>
          <p:nvPr/>
        </p:nvPicPr>
        <p:blipFill>
          <a:blip r:embed="rId3">
            <a:alphaModFix amt="82000"/>
          </a:blip>
          <a:srcRect/>
          <a:stretch>
            <a:fillRect/>
          </a:stretch>
        </p:blipFill>
        <p:spPr bwMode="auto">
          <a:xfrm>
            <a:off x="444500" y="850900"/>
            <a:ext cx="8442325" cy="5180013"/>
          </a:xfrm>
          <a:prstGeom prst="rect">
            <a:avLst/>
          </a:prstGeom>
          <a:noFill/>
          <a:ln w="25400">
            <a:noFill/>
            <a:miter lim="800000"/>
            <a:headEnd/>
            <a:tailEnd/>
          </a:ln>
          <a:effectLst/>
        </p:spPr>
      </p:pic>
      <p:sp>
        <p:nvSpPr>
          <p:cNvPr id="1472515" name="Rectangle 3"/>
          <p:cNvSpPr>
            <a:spLocks noGrp="1" noChangeArrowheads="1"/>
          </p:cNvSpPr>
          <p:nvPr>
            <p:ph type="title"/>
          </p:nvPr>
        </p:nvSpPr>
        <p:spPr>
          <a:xfrm>
            <a:off x="685800" y="114300"/>
            <a:ext cx="7292975" cy="736600"/>
          </a:xfrm>
        </p:spPr>
        <p:txBody>
          <a:bodyPr/>
          <a:lstStyle/>
          <a:p>
            <a:r>
              <a:rPr lang="en-US" dirty="0"/>
              <a:t>Real Memory Reference Patterns</a:t>
            </a:r>
          </a:p>
        </p:txBody>
      </p:sp>
      <p:sp>
        <p:nvSpPr>
          <p:cNvPr id="1472516" name="Text Box 4"/>
          <p:cNvSpPr txBox="1">
            <a:spLocks noChangeArrowheads="1"/>
          </p:cNvSpPr>
          <p:nvPr/>
        </p:nvSpPr>
        <p:spPr bwMode="auto">
          <a:xfrm>
            <a:off x="1612900" y="6102350"/>
            <a:ext cx="6616700" cy="492443"/>
          </a:xfrm>
          <a:prstGeom prst="rect">
            <a:avLst/>
          </a:prstGeom>
          <a:noFill/>
          <a:ln w="9525">
            <a:noFill/>
            <a:miter lim="800000"/>
            <a:headEnd/>
            <a:tailEnd/>
          </a:ln>
          <a:effectLst/>
        </p:spPr>
        <p:txBody>
          <a:bodyPr wrap="square" lIns="0" tIns="0" rIns="0" bIns="0">
            <a:prstTxWarp prst="textNoShape">
              <a:avLst/>
            </a:prstTxWarp>
            <a:spAutoFit/>
          </a:bodyPr>
          <a:lstStyle/>
          <a:p>
            <a:pPr eaLnBrk="1" hangingPunct="1">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a:solidFill>
                  <a:srgbClr val="000000"/>
                </a:solidFill>
                <a:latin typeface="Times" charset="0"/>
              </a:rPr>
              <a:t>Donald J. Hatfield, Jeanette Gerald: Program Restructuring for Virtual Memory. IBM Systems Journal 10(3): 168-192 (1971)</a:t>
            </a:r>
          </a:p>
        </p:txBody>
      </p:sp>
      <p:sp>
        <p:nvSpPr>
          <p:cNvPr id="1472517" name="Text Box 5"/>
          <p:cNvSpPr txBox="1">
            <a:spLocks noChangeArrowheads="1"/>
          </p:cNvSpPr>
          <p:nvPr/>
        </p:nvSpPr>
        <p:spPr bwMode="auto">
          <a:xfrm>
            <a:off x="8153400" y="6096000"/>
            <a:ext cx="738834" cy="210741"/>
          </a:xfrm>
          <a:prstGeom prst="rect">
            <a:avLst/>
          </a:prstGeom>
          <a:noFill/>
          <a:ln w="9525">
            <a:noFill/>
            <a:miter lim="800000"/>
            <a:headEnd/>
            <a:tailEnd/>
          </a:ln>
          <a:effectLst/>
        </p:spPr>
        <p:txBody>
          <a:bodyPr wrap="none" lIns="0" tIns="0" rIns="0" bIns="0">
            <a:prstTxWarp prst="textNoShape">
              <a:avLst/>
            </a:prstTxWarp>
            <a:spAutoFit/>
          </a:bodyPr>
          <a:lstStyle/>
          <a:p>
            <a:pPr algn="ctr" eaLnBrk="1" hangingPunct="1">
              <a:lnSpc>
                <a:spcPts val="1300"/>
              </a:lnSpc>
              <a:spcBef>
                <a:spcPct val="0"/>
              </a:spcBef>
              <a:tabLst>
                <a:tab pos="596900" algn="l"/>
                <a:tab pos="1511300" algn="l"/>
                <a:tab pos="2425700" algn="l"/>
                <a:tab pos="3340100" algn="l"/>
                <a:tab pos="4254500" algn="l"/>
                <a:tab pos="5168900" algn="l"/>
                <a:tab pos="6083300" algn="l"/>
                <a:tab pos="6997700" algn="l"/>
              </a:tabLst>
            </a:pPr>
            <a:r>
              <a:rPr lang="en-US" sz="2800" b="1" dirty="0">
                <a:solidFill>
                  <a:srgbClr val="053DE8"/>
                </a:solidFill>
                <a:latin typeface="Calibri"/>
                <a:cs typeface="Calibri"/>
              </a:rPr>
              <a:t>Time</a:t>
            </a:r>
          </a:p>
        </p:txBody>
      </p:sp>
      <p:sp>
        <p:nvSpPr>
          <p:cNvPr id="1472518" name="Text Box 6"/>
          <p:cNvSpPr txBox="1">
            <a:spLocks noChangeArrowheads="1"/>
          </p:cNvSpPr>
          <p:nvPr/>
        </p:nvSpPr>
        <p:spPr bwMode="auto">
          <a:xfrm rot="16200000">
            <a:off x="-2100035" y="3166835"/>
            <a:ext cx="4857752" cy="200482"/>
          </a:xfrm>
          <a:prstGeom prst="rect">
            <a:avLst/>
          </a:prstGeom>
          <a:noFill/>
          <a:ln w="9525">
            <a:noFill/>
            <a:miter lim="800000"/>
            <a:headEnd/>
            <a:tailEnd/>
          </a:ln>
          <a:effectLst/>
        </p:spPr>
        <p:txBody>
          <a:bodyPr wrap="square" lIns="0" tIns="0" rIns="0" bIns="0">
            <a:prstTxWarp prst="textNoShape">
              <a:avLst/>
            </a:prstTxWarp>
            <a:spAutoFit/>
          </a:bodyPr>
          <a:lstStyle/>
          <a:p>
            <a:pPr algn="ctr" eaLnBrk="1" hangingPunct="1">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Memory Address (one dot per access)</a:t>
            </a:r>
          </a:p>
        </p:txBody>
      </p:sp>
      <p:sp>
        <p:nvSpPr>
          <p:cNvPr id="7" name="Slide Number Placeholder 5"/>
          <p:cNvSpPr>
            <a:spLocks noGrp="1"/>
          </p:cNvSpPr>
          <p:nvPr>
            <p:ph type="sldNum" sz="quarter" idx="4294967295"/>
          </p:nvPr>
        </p:nvSpPr>
        <p:spPr>
          <a:xfrm>
            <a:off x="7162800" y="6477000"/>
            <a:ext cx="1905000" cy="292100"/>
          </a:xfrm>
          <a:prstGeom prst="rect">
            <a:avLst/>
          </a:prstGeom>
        </p:spPr>
        <p:txBody>
          <a:bodyPr/>
          <a:lstStyle/>
          <a:p>
            <a:fld id="{948C4B31-0335-FD4E-B174-D373B9534A19}" type="slidenum">
              <a:rPr lang="en-US"/>
              <a:pPr/>
              <a:t>82</a:t>
            </a:fld>
            <a:endParaRPr lang="en-US"/>
          </a:p>
        </p:txBody>
      </p:sp>
    </p:spTree>
    <p:extLst>
      <p:ext uri="{BB962C8B-B14F-4D97-AF65-F5344CB8AC3E}">
        <p14:creationId xmlns:p14="http://schemas.microsoft.com/office/powerpoint/2010/main" val="71671607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2514" name="Picture 2"/>
          <p:cNvPicPr>
            <a:picLocks noChangeAspect="1" noChangeArrowheads="1"/>
          </p:cNvPicPr>
          <p:nvPr/>
        </p:nvPicPr>
        <p:blipFill>
          <a:blip r:embed="rId3">
            <a:alphaModFix amt="82000"/>
          </a:blip>
          <a:srcRect/>
          <a:stretch>
            <a:fillRect/>
          </a:stretch>
        </p:blipFill>
        <p:spPr bwMode="auto">
          <a:xfrm>
            <a:off x="444500" y="850900"/>
            <a:ext cx="8442325" cy="5180013"/>
          </a:xfrm>
          <a:prstGeom prst="rect">
            <a:avLst/>
          </a:prstGeom>
          <a:noFill/>
          <a:ln w="25400">
            <a:noFill/>
            <a:miter lim="800000"/>
            <a:headEnd/>
            <a:tailEnd/>
          </a:ln>
          <a:effectLst/>
        </p:spPr>
      </p:pic>
      <p:sp>
        <p:nvSpPr>
          <p:cNvPr id="1472515" name="Rectangle 3"/>
          <p:cNvSpPr>
            <a:spLocks noGrp="1" noChangeArrowheads="1"/>
          </p:cNvSpPr>
          <p:nvPr>
            <p:ph type="title"/>
          </p:nvPr>
        </p:nvSpPr>
        <p:spPr>
          <a:noFill/>
        </p:spPr>
        <p:txBody>
          <a:bodyPr/>
          <a:lstStyle/>
          <a:p>
            <a:pPr marL="25400">
              <a:tabLst>
                <a:tab pos="317500" algn="l"/>
                <a:tab pos="1231900" algn="l"/>
                <a:tab pos="2146300" algn="l"/>
                <a:tab pos="3060700" algn="l"/>
                <a:tab pos="3975100" algn="l"/>
                <a:tab pos="4889500" algn="l"/>
                <a:tab pos="5803900" algn="l"/>
              </a:tabLst>
            </a:pPr>
            <a:r>
              <a:rPr lang="en-US" dirty="0"/>
              <a:t>Memory Reference Patterns</a:t>
            </a:r>
          </a:p>
        </p:txBody>
      </p:sp>
      <p:sp>
        <p:nvSpPr>
          <p:cNvPr id="1472516" name="Text Box 4"/>
          <p:cNvSpPr txBox="1">
            <a:spLocks noChangeArrowheads="1"/>
          </p:cNvSpPr>
          <p:nvPr/>
        </p:nvSpPr>
        <p:spPr bwMode="auto">
          <a:xfrm>
            <a:off x="4419600" y="6102350"/>
            <a:ext cx="4635500" cy="733425"/>
          </a:xfrm>
          <a:prstGeom prst="rect">
            <a:avLst/>
          </a:prstGeom>
          <a:noFill/>
          <a:ln w="9525">
            <a:noFill/>
            <a:miter lim="800000"/>
            <a:headEnd/>
            <a:tailEnd/>
          </a:ln>
          <a:effectLst/>
        </p:spPr>
        <p:txBody>
          <a:bodyPr lIns="0" tIns="0" rIns="0" bIns="0">
            <a:prstTxWarp prst="textNoShape">
              <a:avLst/>
            </a:prstTxWarp>
            <a:spAutoFit/>
          </a:bodyPr>
          <a:lstStyle/>
          <a:p>
            <a:pPr eaLnBrk="1" hangingPunct="1">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a:solidFill>
                  <a:srgbClr val="000000"/>
                </a:solidFill>
                <a:latin typeface="Times" charset="0"/>
              </a:rPr>
              <a:t>Donald J. Hatfield, Jeanette Gerald: Program Restructuring for Virtual Memory. IBM Systems Journal 10(3): 168-192 (1971)</a:t>
            </a:r>
          </a:p>
        </p:txBody>
      </p:sp>
      <p:sp>
        <p:nvSpPr>
          <p:cNvPr id="1472517" name="Text Box 5"/>
          <p:cNvSpPr txBox="1">
            <a:spLocks noChangeArrowheads="1"/>
          </p:cNvSpPr>
          <p:nvPr/>
        </p:nvSpPr>
        <p:spPr bwMode="auto">
          <a:xfrm>
            <a:off x="8229600" y="6096000"/>
            <a:ext cx="633286" cy="200482"/>
          </a:xfrm>
          <a:prstGeom prst="rect">
            <a:avLst/>
          </a:prstGeom>
          <a:noFill/>
          <a:ln w="9525">
            <a:noFill/>
            <a:miter lim="800000"/>
            <a:headEnd/>
            <a:tailEnd/>
          </a:ln>
          <a:effectLst/>
        </p:spPr>
        <p:txBody>
          <a:bodyPr wrap="none" lIns="0" tIns="0" rIns="0" bIns="0">
            <a:prstTxWarp prst="textNoShape">
              <a:avLst/>
            </a:prstTxWarp>
            <a:spAutoFit/>
          </a:bodyPr>
          <a:lstStyle/>
          <a:p>
            <a:pPr algn="ctr" eaLnBrk="1" hangingPunct="1">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Time</a:t>
            </a:r>
          </a:p>
        </p:txBody>
      </p:sp>
      <p:sp>
        <p:nvSpPr>
          <p:cNvPr id="1472518" name="Text Box 6"/>
          <p:cNvSpPr txBox="1">
            <a:spLocks noChangeArrowheads="1"/>
          </p:cNvSpPr>
          <p:nvPr/>
        </p:nvSpPr>
        <p:spPr bwMode="auto">
          <a:xfrm rot="16200000">
            <a:off x="-2092097" y="3235098"/>
            <a:ext cx="4841877" cy="200482"/>
          </a:xfrm>
          <a:prstGeom prst="rect">
            <a:avLst/>
          </a:prstGeom>
          <a:noFill/>
          <a:ln w="9525">
            <a:noFill/>
            <a:miter lim="800000"/>
            <a:headEnd/>
            <a:tailEnd/>
          </a:ln>
          <a:effectLst/>
        </p:spPr>
        <p:txBody>
          <a:bodyPr wrap="square" lIns="0" tIns="0" rIns="0" bIns="0">
            <a:prstTxWarp prst="textNoShape">
              <a:avLst/>
            </a:prstTxWarp>
            <a:spAutoFit/>
          </a:bodyPr>
          <a:lstStyle/>
          <a:p>
            <a:pPr algn="ctr" eaLnBrk="1" hangingPunct="1">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Memory Address (one dot per access)</a:t>
            </a:r>
          </a:p>
        </p:txBody>
      </p:sp>
      <p:grpSp>
        <p:nvGrpSpPr>
          <p:cNvPr id="2" name="Group 8"/>
          <p:cNvGrpSpPr>
            <a:grpSpLocks/>
          </p:cNvGrpSpPr>
          <p:nvPr/>
        </p:nvGrpSpPr>
        <p:grpSpPr bwMode="auto">
          <a:xfrm>
            <a:off x="3962400" y="4711700"/>
            <a:ext cx="5014913" cy="1282700"/>
            <a:chOff x="2198" y="2555"/>
            <a:chExt cx="3159" cy="808"/>
          </a:xfrm>
        </p:grpSpPr>
        <p:sp>
          <p:nvSpPr>
            <p:cNvPr id="1472521" name="Freeform 9"/>
            <p:cNvSpPr>
              <a:spLocks/>
            </p:cNvSpPr>
            <p:nvPr/>
          </p:nvSpPr>
          <p:spPr bwMode="auto">
            <a:xfrm>
              <a:off x="2198" y="2555"/>
              <a:ext cx="639" cy="44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solidFill>
                  <a:srgbClr val="FC0128"/>
                </a:solidFill>
                <a:latin typeface="Calibri"/>
                <a:cs typeface="Calibri"/>
              </a:endParaRPr>
            </a:p>
          </p:txBody>
        </p:sp>
        <p:sp>
          <p:nvSpPr>
            <p:cNvPr id="1472522" name="Line 10"/>
            <p:cNvSpPr>
              <a:spLocks noChangeShapeType="1"/>
            </p:cNvSpPr>
            <p:nvPr/>
          </p:nvSpPr>
          <p:spPr bwMode="auto">
            <a:xfrm rot="10800000">
              <a:off x="2846" y="2923"/>
              <a:ext cx="576" cy="120"/>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solidFill>
                  <a:srgbClr val="FC0128"/>
                </a:solidFill>
                <a:latin typeface="Calibri"/>
                <a:cs typeface="Calibri"/>
              </a:endParaRPr>
            </a:p>
          </p:txBody>
        </p:sp>
        <p:sp>
          <p:nvSpPr>
            <p:cNvPr id="1472523" name="Line 11"/>
            <p:cNvSpPr>
              <a:spLocks noChangeShapeType="1"/>
            </p:cNvSpPr>
            <p:nvPr/>
          </p:nvSpPr>
          <p:spPr bwMode="auto">
            <a:xfrm>
              <a:off x="4222" y="3019"/>
              <a:ext cx="448" cy="104"/>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solidFill>
                  <a:srgbClr val="FC0128"/>
                </a:solidFill>
                <a:latin typeface="Calibri"/>
                <a:cs typeface="Calibri"/>
              </a:endParaRPr>
            </a:p>
          </p:txBody>
        </p:sp>
        <p:sp>
          <p:nvSpPr>
            <p:cNvPr id="1472524" name="Freeform 12"/>
            <p:cNvSpPr>
              <a:spLocks/>
            </p:cNvSpPr>
            <p:nvPr/>
          </p:nvSpPr>
          <p:spPr bwMode="auto">
            <a:xfrm>
              <a:off x="4718" y="2763"/>
              <a:ext cx="639" cy="60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solidFill>
                  <a:srgbClr val="FC0128"/>
                </a:solidFill>
                <a:latin typeface="Calibri"/>
                <a:cs typeface="Calibri"/>
              </a:endParaRPr>
            </a:p>
          </p:txBody>
        </p:sp>
        <p:sp>
          <p:nvSpPr>
            <p:cNvPr id="1472525" name="Text Box 13"/>
            <p:cNvSpPr txBox="1">
              <a:spLocks noChangeArrowheads="1"/>
            </p:cNvSpPr>
            <p:nvPr/>
          </p:nvSpPr>
          <p:spPr bwMode="auto">
            <a:xfrm>
              <a:off x="3256" y="2740"/>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eaLnBrk="1" hangingPunct="1">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Spatial</a:t>
              </a:r>
            </a:p>
            <a:p>
              <a:pPr algn="ctr" eaLnBrk="1" hangingPunct="1">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Locality</a:t>
              </a:r>
            </a:p>
          </p:txBody>
        </p:sp>
      </p:grpSp>
      <p:grpSp>
        <p:nvGrpSpPr>
          <p:cNvPr id="3" name="Group 15"/>
          <p:cNvGrpSpPr>
            <a:grpSpLocks/>
          </p:cNvGrpSpPr>
          <p:nvPr/>
        </p:nvGrpSpPr>
        <p:grpSpPr bwMode="auto">
          <a:xfrm>
            <a:off x="4203701" y="2032000"/>
            <a:ext cx="4614863" cy="1092200"/>
            <a:chOff x="2317" y="1080"/>
            <a:chExt cx="2907" cy="688"/>
          </a:xfrm>
        </p:grpSpPr>
        <p:sp>
          <p:nvSpPr>
            <p:cNvPr id="1472528" name="Freeform 16"/>
            <p:cNvSpPr>
              <a:spLocks/>
            </p:cNvSpPr>
            <p:nvPr/>
          </p:nvSpPr>
          <p:spPr bwMode="auto">
            <a:xfrm>
              <a:off x="2317" y="1552"/>
              <a:ext cx="1735" cy="216"/>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solidFill>
                  <a:srgbClr val="FC0128"/>
                </a:solidFill>
                <a:latin typeface="Calibri"/>
                <a:cs typeface="Calibri"/>
              </a:endParaRPr>
            </a:p>
          </p:txBody>
        </p:sp>
        <p:sp>
          <p:nvSpPr>
            <p:cNvPr id="1472529" name="Line 17"/>
            <p:cNvSpPr>
              <a:spLocks noChangeShapeType="1"/>
            </p:cNvSpPr>
            <p:nvPr/>
          </p:nvSpPr>
          <p:spPr bwMode="auto">
            <a:xfrm flipH="1">
              <a:off x="4077" y="1488"/>
              <a:ext cx="208" cy="152"/>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solidFill>
                  <a:srgbClr val="FC0128"/>
                </a:solidFill>
                <a:latin typeface="Calibri"/>
                <a:cs typeface="Calibri"/>
              </a:endParaRPr>
            </a:p>
          </p:txBody>
        </p:sp>
        <p:sp>
          <p:nvSpPr>
            <p:cNvPr id="1472530" name="Text Box 18"/>
            <p:cNvSpPr txBox="1">
              <a:spLocks noChangeArrowheads="1"/>
            </p:cNvSpPr>
            <p:nvPr/>
          </p:nvSpPr>
          <p:spPr bwMode="auto">
            <a:xfrm>
              <a:off x="4052" y="1080"/>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eaLnBrk="1" hangingPunct="1">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Temporal</a:t>
              </a:r>
            </a:p>
            <a:p>
              <a:pPr algn="ctr" eaLnBrk="1" hangingPunct="1">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 Locality</a:t>
              </a:r>
            </a:p>
          </p:txBody>
        </p:sp>
      </p:grpSp>
      <p:sp>
        <p:nvSpPr>
          <p:cNvPr id="17" name="Slide Number Placeholder 5"/>
          <p:cNvSpPr>
            <a:spLocks noGrp="1"/>
          </p:cNvSpPr>
          <p:nvPr>
            <p:ph type="sldNum" sz="quarter" idx="4294967295"/>
          </p:nvPr>
        </p:nvSpPr>
        <p:spPr>
          <a:xfrm>
            <a:off x="7162800" y="6477000"/>
            <a:ext cx="1905000" cy="292100"/>
          </a:xfrm>
          <a:prstGeom prst="rect">
            <a:avLst/>
          </a:prstGeom>
        </p:spPr>
        <p:txBody>
          <a:bodyPr/>
          <a:lstStyle/>
          <a:p>
            <a:fld id="{948C4B31-0335-FD4E-B174-D373B9534A19}" type="slidenum">
              <a:rPr lang="en-US"/>
              <a:pPr/>
              <a:t>83</a:t>
            </a:fld>
            <a:endParaRPr lang="en-US"/>
          </a:p>
        </p:txBody>
      </p:sp>
    </p:spTree>
    <p:extLst>
      <p:ext uri="{BB962C8B-B14F-4D97-AF65-F5344CB8AC3E}">
        <p14:creationId xmlns:p14="http://schemas.microsoft.com/office/powerpoint/2010/main" val="33649944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386" name="Rectangle 2"/>
          <p:cNvSpPr>
            <a:spLocks noGrp="1" noChangeArrowheads="1"/>
          </p:cNvSpPr>
          <p:nvPr>
            <p:ph type="title"/>
          </p:nvPr>
        </p:nvSpPr>
        <p:spPr>
          <a:xfrm>
            <a:off x="304800" y="304800"/>
            <a:ext cx="8859982" cy="736600"/>
          </a:xfrm>
        </p:spPr>
        <p:txBody>
          <a:bodyPr/>
          <a:lstStyle/>
          <a:p>
            <a:r>
              <a:rPr lang="en-US" dirty="0"/>
              <a:t>Two predictable properties of memory </a:t>
            </a:r>
            <a:r>
              <a:rPr lang="en-US" dirty="0" smtClean="0"/>
              <a:t>references:</a:t>
            </a:r>
            <a:r>
              <a:rPr lang="zh-CN" altLang="en-US" dirty="0" smtClean="0"/>
              <a:t>局部性</a:t>
            </a:r>
            <a:endParaRPr lang="en-US" dirty="0"/>
          </a:p>
        </p:txBody>
      </p:sp>
      <p:sp>
        <p:nvSpPr>
          <p:cNvPr id="1424387" name="Rectangle 3"/>
          <p:cNvSpPr>
            <a:spLocks noGrp="1" noChangeArrowheads="1"/>
          </p:cNvSpPr>
          <p:nvPr>
            <p:ph idx="1"/>
          </p:nvPr>
        </p:nvSpPr>
        <p:spPr/>
        <p:txBody>
          <a:bodyPr/>
          <a:lstStyle/>
          <a:p>
            <a:r>
              <a:rPr lang="en-US" sz="3200" b="1" dirty="0"/>
              <a:t>Temporal Locality</a:t>
            </a:r>
            <a:r>
              <a:rPr lang="en-US" sz="3200" dirty="0"/>
              <a:t>: If a location is referenced it is likely to be referenced again in the near future.</a:t>
            </a:r>
            <a:br>
              <a:rPr lang="en-US" sz="3200" dirty="0"/>
            </a:br>
            <a:endParaRPr lang="en-US" sz="3200" dirty="0"/>
          </a:p>
          <a:p>
            <a:r>
              <a:rPr lang="en-US" sz="3200" b="1" dirty="0"/>
              <a:t>Spatial Locality</a:t>
            </a:r>
            <a:r>
              <a:rPr lang="en-US" sz="3200" dirty="0"/>
              <a:t>: If a location is referenced it is likely that locations near it will be referenced in the near future.</a:t>
            </a:r>
          </a:p>
          <a:p>
            <a:endParaRPr lang="en-US" sz="3200" dirty="0"/>
          </a:p>
        </p:txBody>
      </p:sp>
      <p:sp>
        <p:nvSpPr>
          <p:cNvPr id="4" name="Slide Number Placeholder 5"/>
          <p:cNvSpPr>
            <a:spLocks noGrp="1"/>
          </p:cNvSpPr>
          <p:nvPr>
            <p:ph type="sldNum" sz="quarter" idx="4294967295"/>
          </p:nvPr>
        </p:nvSpPr>
        <p:spPr>
          <a:xfrm>
            <a:off x="7162800" y="6477000"/>
            <a:ext cx="1905000" cy="292100"/>
          </a:xfrm>
          <a:prstGeom prst="rect">
            <a:avLst/>
          </a:prstGeom>
        </p:spPr>
        <p:txBody>
          <a:bodyPr/>
          <a:lstStyle/>
          <a:p>
            <a:fld id="{948C4B31-0335-FD4E-B174-D373B9534A19}" type="slidenum">
              <a:rPr lang="en-US"/>
              <a:pPr/>
              <a:t>84</a:t>
            </a:fld>
            <a:endParaRPr lang="en-US"/>
          </a:p>
        </p:txBody>
      </p:sp>
    </p:spTree>
    <p:extLst>
      <p:ext uri="{BB962C8B-B14F-4D97-AF65-F5344CB8AC3E}">
        <p14:creationId xmlns:p14="http://schemas.microsoft.com/office/powerpoint/2010/main" val="3868638359"/>
      </p:ext>
    </p:extLst>
  </p:cSld>
  <p:clrMapOvr>
    <a:masterClrMapping/>
  </p:clrMapOvr>
  <p:transition spd="slow">
    <p:split orient="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a:xfrm>
            <a:off x="685800" y="330200"/>
            <a:ext cx="7473462" cy="1241425"/>
          </a:xfrm>
        </p:spPr>
        <p:txBody>
          <a:bodyPr>
            <a:normAutofit/>
          </a:bodyPr>
          <a:lstStyle/>
          <a:p>
            <a:r>
              <a:rPr lang="en-US" dirty="0" smtClean="0"/>
              <a:t>What to Do About Locality</a:t>
            </a:r>
            <a:r>
              <a:rPr lang="zh-CN" altLang="en-US" dirty="0" smtClean="0"/>
              <a:t>局部性</a:t>
            </a:r>
            <a:endParaRPr lang="en-US" dirty="0"/>
          </a:p>
        </p:txBody>
      </p:sp>
      <p:sp>
        <p:nvSpPr>
          <p:cNvPr id="1511427" name="Rectangle 3"/>
          <p:cNvSpPr>
            <a:spLocks noGrp="1" noChangeArrowheads="1"/>
          </p:cNvSpPr>
          <p:nvPr>
            <p:ph type="body" idx="1"/>
          </p:nvPr>
        </p:nvSpPr>
        <p:spPr>
          <a:xfrm>
            <a:off x="685800" y="1571626"/>
            <a:ext cx="8106508" cy="4676775"/>
          </a:xfrm>
        </p:spPr>
        <p:txBody>
          <a:bodyPr>
            <a:normAutofit lnSpcReduction="10000"/>
          </a:bodyPr>
          <a:lstStyle/>
          <a:p>
            <a:r>
              <a:rPr lang="en-US" sz="2800" i="1" dirty="0" smtClean="0"/>
              <a:t>Temporal Locality</a:t>
            </a:r>
            <a:endParaRPr lang="en-US" sz="2800" dirty="0" smtClean="0"/>
          </a:p>
          <a:p>
            <a:pPr lvl="1"/>
            <a:r>
              <a:rPr lang="en-US" sz="2400" b="1" dirty="0" smtClean="0">
                <a:solidFill>
                  <a:srgbClr val="0332B7"/>
                </a:solidFill>
              </a:rPr>
              <a:t>If a memory location is referenced then it will tend to be referenced again soon</a:t>
            </a:r>
          </a:p>
          <a:p>
            <a:pPr lvl="1">
              <a:buNone/>
            </a:pPr>
            <a:r>
              <a:rPr lang="en-US" sz="2400" dirty="0" smtClean="0">
                <a:sym typeface="Symbol" pitchFamily="18" charset="2"/>
              </a:rPr>
              <a:t></a:t>
            </a:r>
            <a:r>
              <a:rPr lang="en-US" sz="2400" dirty="0" smtClean="0"/>
              <a:t> </a:t>
            </a:r>
            <a:r>
              <a:rPr lang="en-US" sz="2400" b="1" dirty="0" smtClean="0"/>
              <a:t>Keep most recently accessed data items closer to the processor</a:t>
            </a:r>
          </a:p>
          <a:p>
            <a:pPr lvl="1"/>
            <a:endParaRPr lang="en-US" dirty="0" smtClean="0"/>
          </a:p>
          <a:p>
            <a:r>
              <a:rPr lang="en-US" sz="2800" i="1" dirty="0" smtClean="0"/>
              <a:t>Spatial Locality</a:t>
            </a:r>
            <a:endParaRPr lang="en-US" sz="2800" dirty="0" smtClean="0"/>
          </a:p>
          <a:p>
            <a:pPr lvl="1"/>
            <a:r>
              <a:rPr lang="en-US" sz="2400" b="1" dirty="0" smtClean="0">
                <a:solidFill>
                  <a:srgbClr val="0332B7"/>
                </a:solidFill>
              </a:rPr>
              <a:t>If a memory location is referenced, the locations with nearby addresses will tend to be referenced soon</a:t>
            </a:r>
          </a:p>
          <a:p>
            <a:pPr lvl="1">
              <a:buNone/>
            </a:pPr>
            <a:r>
              <a:rPr lang="en-US" sz="2400" dirty="0" err="1" smtClean="0">
                <a:sym typeface="Symbol" pitchFamily="18" charset="2"/>
              </a:rPr>
              <a:t></a:t>
            </a:r>
            <a:r>
              <a:rPr lang="en-US" sz="2400" dirty="0" smtClean="0"/>
              <a:t> </a:t>
            </a:r>
            <a:r>
              <a:rPr lang="en-US" sz="2400" b="1" dirty="0" smtClean="0"/>
              <a:t>Move blocks consisting of contiguous words closer to the processor </a:t>
            </a:r>
            <a:endParaRPr lang="en-US" sz="2400" b="1" dirty="0"/>
          </a:p>
        </p:txBody>
      </p:sp>
    </p:spTree>
    <p:extLst>
      <p:ext uri="{BB962C8B-B14F-4D97-AF65-F5344CB8AC3E}">
        <p14:creationId xmlns:p14="http://schemas.microsoft.com/office/powerpoint/2010/main" val="3977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84477" cy="1193217"/>
          </a:xfrm>
        </p:spPr>
        <p:txBody>
          <a:bodyPr/>
          <a:lstStyle/>
          <a:p>
            <a:r>
              <a:rPr lang="en-US" dirty="0" smtClean="0"/>
              <a:t>Cache in a Computer</a:t>
            </a:r>
            <a:endParaRPr lang="en-US" dirty="0"/>
          </a:p>
        </p:txBody>
      </p:sp>
      <p:grpSp>
        <p:nvGrpSpPr>
          <p:cNvPr id="569" name="Group 568"/>
          <p:cNvGrpSpPr/>
          <p:nvPr/>
        </p:nvGrpSpPr>
        <p:grpSpPr>
          <a:xfrm>
            <a:off x="1143000" y="1674814"/>
            <a:ext cx="6430893" cy="3717046"/>
            <a:chOff x="1828800" y="1524000"/>
            <a:chExt cx="8674331" cy="4944385"/>
          </a:xfrm>
        </p:grpSpPr>
        <p:grpSp>
          <p:nvGrpSpPr>
            <p:cNvPr id="286" name="Group 285"/>
            <p:cNvGrpSpPr/>
            <p:nvPr/>
          </p:nvGrpSpPr>
          <p:grpSpPr>
            <a:xfrm>
              <a:off x="1828800" y="1600200"/>
              <a:ext cx="3048000" cy="3962400"/>
              <a:chOff x="609600" y="1676400"/>
              <a:chExt cx="3048000" cy="3962400"/>
            </a:xfrm>
          </p:grpSpPr>
          <p:sp>
            <p:nvSpPr>
              <p:cNvPr id="287" name="Rectangle 286"/>
              <p:cNvSpPr/>
              <p:nvPr/>
            </p:nvSpPr>
            <p:spPr>
              <a:xfrm>
                <a:off x="609600" y="1676400"/>
                <a:ext cx="3048000" cy="3962400"/>
              </a:xfrm>
              <a:prstGeom prst="rect">
                <a:avLst/>
              </a:prstGeom>
              <a:solidFill>
                <a:sysClr val="window" lastClr="FFFFFF">
                  <a:lumMod val="85000"/>
                </a:sysClr>
              </a:solidFill>
              <a:ln w="12700" cap="flat" cmpd="sng" algn="ctr">
                <a:solidFill>
                  <a:sysClr val="windowText" lastClr="000000"/>
                </a:solidFill>
                <a:prstDash val="solid"/>
                <a:round/>
                <a:headEnd type="none" w="med" len="med"/>
                <a:tailEnd type="none" w="med" len="med"/>
              </a:ln>
              <a:effectLst/>
            </p:spPr>
            <p:txBody>
              <a:bodyPr rtlCol="0" anchor="t"/>
              <a:lstStyle/>
              <a:p>
                <a:pPr defTabSz="309570" eaLnBrk="1" fontAlgn="auto" hangingPunct="1">
                  <a:spcBef>
                    <a:spcPts val="0"/>
                  </a:spcBef>
                  <a:spcAft>
                    <a:spcPts val="0"/>
                  </a:spcAft>
                  <a:defRPr/>
                </a:pPr>
                <a:r>
                  <a:rPr lang="en-US" sz="1219" kern="0" dirty="0">
                    <a:solidFill>
                      <a:prstClr val="black"/>
                    </a:solidFill>
                    <a:latin typeface="Calibri"/>
                    <a:ea typeface="+mn-ea"/>
                  </a:rPr>
                  <a:t>Processor</a:t>
                </a:r>
              </a:p>
            </p:txBody>
          </p:sp>
          <p:sp>
            <p:nvSpPr>
              <p:cNvPr id="288" name="Rectangle 287"/>
              <p:cNvSpPr/>
              <p:nvPr/>
            </p:nvSpPr>
            <p:spPr>
              <a:xfrm>
                <a:off x="838200" y="2286000"/>
                <a:ext cx="2590800" cy="533400"/>
              </a:xfrm>
              <a:prstGeom prst="rect">
                <a:avLst/>
              </a:prstGeom>
              <a:solidFill>
                <a:srgbClr val="95B3D7"/>
              </a:solidFill>
              <a:ln w="12700" cap="flat" cmpd="sng" algn="ctr">
                <a:solidFill>
                  <a:sysClr val="windowText" lastClr="000000"/>
                </a:solidFill>
                <a:prstDash val="solid"/>
                <a:round/>
                <a:headEnd type="none" w="med" len="med"/>
                <a:tailEnd type="none" w="med" len="med"/>
              </a:ln>
              <a:effectLst/>
            </p:spPr>
            <p:txBody>
              <a:bodyPr rtlCol="0" anchor="t"/>
              <a:lstStyle/>
              <a:p>
                <a:pPr defTabSz="309570" eaLnBrk="1" fontAlgn="auto" hangingPunct="1">
                  <a:spcBef>
                    <a:spcPts val="0"/>
                  </a:spcBef>
                  <a:spcAft>
                    <a:spcPts val="0"/>
                  </a:spcAft>
                  <a:defRPr/>
                </a:pPr>
                <a:r>
                  <a:rPr lang="en-US" sz="1219" b="1" kern="0" dirty="0">
                    <a:solidFill>
                      <a:prstClr val="black"/>
                    </a:solidFill>
                    <a:latin typeface="Calibri"/>
                    <a:ea typeface="+mn-ea"/>
                  </a:rPr>
                  <a:t>Control</a:t>
                </a:r>
              </a:p>
            </p:txBody>
          </p:sp>
          <p:sp>
            <p:nvSpPr>
              <p:cNvPr id="289" name="Rectangle 288"/>
              <p:cNvSpPr/>
              <p:nvPr/>
            </p:nvSpPr>
            <p:spPr>
              <a:xfrm>
                <a:off x="838200" y="3048000"/>
                <a:ext cx="2590800" cy="2362200"/>
              </a:xfrm>
              <a:prstGeom prst="rect">
                <a:avLst/>
              </a:prstGeom>
              <a:solidFill>
                <a:srgbClr val="4F81BD">
                  <a:lumMod val="60000"/>
                  <a:lumOff val="40000"/>
                </a:srgbClr>
              </a:solidFill>
              <a:ln w="12700" cap="flat" cmpd="sng" algn="ctr">
                <a:solidFill>
                  <a:sysClr val="windowText" lastClr="000000"/>
                </a:solidFill>
                <a:prstDash val="solid"/>
                <a:round/>
                <a:headEnd type="none" w="med" len="med"/>
                <a:tailEnd type="none" w="med" len="med"/>
              </a:ln>
              <a:effectLst/>
            </p:spPr>
            <p:txBody>
              <a:bodyPr rtlCol="0" anchor="t"/>
              <a:lstStyle/>
              <a:p>
                <a:pPr defTabSz="309570" eaLnBrk="1" fontAlgn="auto" hangingPunct="1">
                  <a:spcBef>
                    <a:spcPts val="0"/>
                  </a:spcBef>
                  <a:spcAft>
                    <a:spcPts val="0"/>
                  </a:spcAft>
                  <a:defRPr/>
                </a:pPr>
                <a:r>
                  <a:rPr lang="en-US" sz="1219" b="1" kern="0" dirty="0" err="1">
                    <a:solidFill>
                      <a:prstClr val="black"/>
                    </a:solidFill>
                    <a:latin typeface="Calibri"/>
                    <a:ea typeface="+mn-ea"/>
                  </a:rPr>
                  <a:t>Datapath</a:t>
                </a:r>
                <a:endParaRPr lang="en-US" sz="1219" b="1" kern="0" dirty="0">
                  <a:solidFill>
                    <a:prstClr val="black"/>
                  </a:solidFill>
                  <a:latin typeface="Calibri"/>
                  <a:ea typeface="+mn-ea"/>
                </a:endParaRPr>
              </a:p>
            </p:txBody>
          </p:sp>
          <p:cxnSp>
            <p:nvCxnSpPr>
              <p:cNvPr id="290" name="Straight Arrow Connector 289"/>
              <p:cNvCxnSpPr/>
              <p:nvPr/>
            </p:nvCxnSpPr>
            <p:spPr>
              <a:xfrm rot="5400000">
                <a:off x="1409700" y="2933700"/>
                <a:ext cx="228600" cy="1588"/>
              </a:xfrm>
              <a:prstGeom prst="straightConnector1">
                <a:avLst/>
              </a:prstGeom>
              <a:noFill/>
              <a:ln w="12700" cap="flat" cmpd="sng" algn="ctr">
                <a:solidFill>
                  <a:srgbClr val="000000"/>
                </a:solidFill>
                <a:prstDash val="solid"/>
                <a:round/>
                <a:headEnd type="none" w="med" len="med"/>
                <a:tailEnd type="triangle" w="lg" len="lg"/>
              </a:ln>
              <a:effectLst>
                <a:outerShdw blurRad="40000" dist="20000" dir="5400000" rotWithShape="0">
                  <a:srgbClr val="000000">
                    <a:alpha val="38000"/>
                  </a:srgbClr>
                </a:outerShdw>
              </a:effectLst>
            </p:spPr>
          </p:cxnSp>
          <p:cxnSp>
            <p:nvCxnSpPr>
              <p:cNvPr id="291" name="Straight Arrow Connector 290"/>
              <p:cNvCxnSpPr/>
              <p:nvPr/>
            </p:nvCxnSpPr>
            <p:spPr>
              <a:xfrm rot="16200000" flipV="1">
                <a:off x="2553494" y="2932906"/>
                <a:ext cx="228600" cy="1588"/>
              </a:xfrm>
              <a:prstGeom prst="straightConnector1">
                <a:avLst/>
              </a:prstGeom>
              <a:noFill/>
              <a:ln w="12700" cap="flat" cmpd="sng" algn="ctr">
                <a:solidFill>
                  <a:srgbClr val="000000"/>
                </a:solidFill>
                <a:prstDash val="solid"/>
                <a:round/>
                <a:headEnd type="none" w="med" len="med"/>
                <a:tailEnd type="triangle" w="lg" len="lg"/>
              </a:ln>
              <a:effectLst>
                <a:outerShdw blurRad="40000" dist="20000" dir="5400000" rotWithShape="0">
                  <a:srgbClr val="000000">
                    <a:alpha val="38000"/>
                  </a:srgbClr>
                </a:outerShdw>
              </a:effectLst>
            </p:spPr>
          </p:cxnSp>
        </p:grpSp>
        <p:grpSp>
          <p:nvGrpSpPr>
            <p:cNvPr id="292" name="Group 291"/>
            <p:cNvGrpSpPr/>
            <p:nvPr/>
          </p:nvGrpSpPr>
          <p:grpSpPr>
            <a:xfrm>
              <a:off x="2047346" y="3505200"/>
              <a:ext cx="2448456" cy="1828800"/>
              <a:chOff x="828145" y="3505200"/>
              <a:chExt cx="2448456" cy="1828800"/>
            </a:xfrm>
          </p:grpSpPr>
          <p:sp>
            <p:nvSpPr>
              <p:cNvPr id="293" name="Rectangle 292"/>
              <p:cNvSpPr/>
              <p:nvPr/>
            </p:nvSpPr>
            <p:spPr>
              <a:xfrm>
                <a:off x="914400" y="3505200"/>
                <a:ext cx="2362200" cy="2286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algn="ctr" defTabSz="309570" eaLnBrk="1" fontAlgn="auto" hangingPunct="1">
                  <a:spcBef>
                    <a:spcPts val="0"/>
                  </a:spcBef>
                  <a:spcAft>
                    <a:spcPts val="0"/>
                  </a:spcAft>
                  <a:defRPr/>
                </a:pPr>
                <a:r>
                  <a:rPr lang="en-US" sz="1219" kern="0" dirty="0">
                    <a:solidFill>
                      <a:prstClr val="black"/>
                    </a:solidFill>
                    <a:latin typeface="Calibri"/>
                    <a:ea typeface="+mn-ea"/>
                  </a:rPr>
                  <a:t>PC</a:t>
                </a:r>
              </a:p>
            </p:txBody>
          </p:sp>
          <p:grpSp>
            <p:nvGrpSpPr>
              <p:cNvPr id="294" name="Group 293"/>
              <p:cNvGrpSpPr/>
              <p:nvPr/>
            </p:nvGrpSpPr>
            <p:grpSpPr>
              <a:xfrm>
                <a:off x="914399" y="3886200"/>
                <a:ext cx="2362202" cy="685800"/>
                <a:chOff x="1600199" y="3962400"/>
                <a:chExt cx="1600201" cy="685800"/>
              </a:xfrm>
              <a:solidFill>
                <a:srgbClr val="9BBB59"/>
              </a:solidFill>
            </p:grpSpPr>
            <p:sp>
              <p:nvSpPr>
                <p:cNvPr id="298" name="Rectangle 297"/>
                <p:cNvSpPr/>
                <p:nvPr/>
              </p:nvSpPr>
              <p:spPr>
                <a:xfrm>
                  <a:off x="1600200" y="39624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299" name="Rectangle 298"/>
                <p:cNvSpPr/>
                <p:nvPr/>
              </p:nvSpPr>
              <p:spPr>
                <a:xfrm>
                  <a:off x="1600200" y="40386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00" name="Rectangle 299"/>
                <p:cNvSpPr/>
                <p:nvPr/>
              </p:nvSpPr>
              <p:spPr>
                <a:xfrm>
                  <a:off x="1600200" y="41148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01" name="Rectangle 300"/>
                <p:cNvSpPr/>
                <p:nvPr/>
              </p:nvSpPr>
              <p:spPr>
                <a:xfrm>
                  <a:off x="1600200" y="41910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white"/>
                    </a:solidFill>
                    <a:effectLst>
                      <a:glow rad="101600">
                        <a:prstClr val="white">
                          <a:alpha val="75000"/>
                        </a:prstClr>
                      </a:glow>
                    </a:effectLst>
                    <a:latin typeface="Calibri"/>
                    <a:ea typeface="+mn-ea"/>
                  </a:endParaRPr>
                </a:p>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02" name="Rectangle 301"/>
                <p:cNvSpPr/>
                <p:nvPr/>
              </p:nvSpPr>
              <p:spPr>
                <a:xfrm>
                  <a:off x="1600200" y="42672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03" name="Rectangle 302"/>
                <p:cNvSpPr/>
                <p:nvPr/>
              </p:nvSpPr>
              <p:spPr>
                <a:xfrm>
                  <a:off x="1600200" y="43434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04" name="Rectangle 303"/>
                <p:cNvSpPr/>
                <p:nvPr/>
              </p:nvSpPr>
              <p:spPr>
                <a:xfrm>
                  <a:off x="1600200" y="44196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05" name="Rectangle 304"/>
                <p:cNvSpPr/>
                <p:nvPr/>
              </p:nvSpPr>
              <p:spPr>
                <a:xfrm>
                  <a:off x="1600199" y="4495800"/>
                  <a:ext cx="1600199"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06" name="Rectangle 305"/>
                <p:cNvSpPr/>
                <p:nvPr/>
              </p:nvSpPr>
              <p:spPr>
                <a:xfrm>
                  <a:off x="1600200" y="4572000"/>
                  <a:ext cx="1600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07" name="TextBox 306"/>
                <p:cNvSpPr txBox="1"/>
                <p:nvPr/>
              </p:nvSpPr>
              <p:spPr>
                <a:xfrm>
                  <a:off x="1905000" y="4114800"/>
                  <a:ext cx="1031051" cy="455459"/>
                </a:xfrm>
                <a:prstGeom prst="rect">
                  <a:avLst/>
                </a:prstGeom>
                <a:noFill/>
              </p:spPr>
              <p:txBody>
                <a:bodyPr wrap="square" rtlCol="0">
                  <a:spAutoFit/>
                </a:bodyPr>
                <a:lstStyle/>
                <a:p>
                  <a:pPr defTabSz="309570" eaLnBrk="1" fontAlgn="auto" hangingPunct="1">
                    <a:spcBef>
                      <a:spcPts val="0"/>
                    </a:spcBef>
                    <a:spcAft>
                      <a:spcPts val="0"/>
                    </a:spcAft>
                    <a:defRPr/>
                  </a:pPr>
                  <a:r>
                    <a:rPr lang="en-US" sz="1625" kern="0" dirty="0">
                      <a:solidFill>
                        <a:prstClr val="black"/>
                      </a:solidFill>
                      <a:effectLst>
                        <a:glow rad="254000">
                          <a:prstClr val="white">
                            <a:alpha val="75000"/>
                          </a:prstClr>
                        </a:glow>
                      </a:effectLst>
                      <a:latin typeface="Calibri"/>
                      <a:ea typeface="+mn-ea"/>
                    </a:rPr>
                    <a:t>Registers</a:t>
                  </a:r>
                </a:p>
              </p:txBody>
            </p:sp>
          </p:grpSp>
          <p:grpSp>
            <p:nvGrpSpPr>
              <p:cNvPr id="295" name="Group 294"/>
              <p:cNvGrpSpPr/>
              <p:nvPr/>
            </p:nvGrpSpPr>
            <p:grpSpPr>
              <a:xfrm>
                <a:off x="828145" y="4660390"/>
                <a:ext cx="2448455" cy="673610"/>
                <a:chOff x="4485745" y="3364990"/>
                <a:chExt cx="2448455" cy="673610"/>
              </a:xfrm>
            </p:grpSpPr>
            <p:sp>
              <p:nvSpPr>
                <p:cNvPr id="296" name="Trapezoid 295"/>
                <p:cNvSpPr/>
                <p:nvPr/>
              </p:nvSpPr>
              <p:spPr>
                <a:xfrm flipV="1">
                  <a:off x="4572000" y="3429000"/>
                  <a:ext cx="2362200" cy="609600"/>
                </a:xfrm>
                <a:prstGeom prst="trapezoid">
                  <a:avLst>
                    <a:gd name="adj" fmla="val 25000"/>
                  </a:avLst>
                </a:prstGeom>
                <a:solidFill>
                  <a:srgbClr val="C0504D"/>
                </a:solidFill>
                <a:ln w="12700" cap="flat" cmpd="sng" algn="ctr">
                  <a:solidFill>
                    <a:sysClr val="windowText" lastClr="000000"/>
                  </a:solidFill>
                  <a:prstDash val="solid"/>
                  <a:round/>
                  <a:headEnd type="none" w="med" len="med"/>
                  <a:tailEnd type="none" w="med" len="med"/>
                </a:ln>
                <a:effectLst/>
              </p:spPr>
              <p:txBody>
                <a:bodyPr vert="horz"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297" name="TextBox 296"/>
                <p:cNvSpPr txBox="1"/>
                <p:nvPr/>
              </p:nvSpPr>
              <p:spPr>
                <a:xfrm>
                  <a:off x="4485745" y="3364990"/>
                  <a:ext cx="2242651" cy="621949"/>
                </a:xfrm>
                <a:prstGeom prst="rect">
                  <a:avLst/>
                </a:prstGeom>
                <a:noFill/>
              </p:spPr>
              <p:txBody>
                <a:bodyPr wrap="none" rtlCol="0" anchor="ctr">
                  <a:spAutoFit/>
                </a:bodyPr>
                <a:lstStyle/>
                <a:p>
                  <a:pPr defTabSz="309570" eaLnBrk="1" fontAlgn="auto" hangingPunct="1">
                    <a:spcBef>
                      <a:spcPts val="0"/>
                    </a:spcBef>
                    <a:spcAft>
                      <a:spcPts val="0"/>
                    </a:spcAft>
                    <a:defRPr/>
                  </a:pPr>
                  <a:r>
                    <a:rPr lang="en-US" sz="1219" kern="0" dirty="0">
                      <a:solidFill>
                        <a:prstClr val="black"/>
                      </a:solidFill>
                      <a:effectLst>
                        <a:glow rad="152400">
                          <a:prstClr val="white">
                            <a:alpha val="75000"/>
                          </a:prstClr>
                        </a:glow>
                      </a:effectLst>
                      <a:latin typeface="Calibri"/>
                      <a:ea typeface="+mn-ea"/>
                    </a:rPr>
                    <a:t>Arithmetic &amp; Logic Unit</a:t>
                  </a:r>
                </a:p>
                <a:p>
                  <a:pPr algn="ctr" defTabSz="309570" eaLnBrk="1" fontAlgn="auto" hangingPunct="1">
                    <a:spcBef>
                      <a:spcPts val="0"/>
                    </a:spcBef>
                    <a:spcAft>
                      <a:spcPts val="0"/>
                    </a:spcAft>
                    <a:defRPr/>
                  </a:pPr>
                  <a:r>
                    <a:rPr lang="en-US" sz="1219" kern="0" dirty="0">
                      <a:solidFill>
                        <a:prstClr val="black"/>
                      </a:solidFill>
                      <a:effectLst>
                        <a:glow rad="152400">
                          <a:prstClr val="white">
                            <a:alpha val="75000"/>
                          </a:prstClr>
                        </a:glow>
                      </a:effectLst>
                      <a:latin typeface="Calibri"/>
                      <a:ea typeface="+mn-ea"/>
                    </a:rPr>
                    <a:t>(ALU)</a:t>
                  </a:r>
                </a:p>
              </p:txBody>
            </p:sp>
          </p:grpSp>
        </p:grpSp>
        <p:sp>
          <p:nvSpPr>
            <p:cNvPr id="308" name="Rectangle 307"/>
            <p:cNvSpPr/>
            <p:nvPr/>
          </p:nvSpPr>
          <p:spPr>
            <a:xfrm>
              <a:off x="6781800" y="1524000"/>
              <a:ext cx="1905000" cy="4114800"/>
            </a:xfrm>
            <a:prstGeom prst="rect">
              <a:avLst/>
            </a:prstGeom>
            <a:solidFill>
              <a:srgbClr val="95B3D7"/>
            </a:solidFill>
            <a:ln w="12700" cap="flat" cmpd="sng" algn="ctr">
              <a:solidFill>
                <a:sysClr val="windowText" lastClr="000000"/>
              </a:solidFill>
              <a:prstDash val="solid"/>
              <a:round/>
              <a:headEnd type="none" w="med" len="med"/>
              <a:tailEnd type="none" w="med" len="med"/>
            </a:ln>
            <a:effectLst/>
          </p:spPr>
          <p:txBody>
            <a:bodyPr rtlCol="0" anchor="t"/>
            <a:lstStyle/>
            <a:p>
              <a:pPr defTabSz="309570" eaLnBrk="1" fontAlgn="auto" hangingPunct="1">
                <a:spcBef>
                  <a:spcPts val="0"/>
                </a:spcBef>
                <a:spcAft>
                  <a:spcPts val="0"/>
                </a:spcAft>
                <a:defRPr/>
              </a:pPr>
              <a:r>
                <a:rPr lang="en-US" sz="1219" b="1" kern="0" dirty="0">
                  <a:solidFill>
                    <a:prstClr val="black"/>
                  </a:solidFill>
                  <a:latin typeface="Calibri"/>
                  <a:ea typeface="+mn-ea"/>
                </a:rPr>
                <a:t>Memory</a:t>
              </a:r>
            </a:p>
          </p:txBody>
        </p:sp>
        <p:grpSp>
          <p:nvGrpSpPr>
            <p:cNvPr id="309" name="Group 308"/>
            <p:cNvGrpSpPr/>
            <p:nvPr/>
          </p:nvGrpSpPr>
          <p:grpSpPr>
            <a:xfrm>
              <a:off x="8686801" y="1676400"/>
              <a:ext cx="1572897" cy="762000"/>
              <a:chOff x="6656703" y="1676400"/>
              <a:chExt cx="1572897" cy="762000"/>
            </a:xfrm>
          </p:grpSpPr>
          <p:sp>
            <p:nvSpPr>
              <p:cNvPr id="310" name="Rectangle 309"/>
              <p:cNvSpPr/>
              <p:nvPr/>
            </p:nvSpPr>
            <p:spPr>
              <a:xfrm>
                <a:off x="7315200" y="1676400"/>
                <a:ext cx="914400" cy="762000"/>
              </a:xfrm>
              <a:prstGeom prst="rect">
                <a:avLst/>
              </a:prstGeom>
              <a:solidFill>
                <a:srgbClr val="95B3D7"/>
              </a:solidFill>
              <a:ln w="12700" cap="flat" cmpd="sng" algn="ctr">
                <a:solidFill>
                  <a:sysClr val="windowText" lastClr="000000"/>
                </a:solidFill>
                <a:prstDash val="solid"/>
                <a:round/>
                <a:headEnd type="none" w="med" len="med"/>
                <a:tailEnd type="none" w="med" len="med"/>
              </a:ln>
              <a:effectLst/>
            </p:spPr>
            <p:txBody>
              <a:bodyPr rtlCol="0" anchor="t"/>
              <a:lstStyle/>
              <a:p>
                <a:pPr defTabSz="309570" eaLnBrk="1" fontAlgn="auto" hangingPunct="1">
                  <a:spcBef>
                    <a:spcPts val="0"/>
                  </a:spcBef>
                  <a:spcAft>
                    <a:spcPts val="0"/>
                  </a:spcAft>
                  <a:defRPr/>
                </a:pPr>
                <a:r>
                  <a:rPr lang="en-US" sz="1219" b="1" kern="0" dirty="0">
                    <a:solidFill>
                      <a:prstClr val="black"/>
                    </a:solidFill>
                    <a:latin typeface="Calibri"/>
                    <a:ea typeface="+mn-ea"/>
                  </a:rPr>
                  <a:t>Input</a:t>
                </a:r>
              </a:p>
            </p:txBody>
          </p:sp>
          <p:cxnSp>
            <p:nvCxnSpPr>
              <p:cNvPr id="311" name="Straight Arrow Connector 310"/>
              <p:cNvCxnSpPr/>
              <p:nvPr/>
            </p:nvCxnSpPr>
            <p:spPr>
              <a:xfrm flipH="1" flipV="1">
                <a:off x="6656703" y="1981200"/>
                <a:ext cx="658497" cy="1588"/>
              </a:xfrm>
              <a:prstGeom prst="straightConnector1">
                <a:avLst/>
              </a:prstGeom>
              <a:noFill/>
              <a:ln w="12700" cap="flat" cmpd="sng" algn="ctr">
                <a:solidFill>
                  <a:srgbClr val="000000"/>
                </a:solidFill>
                <a:prstDash val="solid"/>
                <a:round/>
                <a:headEnd type="none" w="med" len="med"/>
                <a:tailEnd type="triangle" w="lg" len="lg"/>
              </a:ln>
              <a:effectLst/>
            </p:spPr>
          </p:cxnSp>
        </p:grpSp>
        <p:grpSp>
          <p:nvGrpSpPr>
            <p:cNvPr id="312" name="Group 311"/>
            <p:cNvGrpSpPr/>
            <p:nvPr/>
          </p:nvGrpSpPr>
          <p:grpSpPr>
            <a:xfrm>
              <a:off x="8686801" y="4800600"/>
              <a:ext cx="1572897" cy="762000"/>
              <a:chOff x="6656703" y="4800600"/>
              <a:chExt cx="1572897" cy="762000"/>
            </a:xfrm>
          </p:grpSpPr>
          <p:sp>
            <p:nvSpPr>
              <p:cNvPr id="313" name="Rectangle 312"/>
              <p:cNvSpPr/>
              <p:nvPr/>
            </p:nvSpPr>
            <p:spPr>
              <a:xfrm>
                <a:off x="7315200" y="4800600"/>
                <a:ext cx="914400" cy="762000"/>
              </a:xfrm>
              <a:prstGeom prst="rect">
                <a:avLst/>
              </a:prstGeom>
              <a:solidFill>
                <a:srgbClr val="95B3D7"/>
              </a:solidFill>
              <a:ln w="12700" cap="flat" cmpd="sng" algn="ctr">
                <a:solidFill>
                  <a:sysClr val="windowText" lastClr="000000"/>
                </a:solidFill>
                <a:prstDash val="solid"/>
                <a:round/>
                <a:headEnd type="none" w="med" len="med"/>
                <a:tailEnd type="none" w="med" len="med"/>
              </a:ln>
              <a:effectLst/>
            </p:spPr>
            <p:txBody>
              <a:bodyPr rtlCol="0" anchor="t"/>
              <a:lstStyle/>
              <a:p>
                <a:pPr defTabSz="309570" eaLnBrk="1" fontAlgn="auto" hangingPunct="1">
                  <a:spcBef>
                    <a:spcPts val="0"/>
                  </a:spcBef>
                  <a:spcAft>
                    <a:spcPts val="0"/>
                  </a:spcAft>
                  <a:defRPr/>
                </a:pPr>
                <a:r>
                  <a:rPr lang="en-US" sz="1219" b="1" kern="0" dirty="0">
                    <a:solidFill>
                      <a:prstClr val="black"/>
                    </a:solidFill>
                    <a:latin typeface="Calibri"/>
                    <a:ea typeface="+mn-ea"/>
                  </a:rPr>
                  <a:t>Output</a:t>
                </a:r>
              </a:p>
            </p:txBody>
          </p:sp>
          <p:cxnSp>
            <p:nvCxnSpPr>
              <p:cNvPr id="314" name="Straight Arrow Connector 313"/>
              <p:cNvCxnSpPr/>
              <p:nvPr/>
            </p:nvCxnSpPr>
            <p:spPr>
              <a:xfrm>
                <a:off x="6656703" y="5181600"/>
                <a:ext cx="658497" cy="0"/>
              </a:xfrm>
              <a:prstGeom prst="straightConnector1">
                <a:avLst/>
              </a:prstGeom>
              <a:noFill/>
              <a:ln w="12700" cap="flat" cmpd="sng" algn="ctr">
                <a:solidFill>
                  <a:srgbClr val="000000"/>
                </a:solidFill>
                <a:prstDash val="solid"/>
                <a:round/>
                <a:headEnd type="none" w="med" len="med"/>
                <a:tailEnd type="triangle" w="lg" len="lg"/>
              </a:ln>
              <a:effectLst/>
            </p:spPr>
          </p:cxnSp>
        </p:grpSp>
        <p:grpSp>
          <p:nvGrpSpPr>
            <p:cNvPr id="315" name="Group 314"/>
            <p:cNvGrpSpPr/>
            <p:nvPr/>
          </p:nvGrpSpPr>
          <p:grpSpPr>
            <a:xfrm>
              <a:off x="6934200" y="1981200"/>
              <a:ext cx="1524000" cy="3429000"/>
              <a:chOff x="4953000" y="1981200"/>
              <a:chExt cx="1524000" cy="3429000"/>
            </a:xfrm>
          </p:grpSpPr>
          <p:grpSp>
            <p:nvGrpSpPr>
              <p:cNvPr id="316" name="Group 315"/>
              <p:cNvGrpSpPr/>
              <p:nvPr/>
            </p:nvGrpSpPr>
            <p:grpSpPr>
              <a:xfrm>
                <a:off x="4953000" y="4038600"/>
                <a:ext cx="381000" cy="685800"/>
                <a:chOff x="7543800" y="3581400"/>
                <a:chExt cx="2362200" cy="685800"/>
              </a:xfrm>
              <a:solidFill>
                <a:srgbClr val="9BBB59"/>
              </a:solidFill>
            </p:grpSpPr>
            <p:sp>
              <p:nvSpPr>
                <p:cNvPr id="508" name="Rectangle 507"/>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09" name="Rectangle 508"/>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10" name="Rectangle 509"/>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11" name="Rectangle 510"/>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12" name="Rectangle 511"/>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13" name="Rectangle 512"/>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14" name="Rectangle 513"/>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15" name="Rectangle 514"/>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16" name="Rectangle 515"/>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17" name="Group 316"/>
              <p:cNvGrpSpPr/>
              <p:nvPr/>
            </p:nvGrpSpPr>
            <p:grpSpPr>
              <a:xfrm>
                <a:off x="5334000" y="4038600"/>
                <a:ext cx="381000" cy="685800"/>
                <a:chOff x="7543800" y="3581400"/>
                <a:chExt cx="2362200" cy="685800"/>
              </a:xfrm>
              <a:solidFill>
                <a:srgbClr val="9BBB59"/>
              </a:solidFill>
            </p:grpSpPr>
            <p:sp>
              <p:nvSpPr>
                <p:cNvPr id="499" name="Rectangle 498"/>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00" name="Rectangle 499"/>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01" name="Rectangle 500"/>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02" name="Rectangle 501"/>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03" name="Rectangle 502"/>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04" name="Rectangle 503"/>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05" name="Rectangle 504"/>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06" name="Rectangle 505"/>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07" name="Rectangle 506"/>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18" name="Group 317"/>
              <p:cNvGrpSpPr/>
              <p:nvPr/>
            </p:nvGrpSpPr>
            <p:grpSpPr>
              <a:xfrm>
                <a:off x="5715000" y="4038600"/>
                <a:ext cx="381000" cy="685800"/>
                <a:chOff x="7543800" y="3581400"/>
                <a:chExt cx="2362200" cy="685800"/>
              </a:xfrm>
              <a:solidFill>
                <a:srgbClr val="9BBB59"/>
              </a:solidFill>
            </p:grpSpPr>
            <p:sp>
              <p:nvSpPr>
                <p:cNvPr id="490" name="Rectangle 489"/>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91" name="Rectangle 490"/>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92" name="Rectangle 491"/>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93" name="Rectangle 492"/>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94" name="Rectangle 493"/>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95" name="Rectangle 494"/>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96" name="Rectangle 495"/>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97" name="Rectangle 496"/>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98" name="Rectangle 497"/>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19" name="Group 318"/>
              <p:cNvGrpSpPr/>
              <p:nvPr/>
            </p:nvGrpSpPr>
            <p:grpSpPr>
              <a:xfrm>
                <a:off x="6096000" y="4038600"/>
                <a:ext cx="381000" cy="685800"/>
                <a:chOff x="7543800" y="3581400"/>
                <a:chExt cx="2362200" cy="685800"/>
              </a:xfrm>
              <a:solidFill>
                <a:srgbClr val="9BBB59"/>
              </a:solidFill>
            </p:grpSpPr>
            <p:sp>
              <p:nvSpPr>
                <p:cNvPr id="481" name="Rectangle 480"/>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82" name="Rectangle 481"/>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83" name="Rectangle 482"/>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84" name="Rectangle 483"/>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85" name="Rectangle 484"/>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86" name="Rectangle 485"/>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87" name="Rectangle 486"/>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88" name="Rectangle 487"/>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89" name="Rectangle 488"/>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20" name="Group 319"/>
              <p:cNvGrpSpPr/>
              <p:nvPr/>
            </p:nvGrpSpPr>
            <p:grpSpPr>
              <a:xfrm>
                <a:off x="4953000" y="4724400"/>
                <a:ext cx="381000" cy="685800"/>
                <a:chOff x="7543800" y="3581400"/>
                <a:chExt cx="2362200" cy="685800"/>
              </a:xfrm>
              <a:solidFill>
                <a:srgbClr val="9BBB59"/>
              </a:solidFill>
            </p:grpSpPr>
            <p:sp>
              <p:nvSpPr>
                <p:cNvPr id="472" name="Rectangle 471"/>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73" name="Rectangle 472"/>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74" name="Rectangle 473"/>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75" name="Rectangle 474"/>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76" name="Rectangle 475"/>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77" name="Rectangle 476"/>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78" name="Rectangle 477"/>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79" name="Rectangle 478"/>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80" name="Rectangle 479"/>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21" name="Group 320"/>
              <p:cNvGrpSpPr/>
              <p:nvPr/>
            </p:nvGrpSpPr>
            <p:grpSpPr>
              <a:xfrm>
                <a:off x="5334000" y="4724400"/>
                <a:ext cx="381000" cy="685800"/>
                <a:chOff x="7543800" y="3581400"/>
                <a:chExt cx="2362200" cy="685800"/>
              </a:xfrm>
              <a:solidFill>
                <a:srgbClr val="9BBB59"/>
              </a:solidFill>
            </p:grpSpPr>
            <p:sp>
              <p:nvSpPr>
                <p:cNvPr id="463" name="Rectangle 462"/>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64" name="Rectangle 463"/>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65" name="Rectangle 464"/>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66" name="Rectangle 465"/>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67" name="Rectangle 466"/>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68" name="Rectangle 467"/>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69" name="Rectangle 468"/>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70" name="Rectangle 469"/>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71" name="Rectangle 470"/>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22" name="Group 321"/>
              <p:cNvGrpSpPr/>
              <p:nvPr/>
            </p:nvGrpSpPr>
            <p:grpSpPr>
              <a:xfrm>
                <a:off x="5715000" y="4724400"/>
                <a:ext cx="381000" cy="685800"/>
                <a:chOff x="7543800" y="3581400"/>
                <a:chExt cx="2362200" cy="685800"/>
              </a:xfrm>
              <a:solidFill>
                <a:srgbClr val="9BBB59"/>
              </a:solidFill>
            </p:grpSpPr>
            <p:sp>
              <p:nvSpPr>
                <p:cNvPr id="454" name="Rectangle 453"/>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55" name="Rectangle 454"/>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56" name="Rectangle 455"/>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57" name="Rectangle 456"/>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58" name="Rectangle 457"/>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59" name="Rectangle 458"/>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60" name="Rectangle 459"/>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61" name="Rectangle 460"/>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62" name="Rectangle 461"/>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23" name="Group 322"/>
              <p:cNvGrpSpPr/>
              <p:nvPr/>
            </p:nvGrpSpPr>
            <p:grpSpPr>
              <a:xfrm>
                <a:off x="6096000" y="4724400"/>
                <a:ext cx="381000" cy="685800"/>
                <a:chOff x="7543800" y="3581400"/>
                <a:chExt cx="2362200" cy="685800"/>
              </a:xfrm>
              <a:solidFill>
                <a:srgbClr val="9BBB59"/>
              </a:solidFill>
            </p:grpSpPr>
            <p:sp>
              <p:nvSpPr>
                <p:cNvPr id="445" name="Rectangle 444"/>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46" name="Rectangle 445"/>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47" name="Rectangle 446"/>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48" name="Rectangle 447"/>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49" name="Rectangle 448"/>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50" name="Rectangle 449"/>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51" name="Rectangle 450"/>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52" name="Rectangle 451"/>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53" name="Rectangle 452"/>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24" name="Group 323"/>
              <p:cNvGrpSpPr/>
              <p:nvPr/>
            </p:nvGrpSpPr>
            <p:grpSpPr>
              <a:xfrm>
                <a:off x="4953000" y="3352800"/>
                <a:ext cx="381000" cy="685800"/>
                <a:chOff x="7543800" y="3581400"/>
                <a:chExt cx="2362200" cy="685800"/>
              </a:xfrm>
              <a:solidFill>
                <a:srgbClr val="9BBB59"/>
              </a:solidFill>
            </p:grpSpPr>
            <p:sp>
              <p:nvSpPr>
                <p:cNvPr id="436" name="Rectangle 435"/>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37" name="Rectangle 436"/>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38" name="Rectangle 437"/>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39" name="Rectangle 438"/>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40" name="Rectangle 439"/>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41" name="Rectangle 440"/>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42" name="Rectangle 441"/>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43" name="Rectangle 442"/>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44" name="Rectangle 443"/>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25" name="Group 324"/>
              <p:cNvGrpSpPr/>
              <p:nvPr/>
            </p:nvGrpSpPr>
            <p:grpSpPr>
              <a:xfrm>
                <a:off x="5334000" y="3352800"/>
                <a:ext cx="381000" cy="685800"/>
                <a:chOff x="7543800" y="3581400"/>
                <a:chExt cx="2362200" cy="685800"/>
              </a:xfrm>
              <a:solidFill>
                <a:srgbClr val="9BBB59"/>
              </a:solidFill>
            </p:grpSpPr>
            <p:sp>
              <p:nvSpPr>
                <p:cNvPr id="427" name="Rectangle 426"/>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28" name="Rectangle 427"/>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29" name="Rectangle 428"/>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30" name="Rectangle 429"/>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31" name="Rectangle 430"/>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32" name="Rectangle 431"/>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33" name="Rectangle 432"/>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34" name="Rectangle 433"/>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35" name="Rectangle 434"/>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26" name="Group 325"/>
              <p:cNvGrpSpPr/>
              <p:nvPr/>
            </p:nvGrpSpPr>
            <p:grpSpPr>
              <a:xfrm>
                <a:off x="5715000" y="3352800"/>
                <a:ext cx="381000" cy="685800"/>
                <a:chOff x="7543800" y="3581400"/>
                <a:chExt cx="2362200" cy="685800"/>
              </a:xfrm>
              <a:solidFill>
                <a:srgbClr val="9BBB59"/>
              </a:solidFill>
            </p:grpSpPr>
            <p:sp>
              <p:nvSpPr>
                <p:cNvPr id="418" name="Rectangle 417"/>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19" name="Rectangle 418"/>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20" name="Rectangle 419"/>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21" name="Rectangle 420"/>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22" name="Rectangle 421"/>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23" name="Rectangle 422"/>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24" name="Rectangle 423"/>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25" name="Rectangle 424"/>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26" name="Rectangle 425"/>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27" name="Group 326"/>
              <p:cNvGrpSpPr/>
              <p:nvPr/>
            </p:nvGrpSpPr>
            <p:grpSpPr>
              <a:xfrm>
                <a:off x="6096000" y="3352800"/>
                <a:ext cx="381000" cy="685800"/>
                <a:chOff x="7543800" y="3581400"/>
                <a:chExt cx="2362200" cy="685800"/>
              </a:xfrm>
              <a:solidFill>
                <a:srgbClr val="9BBB59"/>
              </a:solidFill>
            </p:grpSpPr>
            <p:sp>
              <p:nvSpPr>
                <p:cNvPr id="409" name="Rectangle 408"/>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10" name="Rectangle 409"/>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11" name="Rectangle 410"/>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12" name="Rectangle 411"/>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13" name="Rectangle 412"/>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14" name="Rectangle 413"/>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15" name="Rectangle 414"/>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16" name="Rectangle 415"/>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17" name="Rectangle 416"/>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28" name="Group 327"/>
              <p:cNvGrpSpPr/>
              <p:nvPr/>
            </p:nvGrpSpPr>
            <p:grpSpPr>
              <a:xfrm>
                <a:off x="4953000" y="2667000"/>
                <a:ext cx="381000" cy="685800"/>
                <a:chOff x="7543800" y="3581400"/>
                <a:chExt cx="2362200" cy="685800"/>
              </a:xfrm>
              <a:solidFill>
                <a:srgbClr val="9BBB59"/>
              </a:solidFill>
            </p:grpSpPr>
            <p:sp>
              <p:nvSpPr>
                <p:cNvPr id="400" name="Rectangle 399"/>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01" name="Rectangle 400"/>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02" name="Rectangle 401"/>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03" name="Rectangle 402"/>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04" name="Rectangle 403"/>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05" name="Rectangle 404"/>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06" name="Rectangle 405"/>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07" name="Rectangle 406"/>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408" name="Rectangle 407"/>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29" name="Group 328"/>
              <p:cNvGrpSpPr/>
              <p:nvPr/>
            </p:nvGrpSpPr>
            <p:grpSpPr>
              <a:xfrm>
                <a:off x="5334000" y="2667000"/>
                <a:ext cx="381000" cy="685800"/>
                <a:chOff x="7543800" y="3581400"/>
                <a:chExt cx="2362200" cy="685800"/>
              </a:xfrm>
              <a:solidFill>
                <a:srgbClr val="9BBB59"/>
              </a:solidFill>
            </p:grpSpPr>
            <p:sp>
              <p:nvSpPr>
                <p:cNvPr id="391" name="Rectangle 390"/>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92" name="Rectangle 391"/>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93" name="Rectangle 392"/>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94" name="Rectangle 393"/>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95" name="Rectangle 394"/>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96" name="Rectangle 395"/>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97" name="Rectangle 396"/>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98" name="Rectangle 397"/>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99" name="Rectangle 398"/>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30" name="Group 329"/>
              <p:cNvGrpSpPr/>
              <p:nvPr/>
            </p:nvGrpSpPr>
            <p:grpSpPr>
              <a:xfrm>
                <a:off x="5715000" y="2667000"/>
                <a:ext cx="381000" cy="685800"/>
                <a:chOff x="7543800" y="3581400"/>
                <a:chExt cx="2362200" cy="685800"/>
              </a:xfrm>
              <a:solidFill>
                <a:srgbClr val="9BBB59"/>
              </a:solidFill>
            </p:grpSpPr>
            <p:sp>
              <p:nvSpPr>
                <p:cNvPr id="382" name="Rectangle 381"/>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83" name="Rectangle 382"/>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84" name="Rectangle 383"/>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85" name="Rectangle 384"/>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86" name="Rectangle 385"/>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87" name="Rectangle 386"/>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88" name="Rectangle 387"/>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89" name="Rectangle 388"/>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90" name="Rectangle 389"/>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31" name="Group 330"/>
              <p:cNvGrpSpPr/>
              <p:nvPr/>
            </p:nvGrpSpPr>
            <p:grpSpPr>
              <a:xfrm>
                <a:off x="6096000" y="2667000"/>
                <a:ext cx="381000" cy="685800"/>
                <a:chOff x="7543800" y="3581400"/>
                <a:chExt cx="2362200" cy="685800"/>
              </a:xfrm>
              <a:solidFill>
                <a:srgbClr val="9BBB59"/>
              </a:solidFill>
            </p:grpSpPr>
            <p:sp>
              <p:nvSpPr>
                <p:cNvPr id="373" name="Rectangle 372"/>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74" name="Rectangle 373"/>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75" name="Rectangle 374"/>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76" name="Rectangle 375"/>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77" name="Rectangle 376"/>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78" name="Rectangle 377"/>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79" name="Rectangle 378"/>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80" name="Rectangle 379"/>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81" name="Rectangle 380"/>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32" name="Group 331"/>
              <p:cNvGrpSpPr/>
              <p:nvPr/>
            </p:nvGrpSpPr>
            <p:grpSpPr>
              <a:xfrm>
                <a:off x="4953000" y="1981200"/>
                <a:ext cx="381000" cy="685800"/>
                <a:chOff x="7543800" y="3581400"/>
                <a:chExt cx="2362200" cy="685800"/>
              </a:xfrm>
              <a:solidFill>
                <a:srgbClr val="9BBB59"/>
              </a:solidFill>
            </p:grpSpPr>
            <p:sp>
              <p:nvSpPr>
                <p:cNvPr id="364" name="Rectangle 363"/>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65" name="Rectangle 364"/>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66" name="Rectangle 365"/>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67" name="Rectangle 366"/>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68" name="Rectangle 367"/>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69" name="Rectangle 368"/>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70" name="Rectangle 369"/>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71" name="Rectangle 370"/>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72" name="Rectangle 371"/>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33" name="Group 332"/>
              <p:cNvGrpSpPr/>
              <p:nvPr/>
            </p:nvGrpSpPr>
            <p:grpSpPr>
              <a:xfrm>
                <a:off x="5334000" y="1981200"/>
                <a:ext cx="381000" cy="685800"/>
                <a:chOff x="7543800" y="3581400"/>
                <a:chExt cx="2362200" cy="685800"/>
              </a:xfrm>
              <a:solidFill>
                <a:srgbClr val="9BBB59"/>
              </a:solidFill>
            </p:grpSpPr>
            <p:sp>
              <p:nvSpPr>
                <p:cNvPr id="355" name="Rectangle 354"/>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56" name="Rectangle 355"/>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57" name="Rectangle 356"/>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58" name="Rectangle 357"/>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59" name="Rectangle 358"/>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60" name="Rectangle 359"/>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61" name="Rectangle 360"/>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62" name="Rectangle 361"/>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63" name="Rectangle 362"/>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34" name="Group 333"/>
              <p:cNvGrpSpPr/>
              <p:nvPr/>
            </p:nvGrpSpPr>
            <p:grpSpPr>
              <a:xfrm>
                <a:off x="5715000" y="1981200"/>
                <a:ext cx="381000" cy="685800"/>
                <a:chOff x="7543800" y="3581400"/>
                <a:chExt cx="2362200" cy="685800"/>
              </a:xfrm>
              <a:solidFill>
                <a:srgbClr val="9BBB59"/>
              </a:solidFill>
            </p:grpSpPr>
            <p:sp>
              <p:nvSpPr>
                <p:cNvPr id="346" name="Rectangle 345"/>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47" name="Rectangle 346"/>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48" name="Rectangle 347"/>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49" name="Rectangle 348"/>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50" name="Rectangle 349"/>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51" name="Rectangle 350"/>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52" name="Rectangle 351"/>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53" name="Rectangle 352"/>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54" name="Rectangle 353"/>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grpSp>
            <p:nvGrpSpPr>
              <p:cNvPr id="335" name="Group 334"/>
              <p:cNvGrpSpPr/>
              <p:nvPr/>
            </p:nvGrpSpPr>
            <p:grpSpPr>
              <a:xfrm>
                <a:off x="6096000" y="1981200"/>
                <a:ext cx="381000" cy="685800"/>
                <a:chOff x="7543800" y="3581400"/>
                <a:chExt cx="2362200" cy="685800"/>
              </a:xfrm>
              <a:solidFill>
                <a:srgbClr val="9BBB59"/>
              </a:solidFill>
            </p:grpSpPr>
            <p:sp>
              <p:nvSpPr>
                <p:cNvPr id="337" name="Rectangle 336"/>
                <p:cNvSpPr/>
                <p:nvPr/>
              </p:nvSpPr>
              <p:spPr>
                <a:xfrm>
                  <a:off x="7543800" y="3581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38" name="Rectangle 337"/>
                <p:cNvSpPr/>
                <p:nvPr/>
              </p:nvSpPr>
              <p:spPr>
                <a:xfrm>
                  <a:off x="7543800" y="3657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39" name="Rectangle 338"/>
                <p:cNvSpPr/>
                <p:nvPr/>
              </p:nvSpPr>
              <p:spPr>
                <a:xfrm>
                  <a:off x="7543800" y="3733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40" name="Rectangle 339"/>
                <p:cNvSpPr/>
                <p:nvPr/>
              </p:nvSpPr>
              <p:spPr>
                <a:xfrm>
                  <a:off x="7543800" y="3810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41" name="Rectangle 340"/>
                <p:cNvSpPr/>
                <p:nvPr/>
              </p:nvSpPr>
              <p:spPr>
                <a:xfrm>
                  <a:off x="7543800" y="38862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42" name="Rectangle 341"/>
                <p:cNvSpPr/>
                <p:nvPr/>
              </p:nvSpPr>
              <p:spPr>
                <a:xfrm>
                  <a:off x="7543800" y="39624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43" name="Rectangle 342"/>
                <p:cNvSpPr/>
                <p:nvPr/>
              </p:nvSpPr>
              <p:spPr>
                <a:xfrm>
                  <a:off x="7543800" y="40386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44" name="Rectangle 343"/>
                <p:cNvSpPr/>
                <p:nvPr/>
              </p:nvSpPr>
              <p:spPr>
                <a:xfrm>
                  <a:off x="7543800" y="41148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345" name="Rectangle 344"/>
                <p:cNvSpPr/>
                <p:nvPr/>
              </p:nvSpPr>
              <p:spPr>
                <a:xfrm>
                  <a:off x="7543800" y="4191000"/>
                  <a:ext cx="2362200" cy="76200"/>
                </a:xfrm>
                <a:prstGeom prst="rect">
                  <a:avLst/>
                </a:prstGeom>
                <a:grp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sp>
            <p:nvSpPr>
              <p:cNvPr id="336" name="TextBox 335"/>
              <p:cNvSpPr txBox="1"/>
              <p:nvPr/>
            </p:nvSpPr>
            <p:spPr>
              <a:xfrm>
                <a:off x="5181599" y="3352800"/>
                <a:ext cx="1066800" cy="455459"/>
              </a:xfrm>
              <a:prstGeom prst="rect">
                <a:avLst/>
              </a:prstGeom>
              <a:noFill/>
            </p:spPr>
            <p:txBody>
              <a:bodyPr wrap="square" rtlCol="0">
                <a:spAutoFit/>
              </a:bodyPr>
              <a:lstStyle/>
              <a:p>
                <a:pPr algn="ctr" defTabSz="309570" eaLnBrk="1" fontAlgn="auto" hangingPunct="1">
                  <a:spcBef>
                    <a:spcPts val="0"/>
                  </a:spcBef>
                  <a:spcAft>
                    <a:spcPts val="0"/>
                  </a:spcAft>
                  <a:defRPr/>
                </a:pPr>
                <a:r>
                  <a:rPr lang="en-US" sz="1625" kern="0" dirty="0">
                    <a:solidFill>
                      <a:prstClr val="black"/>
                    </a:solidFill>
                    <a:effectLst>
                      <a:glow rad="228600">
                        <a:prstClr val="white">
                          <a:alpha val="75000"/>
                        </a:prstClr>
                      </a:glow>
                    </a:effectLst>
                    <a:latin typeface="Calibri"/>
                    <a:ea typeface="+mn-ea"/>
                  </a:rPr>
                  <a:t>Bytes</a:t>
                </a:r>
              </a:p>
            </p:txBody>
          </p:sp>
        </p:grpSp>
        <p:grpSp>
          <p:nvGrpSpPr>
            <p:cNvPr id="517" name="Group 516"/>
            <p:cNvGrpSpPr/>
            <p:nvPr/>
          </p:nvGrpSpPr>
          <p:grpSpPr>
            <a:xfrm>
              <a:off x="4163147" y="1752600"/>
              <a:ext cx="2705364" cy="4639585"/>
              <a:chOff x="2639147" y="1752600"/>
              <a:chExt cx="2705364" cy="4639585"/>
            </a:xfrm>
          </p:grpSpPr>
          <p:grpSp>
            <p:nvGrpSpPr>
              <p:cNvPr id="518" name="Group 517"/>
              <p:cNvGrpSpPr/>
              <p:nvPr/>
            </p:nvGrpSpPr>
            <p:grpSpPr>
              <a:xfrm>
                <a:off x="3297625" y="1752600"/>
                <a:ext cx="1960175" cy="3420385"/>
                <a:chOff x="3297625" y="1752600"/>
                <a:chExt cx="1960175" cy="3420385"/>
              </a:xfrm>
            </p:grpSpPr>
            <p:cxnSp>
              <p:nvCxnSpPr>
                <p:cNvPr id="522" name="Straight Arrow Connector 521"/>
                <p:cNvCxnSpPr/>
                <p:nvPr/>
              </p:nvCxnSpPr>
              <p:spPr>
                <a:xfrm>
                  <a:off x="3352800" y="2514600"/>
                  <a:ext cx="1905000" cy="0"/>
                </a:xfrm>
                <a:prstGeom prst="straightConnector1">
                  <a:avLst/>
                </a:prstGeom>
                <a:noFill/>
                <a:ln w="12700" cap="flat" cmpd="sng" algn="ctr">
                  <a:solidFill>
                    <a:srgbClr val="000000"/>
                  </a:solidFill>
                  <a:prstDash val="solid"/>
                  <a:round/>
                  <a:headEnd type="none" w="med" len="med"/>
                  <a:tailEnd type="triangle" w="lg" len="lg"/>
                </a:ln>
                <a:effectLst/>
              </p:spPr>
            </p:cxnSp>
            <p:cxnSp>
              <p:nvCxnSpPr>
                <p:cNvPr id="523" name="Straight Arrow Connector 522"/>
                <p:cNvCxnSpPr>
                  <a:stCxn id="287" idx="3"/>
                  <a:endCxn id="308" idx="1"/>
                </p:cNvCxnSpPr>
                <p:nvPr/>
              </p:nvCxnSpPr>
              <p:spPr>
                <a:xfrm>
                  <a:off x="3352800" y="3581400"/>
                  <a:ext cx="1905000" cy="0"/>
                </a:xfrm>
                <a:prstGeom prst="straightConnector1">
                  <a:avLst/>
                </a:prstGeom>
                <a:noFill/>
                <a:ln w="12700" cap="flat" cmpd="sng" algn="ctr">
                  <a:solidFill>
                    <a:srgbClr val="000000"/>
                  </a:solidFill>
                  <a:prstDash val="solid"/>
                  <a:round/>
                  <a:headEnd type="none" w="med" len="med"/>
                  <a:tailEnd type="triangle" w="lg" len="lg"/>
                </a:ln>
                <a:effectLst/>
              </p:spPr>
            </p:cxnSp>
            <p:cxnSp>
              <p:nvCxnSpPr>
                <p:cNvPr id="524" name="Straight Arrow Connector 523"/>
                <p:cNvCxnSpPr/>
                <p:nvPr/>
              </p:nvCxnSpPr>
              <p:spPr>
                <a:xfrm>
                  <a:off x="3352800" y="4495800"/>
                  <a:ext cx="1905000" cy="1"/>
                </a:xfrm>
                <a:prstGeom prst="straightConnector1">
                  <a:avLst/>
                </a:prstGeom>
                <a:noFill/>
                <a:ln w="12700" cap="flat" cmpd="sng" algn="ctr">
                  <a:solidFill>
                    <a:srgbClr val="000000"/>
                  </a:solidFill>
                  <a:prstDash val="solid"/>
                  <a:round/>
                  <a:headEnd type="none" w="med" len="med"/>
                  <a:tailEnd type="triangle" w="lg" len="lg"/>
                </a:ln>
                <a:effectLst/>
              </p:spPr>
            </p:cxnSp>
            <p:cxnSp>
              <p:nvCxnSpPr>
                <p:cNvPr id="525" name="Straight Arrow Connector 524"/>
                <p:cNvCxnSpPr/>
                <p:nvPr/>
              </p:nvCxnSpPr>
              <p:spPr>
                <a:xfrm flipH="1">
                  <a:off x="3352800" y="4724400"/>
                  <a:ext cx="1905000" cy="0"/>
                </a:xfrm>
                <a:prstGeom prst="straightConnector1">
                  <a:avLst/>
                </a:prstGeom>
                <a:noFill/>
                <a:ln w="12700" cap="flat" cmpd="sng" algn="ctr">
                  <a:solidFill>
                    <a:srgbClr val="000000"/>
                  </a:solidFill>
                  <a:prstDash val="solid"/>
                  <a:round/>
                  <a:headEnd type="none" w="med" len="med"/>
                  <a:tailEnd type="triangle" w="lg" len="lg"/>
                </a:ln>
                <a:effectLst/>
              </p:spPr>
            </p:cxnSp>
            <p:sp>
              <p:nvSpPr>
                <p:cNvPr id="526" name="TextBox 525"/>
                <p:cNvSpPr txBox="1"/>
                <p:nvPr/>
              </p:nvSpPr>
              <p:spPr>
                <a:xfrm>
                  <a:off x="3304716" y="1752600"/>
                  <a:ext cx="1250194" cy="621950"/>
                </a:xfrm>
                <a:prstGeom prst="rect">
                  <a:avLst/>
                </a:prstGeom>
                <a:noFill/>
              </p:spPr>
              <p:txBody>
                <a:bodyPr wrap="none" rtlCol="0">
                  <a:spAutoFit/>
                </a:bodyPr>
                <a:lstStyle/>
                <a:p>
                  <a:pPr defTabSz="309570" eaLnBrk="1" fontAlgn="auto" hangingPunct="1">
                    <a:spcBef>
                      <a:spcPts val="0"/>
                    </a:spcBef>
                    <a:spcAft>
                      <a:spcPts val="0"/>
                    </a:spcAft>
                    <a:defRPr/>
                  </a:pPr>
                  <a:r>
                    <a:rPr lang="en-US" sz="1219" kern="0" dirty="0">
                      <a:solidFill>
                        <a:prstClr val="black"/>
                      </a:solidFill>
                      <a:latin typeface="Calibri"/>
                      <a:ea typeface="+mn-ea"/>
                    </a:rPr>
                    <a:t>Enable?</a:t>
                  </a:r>
                </a:p>
                <a:p>
                  <a:pPr defTabSz="309570" eaLnBrk="1" fontAlgn="auto" hangingPunct="1">
                    <a:spcBef>
                      <a:spcPts val="0"/>
                    </a:spcBef>
                    <a:spcAft>
                      <a:spcPts val="0"/>
                    </a:spcAft>
                    <a:defRPr/>
                  </a:pPr>
                  <a:r>
                    <a:rPr lang="en-US" sz="1219" kern="0" dirty="0">
                      <a:solidFill>
                        <a:prstClr val="black"/>
                      </a:solidFill>
                      <a:latin typeface="Calibri"/>
                      <a:ea typeface="+mn-ea"/>
                    </a:rPr>
                    <a:t>Read/Write</a:t>
                  </a:r>
                </a:p>
              </p:txBody>
            </p:sp>
            <p:sp>
              <p:nvSpPr>
                <p:cNvPr id="527" name="TextBox 526"/>
                <p:cNvSpPr txBox="1"/>
                <p:nvPr/>
              </p:nvSpPr>
              <p:spPr>
                <a:xfrm>
                  <a:off x="3297625" y="3200400"/>
                  <a:ext cx="934510" cy="372385"/>
                </a:xfrm>
                <a:prstGeom prst="rect">
                  <a:avLst/>
                </a:prstGeom>
                <a:noFill/>
              </p:spPr>
              <p:txBody>
                <a:bodyPr wrap="none" rtlCol="0">
                  <a:spAutoFit/>
                </a:bodyPr>
                <a:lstStyle/>
                <a:p>
                  <a:pPr defTabSz="309570" eaLnBrk="1" fontAlgn="auto" hangingPunct="1">
                    <a:spcBef>
                      <a:spcPts val="0"/>
                    </a:spcBef>
                    <a:spcAft>
                      <a:spcPts val="0"/>
                    </a:spcAft>
                    <a:defRPr/>
                  </a:pPr>
                  <a:r>
                    <a:rPr lang="en-US" sz="1219" kern="0" dirty="0">
                      <a:solidFill>
                        <a:prstClr val="black"/>
                      </a:solidFill>
                      <a:latin typeface="Calibri"/>
                      <a:ea typeface="+mn-ea"/>
                    </a:rPr>
                    <a:t>Address</a:t>
                  </a:r>
                </a:p>
              </p:txBody>
            </p:sp>
            <p:sp>
              <p:nvSpPr>
                <p:cNvPr id="528" name="TextBox 527"/>
                <p:cNvSpPr txBox="1"/>
                <p:nvPr/>
              </p:nvSpPr>
              <p:spPr>
                <a:xfrm>
                  <a:off x="3352799" y="3886199"/>
                  <a:ext cx="1028702" cy="621950"/>
                </a:xfrm>
                <a:prstGeom prst="rect">
                  <a:avLst/>
                </a:prstGeom>
                <a:noFill/>
              </p:spPr>
              <p:txBody>
                <a:bodyPr wrap="square" rtlCol="0">
                  <a:spAutoFit/>
                </a:bodyPr>
                <a:lstStyle/>
                <a:p>
                  <a:pPr defTabSz="309570" eaLnBrk="1" fontAlgn="auto" hangingPunct="1">
                    <a:spcBef>
                      <a:spcPts val="0"/>
                    </a:spcBef>
                    <a:spcAft>
                      <a:spcPts val="0"/>
                    </a:spcAft>
                    <a:defRPr/>
                  </a:pPr>
                  <a:r>
                    <a:rPr lang="en-US" sz="1219" kern="0" dirty="0">
                      <a:solidFill>
                        <a:prstClr val="black"/>
                      </a:solidFill>
                      <a:latin typeface="Calibri"/>
                      <a:ea typeface="+mn-ea"/>
                    </a:rPr>
                    <a:t>Write Data</a:t>
                  </a:r>
                </a:p>
              </p:txBody>
            </p:sp>
            <p:sp>
              <p:nvSpPr>
                <p:cNvPr id="529" name="TextBox 528"/>
                <p:cNvSpPr txBox="1"/>
                <p:nvPr/>
              </p:nvSpPr>
              <p:spPr>
                <a:xfrm>
                  <a:off x="3352800" y="4800600"/>
                  <a:ext cx="1817392" cy="372385"/>
                </a:xfrm>
                <a:prstGeom prst="rect">
                  <a:avLst/>
                </a:prstGeom>
                <a:noFill/>
              </p:spPr>
              <p:txBody>
                <a:bodyPr wrap="square" rtlCol="0">
                  <a:spAutoFit/>
                </a:bodyPr>
                <a:lstStyle/>
                <a:p>
                  <a:pPr defTabSz="309570" eaLnBrk="1" fontAlgn="auto" hangingPunct="1">
                    <a:spcBef>
                      <a:spcPts val="0"/>
                    </a:spcBef>
                    <a:spcAft>
                      <a:spcPts val="0"/>
                    </a:spcAft>
                    <a:defRPr/>
                  </a:pPr>
                  <a:r>
                    <a:rPr lang="en-US" sz="1219" kern="0" dirty="0" err="1">
                      <a:solidFill>
                        <a:prstClr val="black"/>
                      </a:solidFill>
                      <a:latin typeface="Calibri"/>
                      <a:ea typeface="+mn-ea"/>
                    </a:rPr>
                    <a:t>ReadData</a:t>
                  </a:r>
                  <a:endParaRPr lang="en-US" sz="1219" kern="0" dirty="0">
                    <a:solidFill>
                      <a:prstClr val="black"/>
                    </a:solidFill>
                    <a:latin typeface="Calibri"/>
                    <a:ea typeface="+mn-ea"/>
                  </a:endParaRPr>
                </a:p>
              </p:txBody>
            </p:sp>
          </p:grpSp>
          <p:grpSp>
            <p:nvGrpSpPr>
              <p:cNvPr id="519" name="Group 518"/>
              <p:cNvGrpSpPr/>
              <p:nvPr/>
            </p:nvGrpSpPr>
            <p:grpSpPr>
              <a:xfrm>
                <a:off x="2639147" y="5715000"/>
                <a:ext cx="2705364" cy="677185"/>
                <a:chOff x="2715347" y="5791200"/>
                <a:chExt cx="2705364" cy="677185"/>
              </a:xfrm>
            </p:grpSpPr>
            <p:sp>
              <p:nvSpPr>
                <p:cNvPr id="520" name="Left Brace 519"/>
                <p:cNvSpPr/>
                <p:nvPr/>
              </p:nvSpPr>
              <p:spPr>
                <a:xfrm rot="16200000">
                  <a:off x="4191000" y="5029200"/>
                  <a:ext cx="381000" cy="1905000"/>
                </a:xfrm>
                <a:prstGeom prst="leftBrace">
                  <a:avLst>
                    <a:gd name="adj1" fmla="val 67668"/>
                    <a:gd name="adj2" fmla="val 47995"/>
                  </a:avLst>
                </a:prstGeom>
                <a:noFill/>
                <a:ln w="25400" cap="flat" cmpd="sng" algn="ctr">
                  <a:solidFill>
                    <a:srgbClr val="000000"/>
                  </a:solidFill>
                  <a:prstDash val="solid"/>
                </a:ln>
                <a:effectLst/>
              </p:spPr>
              <p:txBody>
                <a:bodyPr rtlCol="0" anchor="ctr"/>
                <a:lstStyle/>
                <a:p>
                  <a:pPr defTabSz="309570" eaLnBrk="1" fontAlgn="auto" hangingPunct="1">
                    <a:spcBef>
                      <a:spcPts val="0"/>
                    </a:spcBef>
                    <a:spcAft>
                      <a:spcPts val="0"/>
                    </a:spcAft>
                    <a:defRPr/>
                  </a:pPr>
                  <a:endParaRPr lang="en-US" sz="1219" kern="0">
                    <a:solidFill>
                      <a:prstClr val="black"/>
                    </a:solidFill>
                    <a:latin typeface="Calibri"/>
                    <a:ea typeface="+mn-ea"/>
                  </a:endParaRPr>
                </a:p>
              </p:txBody>
            </p:sp>
            <p:sp>
              <p:nvSpPr>
                <p:cNvPr id="521" name="TextBox 520"/>
                <p:cNvSpPr txBox="1"/>
                <p:nvPr/>
              </p:nvSpPr>
              <p:spPr>
                <a:xfrm>
                  <a:off x="2715347" y="6096000"/>
                  <a:ext cx="2705364" cy="372385"/>
                </a:xfrm>
                <a:prstGeom prst="rect">
                  <a:avLst/>
                </a:prstGeom>
                <a:noFill/>
              </p:spPr>
              <p:txBody>
                <a:bodyPr wrap="none" rtlCol="0">
                  <a:spAutoFit/>
                </a:bodyPr>
                <a:lstStyle/>
                <a:p>
                  <a:pPr defTabSz="309570" eaLnBrk="1" fontAlgn="auto" hangingPunct="1">
                    <a:spcBef>
                      <a:spcPts val="0"/>
                    </a:spcBef>
                    <a:spcAft>
                      <a:spcPts val="0"/>
                    </a:spcAft>
                    <a:defRPr/>
                  </a:pPr>
                  <a:r>
                    <a:rPr lang="en-US" sz="1219" kern="0" dirty="0">
                      <a:solidFill>
                        <a:prstClr val="black"/>
                      </a:solidFill>
                      <a:latin typeface="Calibri"/>
                      <a:ea typeface="+mn-ea"/>
                    </a:rPr>
                    <a:t>Processor-Memory Interface</a:t>
                  </a:r>
                </a:p>
              </p:txBody>
            </p:sp>
          </p:grpSp>
        </p:grpSp>
        <p:grpSp>
          <p:nvGrpSpPr>
            <p:cNvPr id="530" name="Group 529"/>
            <p:cNvGrpSpPr/>
            <p:nvPr/>
          </p:nvGrpSpPr>
          <p:grpSpPr>
            <a:xfrm>
              <a:off x="8268940" y="5791200"/>
              <a:ext cx="2229679" cy="677185"/>
              <a:chOff x="6238843" y="5791200"/>
              <a:chExt cx="2229679" cy="677185"/>
            </a:xfrm>
          </p:grpSpPr>
          <p:sp>
            <p:nvSpPr>
              <p:cNvPr id="531" name="Left Brace 530"/>
              <p:cNvSpPr/>
              <p:nvPr/>
            </p:nvSpPr>
            <p:spPr>
              <a:xfrm rot="16200000">
                <a:off x="6934200" y="5410200"/>
                <a:ext cx="381000" cy="1143000"/>
              </a:xfrm>
              <a:prstGeom prst="leftBrace">
                <a:avLst>
                  <a:gd name="adj1" fmla="val 28383"/>
                  <a:gd name="adj2" fmla="val 50000"/>
                </a:avLst>
              </a:prstGeom>
              <a:noFill/>
              <a:ln w="25400" cap="flat" cmpd="sng" algn="ctr">
                <a:solidFill>
                  <a:srgbClr val="000000"/>
                </a:solidFill>
                <a:prstDash val="solid"/>
              </a:ln>
              <a:effectLst/>
            </p:spPr>
            <p:txBody>
              <a:bodyPr rtlCol="0" anchor="ctr"/>
              <a:lstStyle/>
              <a:p>
                <a:pPr defTabSz="309570" eaLnBrk="1" fontAlgn="auto" hangingPunct="1">
                  <a:spcBef>
                    <a:spcPts val="0"/>
                  </a:spcBef>
                  <a:spcAft>
                    <a:spcPts val="0"/>
                  </a:spcAft>
                  <a:defRPr/>
                </a:pPr>
                <a:endParaRPr lang="en-US" sz="1219" kern="0">
                  <a:solidFill>
                    <a:prstClr val="black"/>
                  </a:solidFill>
                  <a:latin typeface="Calibri"/>
                  <a:ea typeface="+mn-ea"/>
                </a:endParaRPr>
              </a:p>
            </p:txBody>
          </p:sp>
          <p:sp>
            <p:nvSpPr>
              <p:cNvPr id="532" name="TextBox 531"/>
              <p:cNvSpPr txBox="1"/>
              <p:nvPr/>
            </p:nvSpPr>
            <p:spPr>
              <a:xfrm>
                <a:off x="6238843" y="6096000"/>
                <a:ext cx="2229679" cy="372385"/>
              </a:xfrm>
              <a:prstGeom prst="rect">
                <a:avLst/>
              </a:prstGeom>
              <a:noFill/>
            </p:spPr>
            <p:txBody>
              <a:bodyPr wrap="none" rtlCol="0">
                <a:spAutoFit/>
              </a:bodyPr>
              <a:lstStyle/>
              <a:p>
                <a:pPr defTabSz="309570" eaLnBrk="1" fontAlgn="auto" hangingPunct="1">
                  <a:spcBef>
                    <a:spcPts val="0"/>
                  </a:spcBef>
                  <a:spcAft>
                    <a:spcPts val="0"/>
                  </a:spcAft>
                  <a:defRPr/>
                </a:pPr>
                <a:r>
                  <a:rPr lang="en-US" sz="1219" kern="0" dirty="0">
                    <a:solidFill>
                      <a:prstClr val="black"/>
                    </a:solidFill>
                    <a:latin typeface="Calibri"/>
                    <a:ea typeface="+mn-ea"/>
                  </a:rPr>
                  <a:t>I/O-Memory Interfaces</a:t>
                </a:r>
              </a:p>
            </p:txBody>
          </p:sp>
        </p:grpSp>
        <p:sp>
          <p:nvSpPr>
            <p:cNvPr id="533" name="Rectangle 532"/>
            <p:cNvSpPr/>
            <p:nvPr/>
          </p:nvSpPr>
          <p:spPr>
            <a:xfrm>
              <a:off x="6946788" y="2601652"/>
              <a:ext cx="1517017" cy="758448"/>
            </a:xfrm>
            <a:prstGeom prst="rect">
              <a:avLst/>
            </a:prstGeom>
            <a:solidFill>
              <a:srgbClr val="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309570" eaLnBrk="1" fontAlgn="auto" hangingPunct="1">
                <a:spcBef>
                  <a:spcPts val="0"/>
                </a:spcBef>
                <a:spcAft>
                  <a:spcPts val="0"/>
                </a:spcAft>
                <a:defRPr/>
              </a:pPr>
              <a:r>
                <a:rPr lang="en-US" sz="1219" kern="0" dirty="0">
                  <a:solidFill>
                    <a:prstClr val="black"/>
                  </a:solidFill>
                  <a:latin typeface="Calibri"/>
                  <a:ea typeface="+mn-ea"/>
                </a:rPr>
                <a:t>Program</a:t>
              </a:r>
            </a:p>
          </p:txBody>
        </p:sp>
        <p:sp>
          <p:nvSpPr>
            <p:cNvPr id="534" name="Rectangle 533"/>
            <p:cNvSpPr/>
            <p:nvPr/>
          </p:nvSpPr>
          <p:spPr>
            <a:xfrm>
              <a:off x="6922790" y="4420874"/>
              <a:ext cx="1517017" cy="758448"/>
            </a:xfrm>
            <a:prstGeom prst="rect">
              <a:avLst/>
            </a:prstGeom>
            <a:solidFill>
              <a:srgbClr val="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309570" eaLnBrk="1" fontAlgn="auto" hangingPunct="1">
                <a:spcBef>
                  <a:spcPts val="0"/>
                </a:spcBef>
                <a:spcAft>
                  <a:spcPts val="0"/>
                </a:spcAft>
                <a:defRPr/>
              </a:pPr>
              <a:r>
                <a:rPr lang="en-US" sz="1219" kern="0" dirty="0">
                  <a:solidFill>
                    <a:prstClr val="black"/>
                  </a:solidFill>
                  <a:latin typeface="Calibri"/>
                  <a:ea typeface="+mn-ea"/>
                </a:rPr>
                <a:t>Data</a:t>
              </a:r>
            </a:p>
          </p:txBody>
        </p:sp>
        <p:grpSp>
          <p:nvGrpSpPr>
            <p:cNvPr id="535" name="Group 534"/>
            <p:cNvGrpSpPr/>
            <p:nvPr/>
          </p:nvGrpSpPr>
          <p:grpSpPr>
            <a:xfrm>
              <a:off x="5334000" y="2362200"/>
              <a:ext cx="1522028" cy="2514600"/>
              <a:chOff x="3810000" y="2362200"/>
              <a:chExt cx="1522028" cy="2514600"/>
            </a:xfrm>
          </p:grpSpPr>
          <p:grpSp>
            <p:nvGrpSpPr>
              <p:cNvPr id="536" name="Group 535"/>
              <p:cNvGrpSpPr/>
              <p:nvPr/>
            </p:nvGrpSpPr>
            <p:grpSpPr>
              <a:xfrm>
                <a:off x="4191000" y="2362200"/>
                <a:ext cx="838200" cy="2514600"/>
                <a:chOff x="3962400" y="685800"/>
                <a:chExt cx="762000" cy="1066800"/>
              </a:xfrm>
            </p:grpSpPr>
            <p:sp>
              <p:nvSpPr>
                <p:cNvPr id="538" name="Rectangle 537"/>
                <p:cNvSpPr/>
                <p:nvPr/>
              </p:nvSpPr>
              <p:spPr>
                <a:xfrm>
                  <a:off x="3962400" y="6858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39" name="Rectangle 538"/>
                <p:cNvSpPr/>
                <p:nvPr/>
              </p:nvSpPr>
              <p:spPr>
                <a:xfrm>
                  <a:off x="4343400" y="6858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40" name="Rectangle 539"/>
                <p:cNvSpPr/>
                <p:nvPr/>
              </p:nvSpPr>
              <p:spPr>
                <a:xfrm>
                  <a:off x="3962400" y="7620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41" name="Rectangle 540"/>
                <p:cNvSpPr/>
                <p:nvPr/>
              </p:nvSpPr>
              <p:spPr>
                <a:xfrm>
                  <a:off x="4343400" y="7620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42" name="Rectangle 541"/>
                <p:cNvSpPr/>
                <p:nvPr/>
              </p:nvSpPr>
              <p:spPr>
                <a:xfrm>
                  <a:off x="3962400" y="8382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43" name="Rectangle 542"/>
                <p:cNvSpPr/>
                <p:nvPr/>
              </p:nvSpPr>
              <p:spPr>
                <a:xfrm>
                  <a:off x="4343400" y="8382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44" name="Rectangle 543"/>
                <p:cNvSpPr/>
                <p:nvPr/>
              </p:nvSpPr>
              <p:spPr>
                <a:xfrm>
                  <a:off x="3962400" y="9144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45" name="Rectangle 544"/>
                <p:cNvSpPr/>
                <p:nvPr/>
              </p:nvSpPr>
              <p:spPr>
                <a:xfrm>
                  <a:off x="4343400" y="9144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46" name="Rectangle 545"/>
                <p:cNvSpPr/>
                <p:nvPr/>
              </p:nvSpPr>
              <p:spPr>
                <a:xfrm>
                  <a:off x="3962400" y="9906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47" name="Rectangle 546"/>
                <p:cNvSpPr/>
                <p:nvPr/>
              </p:nvSpPr>
              <p:spPr>
                <a:xfrm>
                  <a:off x="4343400" y="9906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48" name="Rectangle 547"/>
                <p:cNvSpPr/>
                <p:nvPr/>
              </p:nvSpPr>
              <p:spPr>
                <a:xfrm>
                  <a:off x="3962400" y="10668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49" name="Rectangle 548"/>
                <p:cNvSpPr/>
                <p:nvPr/>
              </p:nvSpPr>
              <p:spPr>
                <a:xfrm>
                  <a:off x="4343400" y="10668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50" name="Rectangle 549"/>
                <p:cNvSpPr/>
                <p:nvPr/>
              </p:nvSpPr>
              <p:spPr>
                <a:xfrm>
                  <a:off x="3962400" y="11430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51" name="Rectangle 550"/>
                <p:cNvSpPr/>
                <p:nvPr/>
              </p:nvSpPr>
              <p:spPr>
                <a:xfrm>
                  <a:off x="4343400" y="11430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52" name="Rectangle 551"/>
                <p:cNvSpPr/>
                <p:nvPr/>
              </p:nvSpPr>
              <p:spPr>
                <a:xfrm>
                  <a:off x="3962400" y="12192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53" name="Rectangle 552"/>
                <p:cNvSpPr/>
                <p:nvPr/>
              </p:nvSpPr>
              <p:spPr>
                <a:xfrm>
                  <a:off x="4343400" y="12192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54" name="Rectangle 553"/>
                <p:cNvSpPr/>
                <p:nvPr/>
              </p:nvSpPr>
              <p:spPr>
                <a:xfrm>
                  <a:off x="3962400" y="12954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55" name="Rectangle 554"/>
                <p:cNvSpPr/>
                <p:nvPr/>
              </p:nvSpPr>
              <p:spPr>
                <a:xfrm>
                  <a:off x="4343400" y="12954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56" name="Rectangle 555"/>
                <p:cNvSpPr/>
                <p:nvPr/>
              </p:nvSpPr>
              <p:spPr>
                <a:xfrm>
                  <a:off x="3962400" y="13716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57" name="Rectangle 556"/>
                <p:cNvSpPr/>
                <p:nvPr/>
              </p:nvSpPr>
              <p:spPr>
                <a:xfrm>
                  <a:off x="4343400" y="13716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58" name="Rectangle 557"/>
                <p:cNvSpPr/>
                <p:nvPr/>
              </p:nvSpPr>
              <p:spPr>
                <a:xfrm>
                  <a:off x="3962400" y="14478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59" name="Rectangle 558"/>
                <p:cNvSpPr/>
                <p:nvPr/>
              </p:nvSpPr>
              <p:spPr>
                <a:xfrm>
                  <a:off x="4343400" y="14478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60" name="Rectangle 559"/>
                <p:cNvSpPr/>
                <p:nvPr/>
              </p:nvSpPr>
              <p:spPr>
                <a:xfrm>
                  <a:off x="3962400" y="15240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61" name="Rectangle 560"/>
                <p:cNvSpPr/>
                <p:nvPr/>
              </p:nvSpPr>
              <p:spPr>
                <a:xfrm>
                  <a:off x="4343400" y="15240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62" name="Rectangle 561"/>
                <p:cNvSpPr/>
                <p:nvPr/>
              </p:nvSpPr>
              <p:spPr>
                <a:xfrm>
                  <a:off x="3962400" y="16002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63" name="Rectangle 562"/>
                <p:cNvSpPr/>
                <p:nvPr/>
              </p:nvSpPr>
              <p:spPr>
                <a:xfrm>
                  <a:off x="4343400" y="16002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64" name="Rectangle 563"/>
                <p:cNvSpPr/>
                <p:nvPr/>
              </p:nvSpPr>
              <p:spPr>
                <a:xfrm>
                  <a:off x="3962400" y="16764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sp>
              <p:nvSpPr>
                <p:cNvPr id="565" name="Rectangle 564"/>
                <p:cNvSpPr/>
                <p:nvPr/>
              </p:nvSpPr>
              <p:spPr>
                <a:xfrm>
                  <a:off x="4343400" y="1676400"/>
                  <a:ext cx="381000" cy="76200"/>
                </a:xfrm>
                <a:prstGeom prst="rect">
                  <a:avLst/>
                </a:prstGeom>
                <a:solidFill>
                  <a:srgbClr val="9BBB59"/>
                </a:solidFill>
                <a:ln w="12700" cap="flat" cmpd="sng" algn="ctr">
                  <a:solidFill>
                    <a:sysClr val="windowText" lastClr="000000"/>
                  </a:solidFill>
                  <a:prstDash val="solid"/>
                  <a:round/>
                  <a:headEnd type="none" w="med" len="med"/>
                  <a:tailEnd type="none" w="med" len="med"/>
                </a:ln>
                <a:effectLst/>
              </p:spPr>
              <p:txBody>
                <a:bodyPr rtlCol="0" anchor="ctr"/>
                <a:lstStyle/>
                <a:p>
                  <a:pPr defTabSz="309570" eaLnBrk="1" fontAlgn="auto" hangingPunct="1">
                    <a:spcBef>
                      <a:spcPts val="0"/>
                    </a:spcBef>
                    <a:spcAft>
                      <a:spcPts val="0"/>
                    </a:spcAft>
                    <a:defRPr/>
                  </a:pPr>
                  <a:endParaRPr lang="en-US" sz="1219" kern="0" dirty="0">
                    <a:solidFill>
                      <a:prstClr val="black"/>
                    </a:solidFill>
                    <a:latin typeface="Calibri"/>
                    <a:ea typeface="+mn-ea"/>
                  </a:endParaRPr>
                </a:p>
              </p:txBody>
            </p:sp>
          </p:grpSp>
          <p:sp>
            <p:nvSpPr>
              <p:cNvPr id="537" name="TextBox 536"/>
              <p:cNvSpPr txBox="1"/>
              <p:nvPr/>
            </p:nvSpPr>
            <p:spPr>
              <a:xfrm>
                <a:off x="3810000" y="2819400"/>
                <a:ext cx="1522028" cy="455459"/>
              </a:xfrm>
              <a:prstGeom prst="rect">
                <a:avLst/>
              </a:prstGeom>
              <a:noFill/>
            </p:spPr>
            <p:txBody>
              <a:bodyPr wrap="square" rtlCol="0">
                <a:spAutoFit/>
              </a:bodyPr>
              <a:lstStyle/>
              <a:p>
                <a:pPr algn="ctr" defTabSz="309570" eaLnBrk="1" fontAlgn="auto" hangingPunct="1">
                  <a:spcBef>
                    <a:spcPts val="0"/>
                  </a:spcBef>
                  <a:spcAft>
                    <a:spcPts val="0"/>
                  </a:spcAft>
                  <a:defRPr/>
                </a:pPr>
                <a:r>
                  <a:rPr lang="en-US" sz="1625" kern="0" dirty="0">
                    <a:solidFill>
                      <a:prstClr val="black"/>
                    </a:solidFill>
                    <a:effectLst>
                      <a:glow rad="254000">
                        <a:prstClr val="white">
                          <a:alpha val="75000"/>
                        </a:prstClr>
                      </a:glow>
                    </a:effectLst>
                    <a:latin typeface="Calibri"/>
                    <a:ea typeface="+mn-ea"/>
                  </a:rPr>
                  <a:t>Cache</a:t>
                </a:r>
              </a:p>
            </p:txBody>
          </p:sp>
        </p:grpSp>
        <p:sp>
          <p:nvSpPr>
            <p:cNvPr id="566" name="TextBox 565"/>
            <p:cNvSpPr txBox="1"/>
            <p:nvPr/>
          </p:nvSpPr>
          <p:spPr>
            <a:xfrm>
              <a:off x="1970007" y="5486403"/>
              <a:ext cx="2328188" cy="621950"/>
            </a:xfrm>
            <a:prstGeom prst="rect">
              <a:avLst/>
            </a:prstGeom>
            <a:noFill/>
          </p:spPr>
          <p:txBody>
            <a:bodyPr wrap="none" rtlCol="0">
              <a:spAutoFit/>
            </a:bodyPr>
            <a:lstStyle/>
            <a:p>
              <a:pPr defTabSz="309570" fontAlgn="auto">
                <a:spcBef>
                  <a:spcPts val="0"/>
                </a:spcBef>
                <a:spcAft>
                  <a:spcPts val="0"/>
                </a:spcAft>
              </a:pPr>
              <a:r>
                <a:rPr lang="en-US" sz="1219" dirty="0">
                  <a:solidFill>
                    <a:prstClr val="black"/>
                  </a:solidFill>
                  <a:latin typeface="Calibri"/>
                  <a:ea typeface="+mn-ea"/>
                </a:rPr>
                <a:t>Processor organized</a:t>
              </a:r>
              <a:br>
                <a:rPr lang="en-US" sz="1219" dirty="0">
                  <a:solidFill>
                    <a:prstClr val="black"/>
                  </a:solidFill>
                  <a:latin typeface="Calibri"/>
                  <a:ea typeface="+mn-ea"/>
                </a:rPr>
              </a:br>
              <a:r>
                <a:rPr lang="en-US" sz="1219" dirty="0">
                  <a:solidFill>
                    <a:prstClr val="black"/>
                  </a:solidFill>
                  <a:latin typeface="Calibri"/>
                  <a:ea typeface="+mn-ea"/>
                </a:rPr>
                <a:t>around </a:t>
              </a:r>
              <a:r>
                <a:rPr lang="en-US" sz="1219" b="1" i="1" dirty="0">
                  <a:solidFill>
                    <a:prstClr val="black"/>
                  </a:solidFill>
                  <a:latin typeface="Calibri"/>
                  <a:ea typeface="+mn-ea"/>
                </a:rPr>
                <a:t>words </a:t>
              </a:r>
              <a:r>
                <a:rPr lang="en-US" sz="1219" dirty="0">
                  <a:solidFill>
                    <a:prstClr val="black"/>
                  </a:solidFill>
                  <a:latin typeface="Calibri"/>
                  <a:ea typeface="+mn-ea"/>
                </a:rPr>
                <a:t>and</a:t>
              </a:r>
              <a:r>
                <a:rPr lang="en-US" sz="1219" b="1" i="1" dirty="0">
                  <a:solidFill>
                    <a:prstClr val="black"/>
                  </a:solidFill>
                  <a:latin typeface="Calibri"/>
                  <a:ea typeface="+mn-ea"/>
                </a:rPr>
                <a:t> bytes</a:t>
              </a:r>
            </a:p>
          </p:txBody>
        </p:sp>
        <p:sp>
          <p:nvSpPr>
            <p:cNvPr id="567" name="TextBox 566"/>
            <p:cNvSpPr txBox="1"/>
            <p:nvPr/>
          </p:nvSpPr>
          <p:spPr>
            <a:xfrm>
              <a:off x="8635667" y="2971800"/>
              <a:ext cx="1867464" cy="1370643"/>
            </a:xfrm>
            <a:prstGeom prst="rect">
              <a:avLst/>
            </a:prstGeom>
            <a:noFill/>
          </p:spPr>
          <p:txBody>
            <a:bodyPr wrap="none" rtlCol="0">
              <a:spAutoFit/>
            </a:bodyPr>
            <a:lstStyle/>
            <a:p>
              <a:pPr defTabSz="309570" fontAlgn="auto">
                <a:spcBef>
                  <a:spcPts val="0"/>
                </a:spcBef>
                <a:spcAft>
                  <a:spcPts val="0"/>
                </a:spcAft>
              </a:pPr>
              <a:r>
                <a:rPr lang="en-US" sz="1219" dirty="0">
                  <a:solidFill>
                    <a:prstClr val="black"/>
                  </a:solidFill>
                  <a:latin typeface="Calibri"/>
                  <a:ea typeface="+mn-ea"/>
                </a:rPr>
                <a:t>Memory (including</a:t>
              </a:r>
            </a:p>
            <a:p>
              <a:pPr defTabSz="309570" fontAlgn="auto">
                <a:spcBef>
                  <a:spcPts val="0"/>
                </a:spcBef>
                <a:spcAft>
                  <a:spcPts val="0"/>
                </a:spcAft>
              </a:pPr>
              <a:r>
                <a:rPr lang="en-US" sz="1219" dirty="0">
                  <a:solidFill>
                    <a:prstClr val="black"/>
                  </a:solidFill>
                  <a:latin typeface="Calibri"/>
                  <a:ea typeface="+mn-ea"/>
                </a:rPr>
                <a:t>cache) organized</a:t>
              </a:r>
              <a:br>
                <a:rPr lang="en-US" sz="1219" dirty="0">
                  <a:solidFill>
                    <a:prstClr val="black"/>
                  </a:solidFill>
                  <a:latin typeface="Calibri"/>
                  <a:ea typeface="+mn-ea"/>
                </a:rPr>
              </a:br>
              <a:r>
                <a:rPr lang="en-US" sz="1219" dirty="0">
                  <a:solidFill>
                    <a:prstClr val="black"/>
                  </a:solidFill>
                  <a:latin typeface="Calibri"/>
                  <a:ea typeface="+mn-ea"/>
                </a:rPr>
                <a:t>around </a:t>
              </a:r>
              <a:r>
                <a:rPr lang="en-US" sz="1219" b="1" i="1" dirty="0">
                  <a:solidFill>
                    <a:prstClr val="black"/>
                  </a:solidFill>
                  <a:latin typeface="Calibri"/>
                  <a:ea typeface="+mn-ea"/>
                </a:rPr>
                <a:t>blocks,</a:t>
              </a:r>
              <a:r>
                <a:rPr lang="en-US" sz="1219" b="1" dirty="0">
                  <a:solidFill>
                    <a:prstClr val="black"/>
                  </a:solidFill>
                  <a:latin typeface="Calibri"/>
                  <a:ea typeface="+mn-ea"/>
                </a:rPr>
                <a:t/>
              </a:r>
              <a:br>
                <a:rPr lang="en-US" sz="1219" b="1" dirty="0">
                  <a:solidFill>
                    <a:prstClr val="black"/>
                  </a:solidFill>
                  <a:latin typeface="Calibri"/>
                  <a:ea typeface="+mn-ea"/>
                </a:rPr>
              </a:br>
              <a:r>
                <a:rPr lang="en-US" sz="1219" dirty="0">
                  <a:solidFill>
                    <a:prstClr val="black"/>
                  </a:solidFill>
                  <a:latin typeface="Calibri"/>
                  <a:ea typeface="+mn-ea"/>
                </a:rPr>
                <a:t>which are typically</a:t>
              </a:r>
              <a:br>
                <a:rPr lang="en-US" sz="1219" dirty="0">
                  <a:solidFill>
                    <a:prstClr val="black"/>
                  </a:solidFill>
                  <a:latin typeface="Calibri"/>
                  <a:ea typeface="+mn-ea"/>
                </a:rPr>
              </a:br>
              <a:r>
                <a:rPr lang="en-US" sz="1219" dirty="0">
                  <a:solidFill>
                    <a:prstClr val="black"/>
                  </a:solidFill>
                  <a:latin typeface="Calibri"/>
                  <a:ea typeface="+mn-ea"/>
                </a:rPr>
                <a:t>multiple words</a:t>
              </a:r>
            </a:p>
          </p:txBody>
        </p:sp>
      </p:grpSp>
    </p:spTree>
    <p:extLst>
      <p:ext uri="{BB962C8B-B14F-4D97-AF65-F5344CB8AC3E}">
        <p14:creationId xmlns:p14="http://schemas.microsoft.com/office/powerpoint/2010/main" val="1712748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5938" name="Rectangle 2"/>
          <p:cNvSpPr>
            <a:spLocks noGrp="1" noChangeArrowheads="1"/>
          </p:cNvSpPr>
          <p:nvPr>
            <p:ph type="title"/>
          </p:nvPr>
        </p:nvSpPr>
        <p:spPr>
          <a:xfrm>
            <a:off x="685800" y="330200"/>
            <a:ext cx="7850982" cy="1241425"/>
          </a:xfrm>
        </p:spPr>
        <p:txBody>
          <a:bodyPr/>
          <a:lstStyle/>
          <a:p>
            <a:r>
              <a:rPr lang="en-US" smtClean="0"/>
              <a:t>Direct-Mapped Cache (1/4)</a:t>
            </a:r>
            <a:endParaRPr lang="en-US"/>
          </a:p>
        </p:txBody>
      </p:sp>
      <p:sp>
        <p:nvSpPr>
          <p:cNvPr id="2855939" name="Rectangle 3"/>
          <p:cNvSpPr>
            <a:spLocks noGrp="1" noChangeArrowheads="1"/>
          </p:cNvSpPr>
          <p:nvPr>
            <p:ph type="body" idx="1"/>
          </p:nvPr>
        </p:nvSpPr>
        <p:spPr>
          <a:xfrm>
            <a:off x="0" y="1571626"/>
            <a:ext cx="9067800" cy="3921125"/>
          </a:xfrm>
        </p:spPr>
        <p:txBody>
          <a:bodyPr/>
          <a:lstStyle/>
          <a:p>
            <a:r>
              <a:rPr lang="en-US" sz="2800" dirty="0" smtClean="0"/>
              <a:t>In a </a:t>
            </a:r>
            <a:r>
              <a:rPr lang="en-US" sz="2800" dirty="0" smtClean="0">
                <a:solidFill>
                  <a:srgbClr val="C00000"/>
                </a:solidFill>
              </a:rPr>
              <a:t>direct-mapped cache</a:t>
            </a:r>
            <a:r>
              <a:rPr lang="en-US" sz="2800" dirty="0" smtClean="0"/>
              <a:t>, each memory address is associated with one possible </a:t>
            </a:r>
            <a:r>
              <a:rPr lang="en-US" sz="2800" dirty="0" smtClean="0">
                <a:solidFill>
                  <a:srgbClr val="0070C0"/>
                </a:solidFill>
              </a:rPr>
              <a:t>block</a:t>
            </a:r>
            <a:r>
              <a:rPr lang="en-US" sz="2800" dirty="0" smtClean="0">
                <a:solidFill>
                  <a:schemeClr val="accent1"/>
                </a:solidFill>
              </a:rPr>
              <a:t> </a:t>
            </a:r>
            <a:r>
              <a:rPr lang="en-US" sz="2800" dirty="0" smtClean="0"/>
              <a:t>within the cache</a:t>
            </a:r>
          </a:p>
          <a:p>
            <a:pPr lvl="1"/>
            <a:r>
              <a:rPr lang="en-US" sz="2400" b="1" dirty="0" smtClean="0">
                <a:solidFill>
                  <a:srgbClr val="0332B7"/>
                </a:solidFill>
              </a:rPr>
              <a:t>Therefore, we only need to look in a single location in the cache for the data if it exists in the cache</a:t>
            </a:r>
          </a:p>
          <a:p>
            <a:pPr lvl="1"/>
            <a:r>
              <a:rPr lang="en-US" sz="2400" b="1" dirty="0" smtClean="0">
                <a:solidFill>
                  <a:srgbClr val="0332B7"/>
                </a:solidFill>
              </a:rPr>
              <a:t>Block is the unit of transfer between cache and memory</a:t>
            </a:r>
            <a:endParaRPr lang="en-US" sz="2400" b="1" dirty="0">
              <a:solidFill>
                <a:srgbClr val="0332B7"/>
              </a:solidFill>
            </a:endParaRPr>
          </a:p>
        </p:txBody>
      </p:sp>
    </p:spTree>
    <p:extLst>
      <p:ext uri="{BB962C8B-B14F-4D97-AF65-F5344CB8AC3E}">
        <p14:creationId xmlns:p14="http://schemas.microsoft.com/office/powerpoint/2010/main" val="3881084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0200"/>
            <a:ext cx="7614138" cy="1270000"/>
          </a:xfrm>
        </p:spPr>
        <p:txBody>
          <a:bodyPr/>
          <a:lstStyle/>
          <a:p>
            <a:r>
              <a:rPr lang="en-US" dirty="0" smtClean="0"/>
              <a:t>One More Detail: Valid Bit</a:t>
            </a:r>
            <a:endParaRPr lang="en-US" dirty="0"/>
          </a:p>
        </p:txBody>
      </p:sp>
      <p:sp>
        <p:nvSpPr>
          <p:cNvPr id="3" name="Content Placeholder 2"/>
          <p:cNvSpPr>
            <a:spLocks noGrp="1"/>
          </p:cNvSpPr>
          <p:nvPr>
            <p:ph idx="1"/>
          </p:nvPr>
        </p:nvSpPr>
        <p:spPr>
          <a:xfrm>
            <a:off x="698989" y="1600200"/>
            <a:ext cx="7683011" cy="4521200"/>
          </a:xfrm>
        </p:spPr>
        <p:txBody>
          <a:bodyPr/>
          <a:lstStyle/>
          <a:p>
            <a:r>
              <a:rPr lang="en-US" sz="2800" dirty="0" smtClean="0"/>
              <a:t>When start a new program, cache does not have valid information for this program</a:t>
            </a:r>
          </a:p>
          <a:p>
            <a:r>
              <a:rPr lang="en-US" sz="2800" dirty="0" smtClean="0"/>
              <a:t>Need an indicator whether this tag entry is valid for this program</a:t>
            </a:r>
          </a:p>
          <a:p>
            <a:r>
              <a:rPr lang="en-US" sz="2800" dirty="0" smtClean="0"/>
              <a:t>Add a “</a:t>
            </a:r>
            <a:r>
              <a:rPr lang="en-US" sz="2800" b="1" dirty="0" smtClean="0">
                <a:solidFill>
                  <a:srgbClr val="C00000"/>
                </a:solidFill>
              </a:rPr>
              <a:t>valid bit</a:t>
            </a:r>
            <a:r>
              <a:rPr lang="en-US" sz="2800" dirty="0" smtClean="0"/>
              <a:t>” to the cache tag entry</a:t>
            </a:r>
          </a:p>
          <a:p>
            <a:pPr marL="371484" lvl="1" indent="0">
              <a:buNone/>
            </a:pPr>
            <a:r>
              <a:rPr lang="en-US" sz="2400" dirty="0" smtClean="0">
                <a:solidFill>
                  <a:srgbClr val="0332B7"/>
                </a:solidFill>
              </a:rPr>
              <a:t> 0 =&gt; cache miss, even if by chance, address = tag</a:t>
            </a:r>
          </a:p>
          <a:p>
            <a:pPr marL="371484" lvl="1" indent="0">
              <a:buNone/>
            </a:pPr>
            <a:r>
              <a:rPr lang="en-US" sz="2400" dirty="0" smtClean="0">
                <a:solidFill>
                  <a:srgbClr val="0332B7"/>
                </a:solidFill>
              </a:rPr>
              <a:t> 1 =&gt; cache hit, if processor address = tag</a:t>
            </a:r>
          </a:p>
          <a:p>
            <a:endParaRPr lang="en-US" dirty="0"/>
          </a:p>
        </p:txBody>
      </p:sp>
    </p:spTree>
    <p:extLst>
      <p:ext uri="{BB962C8B-B14F-4D97-AF65-F5344CB8AC3E}">
        <p14:creationId xmlns:p14="http://schemas.microsoft.com/office/powerpoint/2010/main" val="4031240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035" name="Rectangle 91"/>
          <p:cNvSpPr>
            <a:spLocks noGrp="1" noChangeArrowheads="1"/>
          </p:cNvSpPr>
          <p:nvPr>
            <p:ph type="body" idx="1"/>
          </p:nvPr>
        </p:nvSpPr>
        <p:spPr>
          <a:xfrm>
            <a:off x="773724" y="1052103"/>
            <a:ext cx="7244862" cy="514229"/>
          </a:xfrm>
          <a:noFill/>
          <a:ln/>
        </p:spPr>
        <p:txBody>
          <a:bodyPr vert="horz" wrap="square" lIns="90488" tIns="44450" rIns="90488" bIns="44450" numCol="1" anchor="t" anchorCtr="0" compatLnSpc="1">
            <a:prstTxWarp prst="textNoShape">
              <a:avLst/>
            </a:prstTxWarp>
            <a:normAutofit fontScale="85000" lnSpcReduction="20000"/>
          </a:bodyPr>
          <a:lstStyle/>
          <a:p>
            <a:pPr marL="342900" indent="-342900">
              <a:lnSpc>
                <a:spcPct val="80000"/>
              </a:lnSpc>
            </a:pPr>
            <a:r>
              <a:rPr lang="en-US" sz="2800" dirty="0"/>
              <a:t>Four  words/block, cache size = 4K words</a:t>
            </a:r>
            <a:br>
              <a:rPr lang="en-US" sz="2800" dirty="0"/>
            </a:br>
            <a:r>
              <a:rPr lang="en-US" dirty="0"/>
              <a:t> </a:t>
            </a:r>
            <a:endParaRPr lang="en-US" i="1" dirty="0">
              <a:solidFill>
                <a:schemeClr val="accent1"/>
              </a:solidFill>
            </a:endParaRPr>
          </a:p>
        </p:txBody>
      </p:sp>
      <p:sp>
        <p:nvSpPr>
          <p:cNvPr id="1618946" name="Rectangle 2"/>
          <p:cNvSpPr>
            <a:spLocks noChangeArrowheads="1"/>
          </p:cNvSpPr>
          <p:nvPr/>
        </p:nvSpPr>
        <p:spPr bwMode="auto">
          <a:xfrm>
            <a:off x="559777" y="312740"/>
            <a:ext cx="2924908" cy="477837"/>
          </a:xfrm>
          <a:prstGeom prst="rect">
            <a:avLst/>
          </a:prstGeom>
          <a:noFill/>
          <a:ln w="12700">
            <a:noFill/>
            <a:miter lim="800000"/>
            <a:headEnd/>
            <a:tailEnd/>
          </a:ln>
          <a:effectLst/>
        </p:spPr>
        <p:txBody>
          <a:bodyPr wrap="none" anchor="ctr"/>
          <a:lstStyle/>
          <a:p>
            <a:endParaRPr lang="en-US"/>
          </a:p>
        </p:txBody>
      </p:sp>
      <p:sp>
        <p:nvSpPr>
          <p:cNvPr id="1618947" name="Rectangle 3"/>
          <p:cNvSpPr>
            <a:spLocks noGrp="1" noChangeArrowheads="1"/>
          </p:cNvSpPr>
          <p:nvPr>
            <p:ph type="title"/>
          </p:nvPr>
        </p:nvSpPr>
        <p:spPr>
          <a:xfrm>
            <a:off x="633046" y="274638"/>
            <a:ext cx="7737231" cy="896928"/>
          </a:xfrm>
          <a:noFill/>
          <a:ln/>
        </p:spPr>
        <p:txBody>
          <a:bodyPr vert="horz" wrap="square" lIns="90488" tIns="44450" rIns="90488" bIns="44450" numCol="1" anchor="ctr" anchorCtr="0" compatLnSpc="1">
            <a:prstTxWarp prst="textNoShape">
              <a:avLst/>
            </a:prstTxWarp>
            <a:normAutofit/>
          </a:bodyPr>
          <a:lstStyle/>
          <a:p>
            <a:r>
              <a:rPr lang="en-US" dirty="0"/>
              <a:t>Multiword-Block Direct-Mapped Cache</a:t>
            </a:r>
          </a:p>
        </p:txBody>
      </p:sp>
      <p:grpSp>
        <p:nvGrpSpPr>
          <p:cNvPr id="2" name="Group 4"/>
          <p:cNvGrpSpPr>
            <a:grpSpLocks/>
          </p:cNvGrpSpPr>
          <p:nvPr/>
        </p:nvGrpSpPr>
        <p:grpSpPr bwMode="auto">
          <a:xfrm>
            <a:off x="1195755" y="1998130"/>
            <a:ext cx="3593123" cy="1828800"/>
            <a:chOff x="576" y="1248"/>
            <a:chExt cx="2452" cy="1152"/>
          </a:xfrm>
        </p:grpSpPr>
        <p:grpSp>
          <p:nvGrpSpPr>
            <p:cNvPr id="3" name="Group 5"/>
            <p:cNvGrpSpPr>
              <a:grpSpLocks/>
            </p:cNvGrpSpPr>
            <p:nvPr/>
          </p:nvGrpSpPr>
          <p:grpSpPr bwMode="auto">
            <a:xfrm>
              <a:off x="576" y="1248"/>
              <a:ext cx="2452" cy="1152"/>
              <a:chOff x="576" y="1248"/>
              <a:chExt cx="2452" cy="1152"/>
            </a:xfrm>
          </p:grpSpPr>
          <p:sp>
            <p:nvSpPr>
              <p:cNvPr id="1618950" name="Line 6"/>
              <p:cNvSpPr>
                <a:spLocks noChangeShapeType="1"/>
              </p:cNvSpPr>
              <p:nvPr/>
            </p:nvSpPr>
            <p:spPr bwMode="auto">
              <a:xfrm>
                <a:off x="2640" y="1344"/>
                <a:ext cx="148" cy="57"/>
              </a:xfrm>
              <a:prstGeom prst="line">
                <a:avLst/>
              </a:prstGeom>
              <a:noFill/>
              <a:ln w="20638">
                <a:solidFill>
                  <a:srgbClr val="000000"/>
                </a:solidFill>
                <a:round/>
                <a:headEnd/>
                <a:tailEnd/>
              </a:ln>
            </p:spPr>
            <p:txBody>
              <a:bodyPr/>
              <a:lstStyle/>
              <a:p>
                <a:endParaRPr lang="en-US"/>
              </a:p>
            </p:txBody>
          </p:sp>
          <p:sp>
            <p:nvSpPr>
              <p:cNvPr id="1618951" name="Text Box 7"/>
              <p:cNvSpPr txBox="1">
                <a:spLocks noChangeArrowheads="1"/>
              </p:cNvSpPr>
              <p:nvPr/>
            </p:nvSpPr>
            <p:spPr bwMode="auto">
              <a:xfrm>
                <a:off x="2747" y="1296"/>
                <a:ext cx="281" cy="213"/>
              </a:xfrm>
              <a:prstGeom prst="rect">
                <a:avLst/>
              </a:prstGeom>
              <a:noFill/>
              <a:ln w="12700">
                <a:noFill/>
                <a:miter lim="800000"/>
                <a:headEnd/>
                <a:tailEnd/>
              </a:ln>
              <a:effectLst/>
            </p:spPr>
            <p:txBody>
              <a:bodyPr wrap="none">
                <a:spAutoFit/>
              </a:bodyPr>
              <a:lstStyle/>
              <a:p>
                <a:r>
                  <a:rPr lang="en-US" dirty="0">
                    <a:solidFill>
                      <a:schemeClr val="tx1"/>
                    </a:solidFill>
                  </a:rPr>
                  <a:t>10</a:t>
                </a:r>
              </a:p>
            </p:txBody>
          </p:sp>
          <p:sp>
            <p:nvSpPr>
              <p:cNvPr id="1618952" name="Text Box 8"/>
              <p:cNvSpPr txBox="1">
                <a:spLocks noChangeArrowheads="1"/>
              </p:cNvSpPr>
              <p:nvPr/>
            </p:nvSpPr>
            <p:spPr bwMode="auto">
              <a:xfrm>
                <a:off x="2188" y="1423"/>
                <a:ext cx="468" cy="213"/>
              </a:xfrm>
              <a:prstGeom prst="rect">
                <a:avLst/>
              </a:prstGeom>
              <a:noFill/>
              <a:ln w="12700">
                <a:noFill/>
                <a:miter lim="800000"/>
                <a:headEnd/>
                <a:tailEnd/>
              </a:ln>
              <a:effectLst/>
            </p:spPr>
            <p:txBody>
              <a:bodyPr wrap="none">
                <a:spAutoFit/>
              </a:bodyPr>
              <a:lstStyle/>
              <a:p>
                <a:r>
                  <a:rPr lang="en-US">
                    <a:solidFill>
                      <a:schemeClr val="tx1"/>
                    </a:solidFill>
                  </a:rPr>
                  <a:t>Index</a:t>
                </a:r>
              </a:p>
            </p:txBody>
          </p:sp>
          <p:sp>
            <p:nvSpPr>
              <p:cNvPr id="1618953" name="Line 9"/>
              <p:cNvSpPr>
                <a:spLocks noChangeShapeType="1"/>
              </p:cNvSpPr>
              <p:nvPr/>
            </p:nvSpPr>
            <p:spPr bwMode="auto">
              <a:xfrm>
                <a:off x="2736" y="1248"/>
                <a:ext cx="0" cy="384"/>
              </a:xfrm>
              <a:prstGeom prst="line">
                <a:avLst/>
              </a:prstGeom>
              <a:noFill/>
              <a:ln w="28575">
                <a:solidFill>
                  <a:schemeClr val="tx1"/>
                </a:solidFill>
                <a:round/>
                <a:headEnd/>
                <a:tailEnd/>
              </a:ln>
              <a:effectLst/>
            </p:spPr>
            <p:txBody>
              <a:bodyPr/>
              <a:lstStyle/>
              <a:p>
                <a:endParaRPr lang="en-US"/>
              </a:p>
            </p:txBody>
          </p:sp>
          <p:sp>
            <p:nvSpPr>
              <p:cNvPr id="1618954" name="Line 10"/>
              <p:cNvSpPr>
                <a:spLocks noChangeShapeType="1"/>
              </p:cNvSpPr>
              <p:nvPr/>
            </p:nvSpPr>
            <p:spPr bwMode="auto">
              <a:xfrm>
                <a:off x="576" y="1632"/>
                <a:ext cx="2160" cy="0"/>
              </a:xfrm>
              <a:prstGeom prst="line">
                <a:avLst/>
              </a:prstGeom>
              <a:noFill/>
              <a:ln w="38100">
                <a:solidFill>
                  <a:schemeClr val="tx1"/>
                </a:solidFill>
                <a:round/>
                <a:headEnd/>
                <a:tailEnd/>
              </a:ln>
              <a:effectLst/>
            </p:spPr>
            <p:txBody>
              <a:bodyPr/>
              <a:lstStyle/>
              <a:p>
                <a:endParaRPr lang="en-US"/>
              </a:p>
            </p:txBody>
          </p:sp>
          <p:sp>
            <p:nvSpPr>
              <p:cNvPr id="1618955" name="Line 11"/>
              <p:cNvSpPr>
                <a:spLocks noChangeShapeType="1"/>
              </p:cNvSpPr>
              <p:nvPr/>
            </p:nvSpPr>
            <p:spPr bwMode="auto">
              <a:xfrm>
                <a:off x="576" y="1632"/>
                <a:ext cx="0" cy="768"/>
              </a:xfrm>
              <a:prstGeom prst="line">
                <a:avLst/>
              </a:prstGeom>
              <a:noFill/>
              <a:ln w="28575">
                <a:solidFill>
                  <a:schemeClr val="tx1"/>
                </a:solidFill>
                <a:round/>
                <a:headEnd/>
                <a:tailEnd/>
              </a:ln>
              <a:effectLst/>
            </p:spPr>
            <p:txBody>
              <a:bodyPr/>
              <a:lstStyle/>
              <a:p>
                <a:endParaRPr lang="en-US"/>
              </a:p>
            </p:txBody>
          </p:sp>
        </p:grpSp>
        <p:sp>
          <p:nvSpPr>
            <p:cNvPr id="1618956" name="Line 12"/>
            <p:cNvSpPr>
              <a:spLocks noChangeShapeType="1"/>
            </p:cNvSpPr>
            <p:nvPr/>
          </p:nvSpPr>
          <p:spPr bwMode="auto">
            <a:xfrm>
              <a:off x="576" y="2400"/>
              <a:ext cx="384" cy="0"/>
            </a:xfrm>
            <a:prstGeom prst="line">
              <a:avLst/>
            </a:prstGeom>
            <a:noFill/>
            <a:ln w="28575">
              <a:solidFill>
                <a:schemeClr val="tx1"/>
              </a:solidFill>
              <a:round/>
              <a:headEnd/>
              <a:tailEnd type="triangle" w="med" len="med"/>
            </a:ln>
            <a:effectLst/>
          </p:spPr>
          <p:txBody>
            <a:bodyPr/>
            <a:lstStyle/>
            <a:p>
              <a:endParaRPr lang="en-US"/>
            </a:p>
          </p:txBody>
        </p:sp>
      </p:grpSp>
      <p:grpSp>
        <p:nvGrpSpPr>
          <p:cNvPr id="4" name="Group 13"/>
          <p:cNvGrpSpPr>
            <a:grpSpLocks/>
          </p:cNvGrpSpPr>
          <p:nvPr/>
        </p:nvGrpSpPr>
        <p:grpSpPr bwMode="auto">
          <a:xfrm>
            <a:off x="1169378" y="2626660"/>
            <a:ext cx="6849209" cy="2282826"/>
            <a:chOff x="558" y="1644"/>
            <a:chExt cx="4674" cy="1438"/>
          </a:xfrm>
        </p:grpSpPr>
        <p:sp>
          <p:nvSpPr>
            <p:cNvPr id="1618958" name="Freeform 14"/>
            <p:cNvSpPr>
              <a:spLocks/>
            </p:cNvSpPr>
            <p:nvPr/>
          </p:nvSpPr>
          <p:spPr bwMode="auto">
            <a:xfrm>
              <a:off x="960" y="2352"/>
              <a:ext cx="4260" cy="96"/>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close/>
                </a:path>
              </a:pathLst>
            </a:custGeom>
            <a:solidFill>
              <a:schemeClr val="accent1">
                <a:lumMod val="75000"/>
              </a:schemeClr>
            </a:solidFill>
            <a:ln w="9525">
              <a:solidFill>
                <a:srgbClr val="0332B7"/>
              </a:solidFill>
              <a:round/>
              <a:headEnd/>
              <a:tailEnd/>
            </a:ln>
          </p:spPr>
          <p:txBody>
            <a:bodyPr/>
            <a:lstStyle/>
            <a:p>
              <a:endParaRPr lang="en-US"/>
            </a:p>
          </p:txBody>
        </p:sp>
        <p:sp>
          <p:nvSpPr>
            <p:cNvPr id="1618959" name="Freeform 15"/>
            <p:cNvSpPr>
              <a:spLocks/>
            </p:cNvSpPr>
            <p:nvPr/>
          </p:nvSpPr>
          <p:spPr bwMode="auto">
            <a:xfrm>
              <a:off x="960" y="2352"/>
              <a:ext cx="4272" cy="96"/>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path>
              </a:pathLst>
            </a:custGeom>
            <a:noFill/>
            <a:ln w="20638">
              <a:solidFill>
                <a:srgbClr val="000000"/>
              </a:solidFill>
              <a:prstDash val="solid"/>
              <a:round/>
              <a:headEnd/>
              <a:tailEnd/>
            </a:ln>
          </p:spPr>
          <p:txBody>
            <a:bodyPr/>
            <a:lstStyle/>
            <a:p>
              <a:endParaRPr lang="en-US"/>
            </a:p>
          </p:txBody>
        </p:sp>
        <p:sp>
          <p:nvSpPr>
            <p:cNvPr id="1618960" name="Line 16"/>
            <p:cNvSpPr>
              <a:spLocks noChangeShapeType="1"/>
            </p:cNvSpPr>
            <p:nvPr/>
          </p:nvSpPr>
          <p:spPr bwMode="auto">
            <a:xfrm flipH="1">
              <a:off x="960" y="2011"/>
              <a:ext cx="4260" cy="0"/>
            </a:xfrm>
            <a:prstGeom prst="line">
              <a:avLst/>
            </a:prstGeom>
            <a:noFill/>
            <a:ln w="20638">
              <a:solidFill>
                <a:srgbClr val="000000"/>
              </a:solidFill>
              <a:round/>
              <a:headEnd/>
              <a:tailEnd/>
            </a:ln>
          </p:spPr>
          <p:txBody>
            <a:bodyPr/>
            <a:lstStyle/>
            <a:p>
              <a:endParaRPr lang="en-US"/>
            </a:p>
          </p:txBody>
        </p:sp>
        <p:sp>
          <p:nvSpPr>
            <p:cNvPr id="1618961" name="Line 17"/>
            <p:cNvSpPr>
              <a:spLocks noChangeShapeType="1"/>
            </p:cNvSpPr>
            <p:nvPr/>
          </p:nvSpPr>
          <p:spPr bwMode="auto">
            <a:xfrm flipH="1">
              <a:off x="960" y="2121"/>
              <a:ext cx="4260" cy="0"/>
            </a:xfrm>
            <a:prstGeom prst="line">
              <a:avLst/>
            </a:prstGeom>
            <a:noFill/>
            <a:ln w="20638">
              <a:solidFill>
                <a:srgbClr val="000000"/>
              </a:solidFill>
              <a:round/>
              <a:headEnd/>
              <a:tailEnd/>
            </a:ln>
          </p:spPr>
          <p:txBody>
            <a:bodyPr/>
            <a:lstStyle/>
            <a:p>
              <a:endParaRPr lang="en-US"/>
            </a:p>
          </p:txBody>
        </p:sp>
        <p:sp>
          <p:nvSpPr>
            <p:cNvPr id="1618962" name="Line 18"/>
            <p:cNvSpPr>
              <a:spLocks noChangeShapeType="1"/>
            </p:cNvSpPr>
            <p:nvPr/>
          </p:nvSpPr>
          <p:spPr bwMode="auto">
            <a:xfrm flipH="1">
              <a:off x="960" y="2230"/>
              <a:ext cx="4260" cy="0"/>
            </a:xfrm>
            <a:prstGeom prst="line">
              <a:avLst/>
            </a:prstGeom>
            <a:noFill/>
            <a:ln w="20638">
              <a:solidFill>
                <a:srgbClr val="000000"/>
              </a:solidFill>
              <a:round/>
              <a:headEnd/>
              <a:tailEnd/>
            </a:ln>
          </p:spPr>
          <p:txBody>
            <a:bodyPr/>
            <a:lstStyle/>
            <a:p>
              <a:endParaRPr lang="en-US"/>
            </a:p>
          </p:txBody>
        </p:sp>
        <p:sp>
          <p:nvSpPr>
            <p:cNvPr id="1618963" name="Line 19"/>
            <p:cNvSpPr>
              <a:spLocks noChangeShapeType="1"/>
            </p:cNvSpPr>
            <p:nvPr/>
          </p:nvSpPr>
          <p:spPr bwMode="auto">
            <a:xfrm flipH="1">
              <a:off x="960" y="2559"/>
              <a:ext cx="4260" cy="0"/>
            </a:xfrm>
            <a:prstGeom prst="line">
              <a:avLst/>
            </a:prstGeom>
            <a:noFill/>
            <a:ln w="20638">
              <a:solidFill>
                <a:srgbClr val="000000"/>
              </a:solidFill>
              <a:round/>
              <a:headEnd/>
              <a:tailEnd/>
            </a:ln>
          </p:spPr>
          <p:txBody>
            <a:bodyPr/>
            <a:lstStyle/>
            <a:p>
              <a:endParaRPr lang="en-US"/>
            </a:p>
          </p:txBody>
        </p:sp>
        <p:sp>
          <p:nvSpPr>
            <p:cNvPr id="1618964" name="Line 20"/>
            <p:cNvSpPr>
              <a:spLocks noChangeShapeType="1"/>
            </p:cNvSpPr>
            <p:nvPr/>
          </p:nvSpPr>
          <p:spPr bwMode="auto">
            <a:xfrm flipH="1">
              <a:off x="960" y="2669"/>
              <a:ext cx="4260" cy="0"/>
            </a:xfrm>
            <a:prstGeom prst="line">
              <a:avLst/>
            </a:prstGeom>
            <a:noFill/>
            <a:ln w="20638">
              <a:solidFill>
                <a:srgbClr val="000000"/>
              </a:solidFill>
              <a:round/>
              <a:headEnd/>
              <a:tailEnd/>
            </a:ln>
          </p:spPr>
          <p:txBody>
            <a:bodyPr/>
            <a:lstStyle/>
            <a:p>
              <a:endParaRPr lang="en-US"/>
            </a:p>
          </p:txBody>
        </p:sp>
        <p:sp>
          <p:nvSpPr>
            <p:cNvPr id="1618965" name="Line 21"/>
            <p:cNvSpPr>
              <a:spLocks noChangeShapeType="1"/>
            </p:cNvSpPr>
            <p:nvPr/>
          </p:nvSpPr>
          <p:spPr bwMode="auto">
            <a:xfrm flipH="1">
              <a:off x="960" y="2779"/>
              <a:ext cx="4260" cy="0"/>
            </a:xfrm>
            <a:prstGeom prst="line">
              <a:avLst/>
            </a:prstGeom>
            <a:noFill/>
            <a:ln w="20638">
              <a:solidFill>
                <a:srgbClr val="000000"/>
              </a:solidFill>
              <a:round/>
              <a:headEnd/>
              <a:tailEnd/>
            </a:ln>
          </p:spPr>
          <p:txBody>
            <a:bodyPr/>
            <a:lstStyle/>
            <a:p>
              <a:endParaRPr lang="en-US"/>
            </a:p>
          </p:txBody>
        </p:sp>
        <p:sp>
          <p:nvSpPr>
            <p:cNvPr id="1618966" name="Line 22"/>
            <p:cNvSpPr>
              <a:spLocks noChangeShapeType="1"/>
            </p:cNvSpPr>
            <p:nvPr/>
          </p:nvSpPr>
          <p:spPr bwMode="auto">
            <a:xfrm flipH="1">
              <a:off x="960" y="2889"/>
              <a:ext cx="4260" cy="0"/>
            </a:xfrm>
            <a:prstGeom prst="line">
              <a:avLst/>
            </a:prstGeom>
            <a:noFill/>
            <a:ln w="20638">
              <a:solidFill>
                <a:srgbClr val="000000"/>
              </a:solidFill>
              <a:round/>
              <a:headEnd/>
              <a:tailEnd/>
            </a:ln>
          </p:spPr>
          <p:txBody>
            <a:bodyPr/>
            <a:lstStyle/>
            <a:p>
              <a:endParaRPr lang="en-US"/>
            </a:p>
          </p:txBody>
        </p:sp>
        <p:sp>
          <p:nvSpPr>
            <p:cNvPr id="1618967" name="Text Box 23"/>
            <p:cNvSpPr txBox="1">
              <a:spLocks noChangeArrowheads="1"/>
            </p:cNvSpPr>
            <p:nvPr/>
          </p:nvSpPr>
          <p:spPr bwMode="auto">
            <a:xfrm>
              <a:off x="3200" y="1644"/>
              <a:ext cx="384" cy="194"/>
            </a:xfrm>
            <a:prstGeom prst="rect">
              <a:avLst/>
            </a:prstGeom>
            <a:noFill/>
            <a:ln w="12700">
              <a:noFill/>
              <a:miter lim="800000"/>
              <a:headEnd/>
              <a:tailEnd/>
            </a:ln>
            <a:effectLst/>
          </p:spPr>
          <p:txBody>
            <a:bodyPr wrap="none">
              <a:spAutoFit/>
            </a:bodyPr>
            <a:lstStyle/>
            <a:p>
              <a:r>
                <a:rPr lang="en-US" sz="1400">
                  <a:solidFill>
                    <a:schemeClr val="tx1"/>
                  </a:solidFill>
                </a:rPr>
                <a:t>Data</a:t>
              </a:r>
            </a:p>
          </p:txBody>
        </p:sp>
        <p:sp>
          <p:nvSpPr>
            <p:cNvPr id="1618968" name="Text Box 24"/>
            <p:cNvSpPr txBox="1">
              <a:spLocks noChangeArrowheads="1"/>
            </p:cNvSpPr>
            <p:nvPr/>
          </p:nvSpPr>
          <p:spPr bwMode="auto">
            <a:xfrm>
              <a:off x="558" y="1728"/>
              <a:ext cx="425" cy="194"/>
            </a:xfrm>
            <a:prstGeom prst="rect">
              <a:avLst/>
            </a:prstGeom>
            <a:noFill/>
            <a:ln w="12700">
              <a:noFill/>
              <a:miter lim="800000"/>
              <a:headEnd/>
              <a:tailEnd/>
            </a:ln>
            <a:effectLst/>
          </p:spPr>
          <p:txBody>
            <a:bodyPr wrap="none">
              <a:spAutoFit/>
            </a:bodyPr>
            <a:lstStyle/>
            <a:p>
              <a:r>
                <a:rPr lang="en-US" sz="1400">
                  <a:solidFill>
                    <a:schemeClr val="tx1"/>
                  </a:solidFill>
                </a:rPr>
                <a:t>Index</a:t>
              </a:r>
            </a:p>
          </p:txBody>
        </p:sp>
        <p:sp>
          <p:nvSpPr>
            <p:cNvPr id="1618969" name="Text Box 25"/>
            <p:cNvSpPr txBox="1">
              <a:spLocks noChangeArrowheads="1"/>
            </p:cNvSpPr>
            <p:nvPr/>
          </p:nvSpPr>
          <p:spPr bwMode="auto">
            <a:xfrm>
              <a:off x="1193" y="1728"/>
              <a:ext cx="322" cy="194"/>
            </a:xfrm>
            <a:prstGeom prst="rect">
              <a:avLst/>
            </a:prstGeom>
            <a:noFill/>
            <a:ln w="12700">
              <a:noFill/>
              <a:miter lim="800000"/>
              <a:headEnd/>
              <a:tailEnd/>
            </a:ln>
            <a:effectLst/>
          </p:spPr>
          <p:txBody>
            <a:bodyPr wrap="none">
              <a:spAutoFit/>
            </a:bodyPr>
            <a:lstStyle/>
            <a:p>
              <a:r>
                <a:rPr lang="en-US" sz="1400">
                  <a:solidFill>
                    <a:schemeClr val="tx1"/>
                  </a:solidFill>
                </a:rPr>
                <a:t>Tag</a:t>
              </a:r>
            </a:p>
          </p:txBody>
        </p:sp>
        <p:sp>
          <p:nvSpPr>
            <p:cNvPr id="1618970" name="Text Box 26"/>
            <p:cNvSpPr txBox="1">
              <a:spLocks noChangeArrowheads="1"/>
            </p:cNvSpPr>
            <p:nvPr/>
          </p:nvSpPr>
          <p:spPr bwMode="auto">
            <a:xfrm>
              <a:off x="852" y="1728"/>
              <a:ext cx="389" cy="194"/>
            </a:xfrm>
            <a:prstGeom prst="rect">
              <a:avLst/>
            </a:prstGeom>
            <a:noFill/>
            <a:ln w="12700">
              <a:noFill/>
              <a:miter lim="800000"/>
              <a:headEnd/>
              <a:tailEnd/>
            </a:ln>
            <a:effectLst/>
          </p:spPr>
          <p:txBody>
            <a:bodyPr wrap="none">
              <a:spAutoFit/>
            </a:bodyPr>
            <a:lstStyle/>
            <a:p>
              <a:r>
                <a:rPr lang="en-US" sz="1400">
                  <a:solidFill>
                    <a:schemeClr val="tx1"/>
                  </a:solidFill>
                </a:rPr>
                <a:t>Valid</a:t>
              </a:r>
            </a:p>
          </p:txBody>
        </p:sp>
        <p:sp>
          <p:nvSpPr>
            <p:cNvPr id="1618971" name="Text Box 27"/>
            <p:cNvSpPr txBox="1">
              <a:spLocks noChangeArrowheads="1"/>
            </p:cNvSpPr>
            <p:nvPr/>
          </p:nvSpPr>
          <p:spPr bwMode="auto">
            <a:xfrm>
              <a:off x="594" y="1872"/>
              <a:ext cx="358" cy="1210"/>
            </a:xfrm>
            <a:prstGeom prst="rect">
              <a:avLst/>
            </a:prstGeom>
            <a:noFill/>
            <a:ln w="12700">
              <a:noFill/>
              <a:miter lim="800000"/>
              <a:headEnd/>
              <a:tailEnd/>
            </a:ln>
            <a:effectLst/>
          </p:spPr>
          <p:txBody>
            <a:bodyPr wrap="none">
              <a:spAutoFit/>
            </a:bodyPr>
            <a:lstStyle/>
            <a:p>
              <a:pPr algn="r">
                <a:lnSpc>
                  <a:spcPct val="110000"/>
                </a:lnSpc>
              </a:pPr>
              <a:r>
                <a:rPr lang="en-US" sz="1200">
                  <a:solidFill>
                    <a:schemeClr val="tx1"/>
                  </a:solidFill>
                </a:rPr>
                <a:t>0</a:t>
              </a:r>
            </a:p>
            <a:p>
              <a:pPr algn="r">
                <a:lnSpc>
                  <a:spcPct val="110000"/>
                </a:lnSpc>
              </a:pPr>
              <a:r>
                <a:rPr lang="en-US" sz="1200">
                  <a:solidFill>
                    <a:schemeClr val="tx1"/>
                  </a:solidFill>
                </a:rPr>
                <a:t>1</a:t>
              </a:r>
            </a:p>
            <a:p>
              <a:pPr algn="r">
                <a:lnSpc>
                  <a:spcPct val="110000"/>
                </a:lnSpc>
              </a:pPr>
              <a:r>
                <a:rPr lang="en-US" sz="1200">
                  <a:solidFill>
                    <a:schemeClr val="tx1"/>
                  </a:solidFill>
                </a:rPr>
                <a:t>2</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1021</a:t>
              </a:r>
            </a:p>
            <a:p>
              <a:pPr algn="r">
                <a:lnSpc>
                  <a:spcPct val="110000"/>
                </a:lnSpc>
              </a:pPr>
              <a:r>
                <a:rPr lang="en-US" sz="1200">
                  <a:solidFill>
                    <a:schemeClr val="tx1"/>
                  </a:solidFill>
                </a:rPr>
                <a:t>1022</a:t>
              </a:r>
            </a:p>
            <a:p>
              <a:pPr algn="r">
                <a:lnSpc>
                  <a:spcPct val="110000"/>
                </a:lnSpc>
              </a:pPr>
              <a:r>
                <a:rPr lang="en-US" sz="1200">
                  <a:solidFill>
                    <a:schemeClr val="tx1"/>
                  </a:solidFill>
                </a:rPr>
                <a:t>1023</a:t>
              </a:r>
            </a:p>
          </p:txBody>
        </p:sp>
        <p:sp>
          <p:nvSpPr>
            <p:cNvPr id="1618972" name="Rectangle 28"/>
            <p:cNvSpPr>
              <a:spLocks noChangeArrowheads="1"/>
            </p:cNvSpPr>
            <p:nvPr/>
          </p:nvSpPr>
          <p:spPr bwMode="auto">
            <a:xfrm>
              <a:off x="960" y="1920"/>
              <a:ext cx="4272" cy="1104"/>
            </a:xfrm>
            <a:prstGeom prst="rect">
              <a:avLst/>
            </a:prstGeom>
            <a:noFill/>
            <a:ln w="28575">
              <a:solidFill>
                <a:schemeClr val="tx1"/>
              </a:solidFill>
              <a:miter lim="800000"/>
              <a:headEnd/>
              <a:tailEnd/>
            </a:ln>
            <a:effectLst/>
          </p:spPr>
          <p:txBody>
            <a:bodyPr wrap="none" anchor="ctr"/>
            <a:lstStyle/>
            <a:p>
              <a:endParaRPr lang="en-US"/>
            </a:p>
          </p:txBody>
        </p:sp>
        <p:sp>
          <p:nvSpPr>
            <p:cNvPr id="1618973" name="Line 29"/>
            <p:cNvSpPr>
              <a:spLocks noChangeShapeType="1"/>
            </p:cNvSpPr>
            <p:nvPr/>
          </p:nvSpPr>
          <p:spPr bwMode="auto">
            <a:xfrm>
              <a:off x="3408" y="1920"/>
              <a:ext cx="1" cy="1106"/>
            </a:xfrm>
            <a:prstGeom prst="line">
              <a:avLst/>
            </a:prstGeom>
            <a:noFill/>
            <a:ln w="20638">
              <a:solidFill>
                <a:srgbClr val="000000"/>
              </a:solidFill>
              <a:round/>
              <a:headEnd/>
              <a:tailEnd/>
            </a:ln>
          </p:spPr>
          <p:txBody>
            <a:bodyPr/>
            <a:lstStyle/>
            <a:p>
              <a:endParaRPr lang="en-US"/>
            </a:p>
          </p:txBody>
        </p:sp>
        <p:sp>
          <p:nvSpPr>
            <p:cNvPr id="1618974" name="Line 30"/>
            <p:cNvSpPr>
              <a:spLocks noChangeShapeType="1"/>
            </p:cNvSpPr>
            <p:nvPr/>
          </p:nvSpPr>
          <p:spPr bwMode="auto">
            <a:xfrm>
              <a:off x="4320" y="1920"/>
              <a:ext cx="1" cy="1106"/>
            </a:xfrm>
            <a:prstGeom prst="line">
              <a:avLst/>
            </a:prstGeom>
            <a:noFill/>
            <a:ln w="20638">
              <a:solidFill>
                <a:srgbClr val="000000"/>
              </a:solidFill>
              <a:round/>
              <a:headEnd/>
              <a:tailEnd/>
            </a:ln>
          </p:spPr>
          <p:txBody>
            <a:bodyPr/>
            <a:lstStyle/>
            <a:p>
              <a:endParaRPr lang="en-US"/>
            </a:p>
          </p:txBody>
        </p:sp>
        <p:sp>
          <p:nvSpPr>
            <p:cNvPr id="1618975" name="Line 31"/>
            <p:cNvSpPr>
              <a:spLocks noChangeShapeType="1"/>
            </p:cNvSpPr>
            <p:nvPr/>
          </p:nvSpPr>
          <p:spPr bwMode="auto">
            <a:xfrm>
              <a:off x="2496" y="1920"/>
              <a:ext cx="1" cy="1106"/>
            </a:xfrm>
            <a:prstGeom prst="line">
              <a:avLst/>
            </a:prstGeom>
            <a:noFill/>
            <a:ln w="20638">
              <a:solidFill>
                <a:srgbClr val="000000"/>
              </a:solidFill>
              <a:round/>
              <a:headEnd/>
              <a:tailEnd/>
            </a:ln>
          </p:spPr>
          <p:txBody>
            <a:bodyPr/>
            <a:lstStyle/>
            <a:p>
              <a:endParaRPr lang="en-US"/>
            </a:p>
          </p:txBody>
        </p:sp>
        <p:sp>
          <p:nvSpPr>
            <p:cNvPr id="1618976" name="Line 32"/>
            <p:cNvSpPr>
              <a:spLocks noChangeShapeType="1"/>
            </p:cNvSpPr>
            <p:nvPr/>
          </p:nvSpPr>
          <p:spPr bwMode="auto">
            <a:xfrm>
              <a:off x="1584" y="1920"/>
              <a:ext cx="0" cy="1104"/>
            </a:xfrm>
            <a:prstGeom prst="line">
              <a:avLst/>
            </a:prstGeom>
            <a:noFill/>
            <a:ln w="20638">
              <a:solidFill>
                <a:srgbClr val="000000"/>
              </a:solidFill>
              <a:round/>
              <a:headEnd/>
              <a:tailEnd/>
            </a:ln>
          </p:spPr>
          <p:txBody>
            <a:bodyPr/>
            <a:lstStyle/>
            <a:p>
              <a:endParaRPr lang="en-US"/>
            </a:p>
          </p:txBody>
        </p:sp>
        <p:sp>
          <p:nvSpPr>
            <p:cNvPr id="1618977" name="Line 33"/>
            <p:cNvSpPr>
              <a:spLocks noChangeShapeType="1"/>
            </p:cNvSpPr>
            <p:nvPr/>
          </p:nvSpPr>
          <p:spPr bwMode="auto">
            <a:xfrm>
              <a:off x="1056" y="1920"/>
              <a:ext cx="1" cy="1106"/>
            </a:xfrm>
            <a:prstGeom prst="line">
              <a:avLst/>
            </a:prstGeom>
            <a:noFill/>
            <a:ln w="20638">
              <a:solidFill>
                <a:srgbClr val="000000"/>
              </a:solidFill>
              <a:round/>
              <a:headEnd/>
              <a:tailEnd/>
            </a:ln>
          </p:spPr>
          <p:txBody>
            <a:bodyPr/>
            <a:lstStyle/>
            <a:p>
              <a:endParaRPr lang="en-US"/>
            </a:p>
          </p:txBody>
        </p:sp>
        <p:sp>
          <p:nvSpPr>
            <p:cNvPr id="1618978" name="Line 34"/>
            <p:cNvSpPr>
              <a:spLocks noChangeShapeType="1"/>
            </p:cNvSpPr>
            <p:nvPr/>
          </p:nvSpPr>
          <p:spPr bwMode="auto">
            <a:xfrm>
              <a:off x="1584" y="1824"/>
              <a:ext cx="3648" cy="0"/>
            </a:xfrm>
            <a:prstGeom prst="line">
              <a:avLst/>
            </a:prstGeom>
            <a:noFill/>
            <a:ln w="12700">
              <a:solidFill>
                <a:schemeClr val="tx1"/>
              </a:solidFill>
              <a:round/>
              <a:headEnd type="triangle" w="med" len="med"/>
              <a:tailEnd type="triangle" w="med" len="med"/>
            </a:ln>
            <a:effectLst/>
          </p:spPr>
          <p:txBody>
            <a:bodyPr/>
            <a:lstStyle/>
            <a:p>
              <a:endParaRPr lang="en-US"/>
            </a:p>
          </p:txBody>
        </p:sp>
      </p:grpSp>
      <p:grpSp>
        <p:nvGrpSpPr>
          <p:cNvPr id="5" name="Group 35"/>
          <p:cNvGrpSpPr>
            <a:grpSpLocks/>
          </p:cNvGrpSpPr>
          <p:nvPr/>
        </p:nvGrpSpPr>
        <p:grpSpPr bwMode="auto">
          <a:xfrm>
            <a:off x="2549775" y="1388532"/>
            <a:ext cx="3780698" cy="633413"/>
            <a:chOff x="1500" y="864"/>
            <a:chExt cx="2580" cy="399"/>
          </a:xfrm>
        </p:grpSpPr>
        <p:sp>
          <p:nvSpPr>
            <p:cNvPr id="1618980" name="Line 36"/>
            <p:cNvSpPr>
              <a:spLocks noChangeShapeType="1"/>
            </p:cNvSpPr>
            <p:nvPr/>
          </p:nvSpPr>
          <p:spPr bwMode="auto">
            <a:xfrm flipV="1">
              <a:off x="2487" y="1114"/>
              <a:ext cx="3" cy="149"/>
            </a:xfrm>
            <a:prstGeom prst="line">
              <a:avLst/>
            </a:prstGeom>
            <a:noFill/>
            <a:ln w="20638">
              <a:solidFill>
                <a:srgbClr val="000000"/>
              </a:solidFill>
              <a:round/>
              <a:headEnd/>
              <a:tailEnd/>
            </a:ln>
          </p:spPr>
          <p:txBody>
            <a:bodyPr/>
            <a:lstStyle/>
            <a:p>
              <a:endParaRPr lang="en-US"/>
            </a:p>
          </p:txBody>
        </p:sp>
        <p:sp>
          <p:nvSpPr>
            <p:cNvPr id="1618981" name="Line 37"/>
            <p:cNvSpPr>
              <a:spLocks noChangeShapeType="1"/>
            </p:cNvSpPr>
            <p:nvPr/>
          </p:nvSpPr>
          <p:spPr bwMode="auto">
            <a:xfrm flipV="1">
              <a:off x="3072" y="1104"/>
              <a:ext cx="1" cy="145"/>
            </a:xfrm>
            <a:prstGeom prst="line">
              <a:avLst/>
            </a:prstGeom>
            <a:noFill/>
            <a:ln w="20638">
              <a:solidFill>
                <a:srgbClr val="000000"/>
              </a:solidFill>
              <a:round/>
              <a:headEnd/>
              <a:tailEnd/>
            </a:ln>
          </p:spPr>
          <p:txBody>
            <a:bodyPr/>
            <a:lstStyle/>
            <a:p>
              <a:endParaRPr lang="en-US"/>
            </a:p>
          </p:txBody>
        </p:sp>
        <p:sp>
          <p:nvSpPr>
            <p:cNvPr id="1618982" name="Freeform 38"/>
            <p:cNvSpPr>
              <a:spLocks/>
            </p:cNvSpPr>
            <p:nvPr/>
          </p:nvSpPr>
          <p:spPr bwMode="auto">
            <a:xfrm>
              <a:off x="1533" y="1112"/>
              <a:ext cx="1697" cy="151"/>
            </a:xfrm>
            <a:custGeom>
              <a:avLst/>
              <a:gdLst/>
              <a:ahLst/>
              <a:cxnLst>
                <a:cxn ang="0">
                  <a:pos x="0" y="149"/>
                </a:cxn>
                <a:cxn ang="0">
                  <a:pos x="3" y="0"/>
                </a:cxn>
                <a:cxn ang="0">
                  <a:pos x="1570" y="0"/>
                </a:cxn>
                <a:cxn ang="0">
                  <a:pos x="1570" y="151"/>
                </a:cxn>
                <a:cxn ang="0">
                  <a:pos x="3" y="151"/>
                </a:cxn>
                <a:cxn ang="0">
                  <a:pos x="3" y="151"/>
                </a:cxn>
              </a:cxnLst>
              <a:rect l="0" t="0" r="r" b="b"/>
              <a:pathLst>
                <a:path w="1570" h="151">
                  <a:moveTo>
                    <a:pt x="0" y="149"/>
                  </a:moveTo>
                  <a:lnTo>
                    <a:pt x="3" y="0"/>
                  </a:lnTo>
                  <a:lnTo>
                    <a:pt x="1570" y="0"/>
                  </a:lnTo>
                  <a:lnTo>
                    <a:pt x="1570" y="151"/>
                  </a:lnTo>
                  <a:lnTo>
                    <a:pt x="3" y="151"/>
                  </a:lnTo>
                  <a:lnTo>
                    <a:pt x="3" y="151"/>
                  </a:lnTo>
                </a:path>
              </a:pathLst>
            </a:custGeom>
            <a:noFill/>
            <a:ln w="20638">
              <a:solidFill>
                <a:srgbClr val="000000"/>
              </a:solidFill>
              <a:prstDash val="solid"/>
              <a:round/>
              <a:headEnd/>
              <a:tailEnd/>
            </a:ln>
          </p:spPr>
          <p:txBody>
            <a:bodyPr/>
            <a:lstStyle/>
            <a:p>
              <a:endParaRPr lang="en-US"/>
            </a:p>
          </p:txBody>
        </p:sp>
        <p:sp>
          <p:nvSpPr>
            <p:cNvPr id="1618983" name="Text Box 39"/>
            <p:cNvSpPr txBox="1">
              <a:spLocks noChangeArrowheads="1"/>
            </p:cNvSpPr>
            <p:nvPr/>
          </p:nvSpPr>
          <p:spPr bwMode="auto">
            <a:xfrm>
              <a:off x="1500" y="960"/>
              <a:ext cx="2016" cy="150"/>
            </a:xfrm>
            <a:prstGeom prst="rect">
              <a:avLst/>
            </a:prstGeom>
            <a:noFill/>
            <a:ln w="12700">
              <a:noFill/>
              <a:miter lim="800000"/>
              <a:headEnd/>
              <a:tailEnd/>
            </a:ln>
            <a:effectLst/>
          </p:spPr>
          <p:txBody>
            <a:bodyPr wrap="square">
              <a:spAutoFit/>
            </a:bodyPr>
            <a:lstStyle/>
            <a:p>
              <a:r>
                <a:rPr lang="en-US" sz="950" dirty="0">
                  <a:solidFill>
                    <a:schemeClr val="tx1"/>
                  </a:solidFill>
                </a:rPr>
                <a:t>31 30   . . .                 15 14 13    . . .    4  3  2  1  0</a:t>
              </a:r>
            </a:p>
          </p:txBody>
        </p:sp>
        <p:sp>
          <p:nvSpPr>
            <p:cNvPr id="1618984" name="Line 40"/>
            <p:cNvSpPr>
              <a:spLocks noChangeShapeType="1"/>
            </p:cNvSpPr>
            <p:nvPr/>
          </p:nvSpPr>
          <p:spPr bwMode="auto">
            <a:xfrm flipV="1">
              <a:off x="2928" y="1104"/>
              <a:ext cx="1" cy="145"/>
            </a:xfrm>
            <a:prstGeom prst="line">
              <a:avLst/>
            </a:prstGeom>
            <a:noFill/>
            <a:ln w="20638">
              <a:solidFill>
                <a:srgbClr val="000000"/>
              </a:solidFill>
              <a:round/>
              <a:headEnd/>
              <a:tailEnd/>
            </a:ln>
          </p:spPr>
          <p:txBody>
            <a:bodyPr/>
            <a:lstStyle/>
            <a:p>
              <a:endParaRPr lang="en-US"/>
            </a:p>
          </p:txBody>
        </p:sp>
        <p:sp>
          <p:nvSpPr>
            <p:cNvPr id="1618985" name="Text Box 41"/>
            <p:cNvSpPr txBox="1">
              <a:spLocks noChangeArrowheads="1"/>
            </p:cNvSpPr>
            <p:nvPr/>
          </p:nvSpPr>
          <p:spPr bwMode="auto">
            <a:xfrm>
              <a:off x="3552" y="864"/>
              <a:ext cx="528" cy="366"/>
            </a:xfrm>
            <a:prstGeom prst="rect">
              <a:avLst/>
            </a:prstGeom>
            <a:noFill/>
            <a:ln w="12700">
              <a:noFill/>
              <a:miter lim="800000"/>
              <a:headEnd/>
              <a:tailEnd/>
            </a:ln>
            <a:effectLst/>
          </p:spPr>
          <p:txBody>
            <a:bodyPr>
              <a:spAutoFit/>
            </a:bodyPr>
            <a:lstStyle/>
            <a:p>
              <a:r>
                <a:rPr lang="en-US">
                  <a:solidFill>
                    <a:schemeClr val="tx1"/>
                  </a:solidFill>
                </a:rPr>
                <a:t>Byte offset</a:t>
              </a:r>
            </a:p>
          </p:txBody>
        </p:sp>
        <p:sp>
          <p:nvSpPr>
            <p:cNvPr id="1618986" name="Line 42"/>
            <p:cNvSpPr>
              <a:spLocks noChangeShapeType="1"/>
            </p:cNvSpPr>
            <p:nvPr/>
          </p:nvSpPr>
          <p:spPr bwMode="auto">
            <a:xfrm flipH="1">
              <a:off x="3168" y="1141"/>
              <a:ext cx="432" cy="59"/>
            </a:xfrm>
            <a:prstGeom prst="line">
              <a:avLst/>
            </a:prstGeom>
            <a:noFill/>
            <a:ln w="12700">
              <a:solidFill>
                <a:schemeClr val="tx1"/>
              </a:solidFill>
              <a:round/>
              <a:headEnd/>
              <a:tailEnd type="triangle" w="med" len="med"/>
            </a:ln>
            <a:effectLst/>
          </p:spPr>
          <p:txBody>
            <a:bodyPr/>
            <a:lstStyle/>
            <a:p>
              <a:endParaRPr lang="en-US"/>
            </a:p>
          </p:txBody>
        </p:sp>
      </p:grpSp>
      <p:grpSp>
        <p:nvGrpSpPr>
          <p:cNvPr id="6" name="Group 43"/>
          <p:cNvGrpSpPr>
            <a:grpSpLocks/>
          </p:cNvGrpSpPr>
          <p:nvPr/>
        </p:nvGrpSpPr>
        <p:grpSpPr bwMode="auto">
          <a:xfrm>
            <a:off x="2180493" y="3826930"/>
            <a:ext cx="592015" cy="1371600"/>
            <a:chOff x="1229" y="2400"/>
            <a:chExt cx="404" cy="864"/>
          </a:xfrm>
        </p:grpSpPr>
        <p:sp>
          <p:nvSpPr>
            <p:cNvPr id="1618988" name="Line 44"/>
            <p:cNvSpPr>
              <a:spLocks noChangeShapeType="1"/>
            </p:cNvSpPr>
            <p:nvPr/>
          </p:nvSpPr>
          <p:spPr bwMode="auto">
            <a:xfrm>
              <a:off x="1229" y="3071"/>
              <a:ext cx="196" cy="54"/>
            </a:xfrm>
            <a:prstGeom prst="line">
              <a:avLst/>
            </a:prstGeom>
            <a:noFill/>
            <a:ln w="20638">
              <a:solidFill>
                <a:srgbClr val="000000"/>
              </a:solidFill>
              <a:round/>
              <a:headEnd/>
              <a:tailEnd/>
            </a:ln>
          </p:spPr>
          <p:txBody>
            <a:bodyPr/>
            <a:lstStyle/>
            <a:p>
              <a:endParaRPr lang="en-US"/>
            </a:p>
          </p:txBody>
        </p:sp>
        <p:sp>
          <p:nvSpPr>
            <p:cNvPr id="1618989" name="Text Box 45"/>
            <p:cNvSpPr txBox="1">
              <a:spLocks noChangeArrowheads="1"/>
            </p:cNvSpPr>
            <p:nvPr/>
          </p:nvSpPr>
          <p:spPr bwMode="auto">
            <a:xfrm>
              <a:off x="1352" y="2998"/>
              <a:ext cx="281" cy="213"/>
            </a:xfrm>
            <a:prstGeom prst="rect">
              <a:avLst/>
            </a:prstGeom>
            <a:noFill/>
            <a:ln w="12700">
              <a:noFill/>
              <a:miter lim="800000"/>
              <a:headEnd/>
              <a:tailEnd/>
            </a:ln>
            <a:effectLst/>
          </p:spPr>
          <p:txBody>
            <a:bodyPr wrap="none">
              <a:spAutoFit/>
            </a:bodyPr>
            <a:lstStyle/>
            <a:p>
              <a:r>
                <a:rPr lang="en-US" dirty="0">
                  <a:solidFill>
                    <a:schemeClr val="tx1"/>
                  </a:solidFill>
                </a:rPr>
                <a:t>18</a:t>
              </a:r>
            </a:p>
          </p:txBody>
        </p:sp>
        <p:sp>
          <p:nvSpPr>
            <p:cNvPr id="1618990" name="Line 46"/>
            <p:cNvSpPr>
              <a:spLocks noChangeShapeType="1"/>
            </p:cNvSpPr>
            <p:nvPr/>
          </p:nvSpPr>
          <p:spPr bwMode="auto">
            <a:xfrm>
              <a:off x="1296" y="2400"/>
              <a:ext cx="0" cy="864"/>
            </a:xfrm>
            <a:prstGeom prst="line">
              <a:avLst/>
            </a:prstGeom>
            <a:noFill/>
            <a:ln w="28575">
              <a:solidFill>
                <a:schemeClr val="tx1"/>
              </a:solidFill>
              <a:round/>
              <a:headEnd type="oval" w="sm" len="sm"/>
              <a:tailEnd type="triangle" w="med" len="med"/>
            </a:ln>
            <a:effectLst/>
          </p:spPr>
          <p:txBody>
            <a:bodyPr/>
            <a:lstStyle/>
            <a:p>
              <a:endParaRPr lang="en-US"/>
            </a:p>
          </p:txBody>
        </p:sp>
      </p:grpSp>
      <p:grpSp>
        <p:nvGrpSpPr>
          <p:cNvPr id="7" name="Group 47"/>
          <p:cNvGrpSpPr>
            <a:grpSpLocks/>
          </p:cNvGrpSpPr>
          <p:nvPr/>
        </p:nvGrpSpPr>
        <p:grpSpPr bwMode="auto">
          <a:xfrm>
            <a:off x="1055079" y="1998130"/>
            <a:ext cx="2851639" cy="3424238"/>
            <a:chOff x="480" y="1248"/>
            <a:chExt cx="1946" cy="2157"/>
          </a:xfrm>
        </p:grpSpPr>
        <p:grpSp>
          <p:nvGrpSpPr>
            <p:cNvPr id="8" name="Group 48"/>
            <p:cNvGrpSpPr>
              <a:grpSpLocks/>
            </p:cNvGrpSpPr>
            <p:nvPr/>
          </p:nvGrpSpPr>
          <p:grpSpPr bwMode="auto">
            <a:xfrm>
              <a:off x="480" y="1248"/>
              <a:ext cx="1946" cy="2064"/>
              <a:chOff x="432" y="1248"/>
              <a:chExt cx="1946" cy="2064"/>
            </a:xfrm>
          </p:grpSpPr>
          <p:sp>
            <p:nvSpPr>
              <p:cNvPr id="1618993" name="Line 49"/>
              <p:cNvSpPr>
                <a:spLocks noChangeShapeType="1"/>
              </p:cNvSpPr>
              <p:nvPr/>
            </p:nvSpPr>
            <p:spPr bwMode="auto">
              <a:xfrm>
                <a:off x="2016" y="1344"/>
                <a:ext cx="145" cy="55"/>
              </a:xfrm>
              <a:prstGeom prst="line">
                <a:avLst/>
              </a:prstGeom>
              <a:noFill/>
              <a:ln w="20638">
                <a:solidFill>
                  <a:srgbClr val="000000"/>
                </a:solidFill>
                <a:round/>
                <a:headEnd/>
                <a:tailEnd/>
              </a:ln>
            </p:spPr>
            <p:txBody>
              <a:bodyPr/>
              <a:lstStyle/>
              <a:p>
                <a:endParaRPr lang="en-US"/>
              </a:p>
            </p:txBody>
          </p:sp>
          <p:sp>
            <p:nvSpPr>
              <p:cNvPr id="1618994" name="Text Box 50"/>
              <p:cNvSpPr txBox="1">
                <a:spLocks noChangeArrowheads="1"/>
              </p:cNvSpPr>
              <p:nvPr/>
            </p:nvSpPr>
            <p:spPr bwMode="auto">
              <a:xfrm>
                <a:off x="2097" y="1291"/>
                <a:ext cx="281" cy="213"/>
              </a:xfrm>
              <a:prstGeom prst="rect">
                <a:avLst/>
              </a:prstGeom>
              <a:noFill/>
              <a:ln w="12700">
                <a:noFill/>
                <a:miter lim="800000"/>
                <a:headEnd/>
                <a:tailEnd/>
              </a:ln>
              <a:effectLst/>
            </p:spPr>
            <p:txBody>
              <a:bodyPr wrap="none">
                <a:spAutoFit/>
              </a:bodyPr>
              <a:lstStyle/>
              <a:p>
                <a:r>
                  <a:rPr lang="en-US" dirty="0">
                    <a:solidFill>
                      <a:schemeClr val="tx1"/>
                    </a:solidFill>
                  </a:rPr>
                  <a:t>18</a:t>
                </a:r>
              </a:p>
            </p:txBody>
          </p:sp>
          <p:sp>
            <p:nvSpPr>
              <p:cNvPr id="1618995" name="Text Box 51"/>
              <p:cNvSpPr txBox="1">
                <a:spLocks noChangeArrowheads="1"/>
              </p:cNvSpPr>
              <p:nvPr/>
            </p:nvSpPr>
            <p:spPr bwMode="auto">
              <a:xfrm>
                <a:off x="1144" y="1279"/>
                <a:ext cx="351" cy="213"/>
              </a:xfrm>
              <a:prstGeom prst="rect">
                <a:avLst/>
              </a:prstGeom>
              <a:noFill/>
              <a:ln w="12700">
                <a:noFill/>
                <a:miter lim="800000"/>
                <a:headEnd/>
                <a:tailEnd/>
              </a:ln>
              <a:effectLst/>
            </p:spPr>
            <p:txBody>
              <a:bodyPr wrap="none">
                <a:spAutoFit/>
              </a:bodyPr>
              <a:lstStyle/>
              <a:p>
                <a:r>
                  <a:rPr lang="en-US">
                    <a:solidFill>
                      <a:schemeClr val="tx1"/>
                    </a:solidFill>
                  </a:rPr>
                  <a:t>Tag</a:t>
                </a:r>
              </a:p>
            </p:txBody>
          </p:sp>
          <p:sp>
            <p:nvSpPr>
              <p:cNvPr id="1618996" name="Line 52"/>
              <p:cNvSpPr>
                <a:spLocks noChangeShapeType="1"/>
              </p:cNvSpPr>
              <p:nvPr/>
            </p:nvSpPr>
            <p:spPr bwMode="auto">
              <a:xfrm>
                <a:off x="2112" y="1248"/>
                <a:ext cx="0" cy="240"/>
              </a:xfrm>
              <a:prstGeom prst="line">
                <a:avLst/>
              </a:prstGeom>
              <a:noFill/>
              <a:ln w="28575">
                <a:solidFill>
                  <a:schemeClr val="tx1"/>
                </a:solidFill>
                <a:round/>
                <a:headEnd/>
                <a:tailEnd/>
              </a:ln>
              <a:effectLst/>
            </p:spPr>
            <p:txBody>
              <a:bodyPr/>
              <a:lstStyle/>
              <a:p>
                <a:endParaRPr lang="en-US"/>
              </a:p>
            </p:txBody>
          </p:sp>
          <p:sp>
            <p:nvSpPr>
              <p:cNvPr id="1618997" name="Line 53"/>
              <p:cNvSpPr>
                <a:spLocks noChangeShapeType="1"/>
              </p:cNvSpPr>
              <p:nvPr/>
            </p:nvSpPr>
            <p:spPr bwMode="auto">
              <a:xfrm>
                <a:off x="432" y="1488"/>
                <a:ext cx="1680" cy="0"/>
              </a:xfrm>
              <a:prstGeom prst="line">
                <a:avLst/>
              </a:prstGeom>
              <a:noFill/>
              <a:ln w="38100">
                <a:solidFill>
                  <a:schemeClr val="tx1"/>
                </a:solidFill>
                <a:round/>
                <a:headEnd/>
                <a:tailEnd/>
              </a:ln>
              <a:effectLst/>
            </p:spPr>
            <p:txBody>
              <a:bodyPr/>
              <a:lstStyle/>
              <a:p>
                <a:endParaRPr lang="en-US"/>
              </a:p>
            </p:txBody>
          </p:sp>
          <p:sp>
            <p:nvSpPr>
              <p:cNvPr id="1618998" name="Line 54"/>
              <p:cNvSpPr>
                <a:spLocks noChangeShapeType="1"/>
              </p:cNvSpPr>
              <p:nvPr/>
            </p:nvSpPr>
            <p:spPr bwMode="auto">
              <a:xfrm>
                <a:off x="432" y="1488"/>
                <a:ext cx="0" cy="1824"/>
              </a:xfrm>
              <a:prstGeom prst="line">
                <a:avLst/>
              </a:prstGeom>
              <a:noFill/>
              <a:ln w="28575">
                <a:solidFill>
                  <a:schemeClr val="tx1"/>
                </a:solidFill>
                <a:round/>
                <a:headEnd/>
                <a:tailEnd/>
              </a:ln>
              <a:effectLst/>
            </p:spPr>
            <p:txBody>
              <a:bodyPr/>
              <a:lstStyle/>
              <a:p>
                <a:endParaRPr lang="en-US"/>
              </a:p>
            </p:txBody>
          </p:sp>
          <p:sp>
            <p:nvSpPr>
              <p:cNvPr id="1618999" name="Line 55"/>
              <p:cNvSpPr>
                <a:spLocks noChangeShapeType="1"/>
              </p:cNvSpPr>
              <p:nvPr/>
            </p:nvSpPr>
            <p:spPr bwMode="auto">
              <a:xfrm>
                <a:off x="432" y="3312"/>
                <a:ext cx="720" cy="0"/>
              </a:xfrm>
              <a:prstGeom prst="line">
                <a:avLst/>
              </a:prstGeom>
              <a:noFill/>
              <a:ln w="28575">
                <a:solidFill>
                  <a:schemeClr val="tx1"/>
                </a:solidFill>
                <a:round/>
                <a:headEnd/>
                <a:tailEnd type="triangle" w="med" len="med"/>
              </a:ln>
              <a:effectLst/>
            </p:spPr>
            <p:txBody>
              <a:bodyPr/>
              <a:lstStyle/>
              <a:p>
                <a:endParaRPr lang="en-US"/>
              </a:p>
            </p:txBody>
          </p:sp>
        </p:grpSp>
        <p:sp>
          <p:nvSpPr>
            <p:cNvPr id="1619000" name="Freeform 56"/>
            <p:cNvSpPr>
              <a:spLocks/>
            </p:cNvSpPr>
            <p:nvPr/>
          </p:nvSpPr>
          <p:spPr bwMode="auto">
            <a:xfrm>
              <a:off x="1182" y="3240"/>
              <a:ext cx="249" cy="165"/>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sp>
          <p:nvSpPr>
            <p:cNvPr id="1619001" name="Freeform 57"/>
            <p:cNvSpPr>
              <a:spLocks noEditPoints="1"/>
            </p:cNvSpPr>
            <p:nvPr/>
          </p:nvSpPr>
          <p:spPr bwMode="auto">
            <a:xfrm>
              <a:off x="1270" y="3312"/>
              <a:ext cx="74" cy="25"/>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grpSp>
      <p:grpSp>
        <p:nvGrpSpPr>
          <p:cNvPr id="9" name="Group 58"/>
          <p:cNvGrpSpPr>
            <a:grpSpLocks/>
          </p:cNvGrpSpPr>
          <p:nvPr/>
        </p:nvGrpSpPr>
        <p:grpSpPr bwMode="auto">
          <a:xfrm>
            <a:off x="615461" y="1540930"/>
            <a:ext cx="4021019" cy="4572000"/>
            <a:chOff x="180" y="960"/>
            <a:chExt cx="2744" cy="2880"/>
          </a:xfrm>
        </p:grpSpPr>
        <p:sp>
          <p:nvSpPr>
            <p:cNvPr id="1619003" name="Freeform 59"/>
            <p:cNvSpPr>
              <a:spLocks/>
            </p:cNvSpPr>
            <p:nvPr/>
          </p:nvSpPr>
          <p:spPr bwMode="auto">
            <a:xfrm>
              <a:off x="912" y="3552"/>
              <a:ext cx="222" cy="172"/>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a:p>
          </p:txBody>
        </p:sp>
        <p:sp>
          <p:nvSpPr>
            <p:cNvPr id="1619004" name="Line 60"/>
            <p:cNvSpPr>
              <a:spLocks noChangeShapeType="1"/>
            </p:cNvSpPr>
            <p:nvPr/>
          </p:nvSpPr>
          <p:spPr bwMode="auto">
            <a:xfrm>
              <a:off x="1004" y="2391"/>
              <a:ext cx="4" cy="1161"/>
            </a:xfrm>
            <a:prstGeom prst="line">
              <a:avLst/>
            </a:prstGeom>
            <a:noFill/>
            <a:ln w="20701">
              <a:solidFill>
                <a:srgbClr val="000000"/>
              </a:solidFill>
              <a:round/>
              <a:headEnd type="oval" w="sm" len="sm"/>
              <a:tailEnd/>
            </a:ln>
          </p:spPr>
          <p:txBody>
            <a:bodyPr/>
            <a:lstStyle/>
            <a:p>
              <a:endParaRPr lang="en-US"/>
            </a:p>
          </p:txBody>
        </p:sp>
        <p:sp>
          <p:nvSpPr>
            <p:cNvPr id="1619005" name="Freeform 61"/>
            <p:cNvSpPr>
              <a:spLocks/>
            </p:cNvSpPr>
            <p:nvPr/>
          </p:nvSpPr>
          <p:spPr bwMode="auto">
            <a:xfrm>
              <a:off x="1055" y="3405"/>
              <a:ext cx="252" cy="136"/>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1619006" name="Text Box 62"/>
            <p:cNvSpPr txBox="1">
              <a:spLocks noChangeArrowheads="1"/>
            </p:cNvSpPr>
            <p:nvPr/>
          </p:nvSpPr>
          <p:spPr bwMode="auto">
            <a:xfrm>
              <a:off x="180" y="960"/>
              <a:ext cx="297" cy="213"/>
            </a:xfrm>
            <a:prstGeom prst="rect">
              <a:avLst/>
            </a:prstGeom>
            <a:noFill/>
            <a:ln w="12700">
              <a:noFill/>
              <a:miter lim="800000"/>
              <a:headEnd/>
              <a:tailEnd/>
            </a:ln>
            <a:effectLst/>
          </p:spPr>
          <p:txBody>
            <a:bodyPr wrap="none">
              <a:spAutoFit/>
            </a:bodyPr>
            <a:lstStyle/>
            <a:p>
              <a:r>
                <a:rPr lang="en-US">
                  <a:solidFill>
                    <a:schemeClr val="tx1"/>
                  </a:solidFill>
                </a:rPr>
                <a:t>Hit</a:t>
              </a:r>
            </a:p>
          </p:txBody>
        </p:sp>
        <p:sp>
          <p:nvSpPr>
            <p:cNvPr id="1619007" name="Line 63"/>
            <p:cNvSpPr>
              <a:spLocks noChangeShapeType="1"/>
            </p:cNvSpPr>
            <p:nvPr/>
          </p:nvSpPr>
          <p:spPr bwMode="auto">
            <a:xfrm>
              <a:off x="1008" y="3744"/>
              <a:ext cx="0" cy="96"/>
            </a:xfrm>
            <a:prstGeom prst="line">
              <a:avLst/>
            </a:prstGeom>
            <a:noFill/>
            <a:ln w="12700">
              <a:solidFill>
                <a:schemeClr val="tx1"/>
              </a:solidFill>
              <a:round/>
              <a:headEnd/>
              <a:tailEnd/>
            </a:ln>
            <a:effectLst/>
          </p:spPr>
          <p:txBody>
            <a:bodyPr/>
            <a:lstStyle/>
            <a:p>
              <a:endParaRPr lang="en-US"/>
            </a:p>
          </p:txBody>
        </p:sp>
        <p:sp>
          <p:nvSpPr>
            <p:cNvPr id="1619008" name="Line 64"/>
            <p:cNvSpPr>
              <a:spLocks noChangeShapeType="1"/>
            </p:cNvSpPr>
            <p:nvPr/>
          </p:nvSpPr>
          <p:spPr bwMode="auto">
            <a:xfrm flipH="1">
              <a:off x="288" y="3840"/>
              <a:ext cx="720" cy="0"/>
            </a:xfrm>
            <a:prstGeom prst="line">
              <a:avLst/>
            </a:prstGeom>
            <a:noFill/>
            <a:ln w="12700">
              <a:solidFill>
                <a:schemeClr val="tx1"/>
              </a:solidFill>
              <a:round/>
              <a:headEnd/>
              <a:tailEnd/>
            </a:ln>
            <a:effectLst/>
          </p:spPr>
          <p:txBody>
            <a:bodyPr/>
            <a:lstStyle/>
            <a:p>
              <a:endParaRPr lang="en-US"/>
            </a:p>
          </p:txBody>
        </p:sp>
        <p:sp>
          <p:nvSpPr>
            <p:cNvPr id="1619009" name="Line 65"/>
            <p:cNvSpPr>
              <a:spLocks noChangeShapeType="1"/>
            </p:cNvSpPr>
            <p:nvPr/>
          </p:nvSpPr>
          <p:spPr bwMode="auto">
            <a:xfrm flipV="1">
              <a:off x="288" y="1200"/>
              <a:ext cx="0" cy="2640"/>
            </a:xfrm>
            <a:prstGeom prst="line">
              <a:avLst/>
            </a:prstGeom>
            <a:noFill/>
            <a:ln w="12700">
              <a:solidFill>
                <a:schemeClr val="tx1"/>
              </a:solidFill>
              <a:round/>
              <a:headEnd/>
              <a:tailEnd type="triangle" w="med" len="med"/>
            </a:ln>
            <a:effectLst/>
          </p:spPr>
          <p:txBody>
            <a:bodyPr/>
            <a:lstStyle/>
            <a:p>
              <a:endParaRPr lang="en-US"/>
            </a:p>
          </p:txBody>
        </p:sp>
        <p:sp>
          <p:nvSpPr>
            <p:cNvPr id="100" name="Text Box 62"/>
            <p:cNvSpPr txBox="1">
              <a:spLocks noChangeArrowheads="1"/>
            </p:cNvSpPr>
            <p:nvPr/>
          </p:nvSpPr>
          <p:spPr bwMode="auto">
            <a:xfrm>
              <a:off x="1136" y="3541"/>
              <a:ext cx="420" cy="213"/>
            </a:xfrm>
            <a:prstGeom prst="rect">
              <a:avLst/>
            </a:prstGeom>
            <a:noFill/>
            <a:ln w="12700">
              <a:noFill/>
              <a:miter lim="800000"/>
              <a:headEnd/>
              <a:tailEnd/>
            </a:ln>
            <a:effectLst/>
          </p:spPr>
          <p:txBody>
            <a:bodyPr wrap="none">
              <a:spAutoFit/>
            </a:bodyPr>
            <a:lstStyle/>
            <a:p>
              <a:r>
                <a:rPr lang="en-US">
                  <a:solidFill>
                    <a:schemeClr val="tx1"/>
                  </a:solidFill>
                </a:rPr>
                <a:t>AND</a:t>
              </a:r>
            </a:p>
          </p:txBody>
        </p:sp>
        <p:sp>
          <p:nvSpPr>
            <p:cNvPr id="101" name="Text Box 62"/>
            <p:cNvSpPr txBox="1">
              <a:spLocks noChangeArrowheads="1"/>
            </p:cNvSpPr>
            <p:nvPr/>
          </p:nvSpPr>
          <p:spPr bwMode="auto">
            <a:xfrm>
              <a:off x="1790" y="3445"/>
              <a:ext cx="1134" cy="368"/>
            </a:xfrm>
            <a:prstGeom prst="rect">
              <a:avLst/>
            </a:prstGeom>
            <a:noFill/>
            <a:ln w="12700">
              <a:noFill/>
              <a:miter lim="800000"/>
              <a:headEnd/>
              <a:tailEnd/>
            </a:ln>
            <a:effectLst/>
          </p:spPr>
          <p:txBody>
            <a:bodyPr wrap="none">
              <a:spAutoFit/>
            </a:bodyPr>
            <a:lstStyle/>
            <a:p>
              <a:pPr algn="r"/>
              <a:r>
                <a:rPr lang="en-US">
                  <a:solidFill>
                    <a:schemeClr val="tx1"/>
                  </a:solidFill>
                </a:rPr>
                <a:t>“MUX”</a:t>
              </a:r>
              <a:br>
                <a:rPr lang="en-US">
                  <a:solidFill>
                    <a:schemeClr val="tx1"/>
                  </a:solidFill>
                </a:rPr>
              </a:br>
              <a:r>
                <a:rPr lang="en-US">
                  <a:solidFill>
                    <a:schemeClr val="tx1"/>
                  </a:solidFill>
                </a:rPr>
                <a:t>4</a:t>
              </a:r>
              <a:r>
                <a:rPr lang="en-US">
                  <a:solidFill>
                    <a:schemeClr val="tx1"/>
                  </a:solidFill>
                  <a:sym typeface="Wingdings"/>
                </a:rPr>
                <a:t></a:t>
              </a:r>
              <a:r>
                <a:rPr lang="en-US">
                  <a:solidFill>
                    <a:schemeClr val="tx1"/>
                  </a:solidFill>
                </a:rPr>
                <a:t>1 Multiplexor</a:t>
              </a:r>
            </a:p>
          </p:txBody>
        </p:sp>
      </p:grpSp>
      <p:grpSp>
        <p:nvGrpSpPr>
          <p:cNvPr id="10" name="Group 66"/>
          <p:cNvGrpSpPr>
            <a:grpSpLocks/>
          </p:cNvGrpSpPr>
          <p:nvPr/>
        </p:nvGrpSpPr>
        <p:grpSpPr bwMode="auto">
          <a:xfrm>
            <a:off x="3235571" y="1540930"/>
            <a:ext cx="5373566" cy="4757738"/>
            <a:chOff x="1968" y="960"/>
            <a:chExt cx="3667" cy="2997"/>
          </a:xfrm>
        </p:grpSpPr>
        <p:sp>
          <p:nvSpPr>
            <p:cNvPr id="1619011" name="Line 67"/>
            <p:cNvSpPr>
              <a:spLocks noChangeShapeType="1"/>
            </p:cNvSpPr>
            <p:nvPr/>
          </p:nvSpPr>
          <p:spPr bwMode="auto">
            <a:xfrm>
              <a:off x="3888" y="3696"/>
              <a:ext cx="144" cy="96"/>
            </a:xfrm>
            <a:prstGeom prst="line">
              <a:avLst/>
            </a:prstGeom>
            <a:noFill/>
            <a:ln w="20638">
              <a:solidFill>
                <a:srgbClr val="000000"/>
              </a:solidFill>
              <a:round/>
              <a:headEnd/>
              <a:tailEnd/>
            </a:ln>
          </p:spPr>
          <p:txBody>
            <a:bodyPr/>
            <a:lstStyle/>
            <a:p>
              <a:endParaRPr lang="en-US"/>
            </a:p>
          </p:txBody>
        </p:sp>
        <p:sp>
          <p:nvSpPr>
            <p:cNvPr id="1619012" name="Text Box 68"/>
            <p:cNvSpPr txBox="1">
              <a:spLocks noChangeArrowheads="1"/>
            </p:cNvSpPr>
            <p:nvPr/>
          </p:nvSpPr>
          <p:spPr bwMode="auto">
            <a:xfrm>
              <a:off x="5214" y="960"/>
              <a:ext cx="421" cy="213"/>
            </a:xfrm>
            <a:prstGeom prst="rect">
              <a:avLst/>
            </a:prstGeom>
            <a:noFill/>
            <a:ln w="12700">
              <a:noFill/>
              <a:miter lim="800000"/>
              <a:headEnd/>
              <a:tailEnd/>
            </a:ln>
            <a:effectLst/>
          </p:spPr>
          <p:txBody>
            <a:bodyPr wrap="none">
              <a:spAutoFit/>
            </a:bodyPr>
            <a:lstStyle/>
            <a:p>
              <a:r>
                <a:rPr lang="en-US">
                  <a:solidFill>
                    <a:schemeClr val="tx1"/>
                  </a:solidFill>
                </a:rPr>
                <a:t>Data</a:t>
              </a:r>
            </a:p>
          </p:txBody>
        </p:sp>
        <p:sp>
          <p:nvSpPr>
            <p:cNvPr id="1619013" name="Text Box 69"/>
            <p:cNvSpPr txBox="1">
              <a:spLocks noChangeArrowheads="1"/>
            </p:cNvSpPr>
            <p:nvPr/>
          </p:nvSpPr>
          <p:spPr bwMode="auto">
            <a:xfrm>
              <a:off x="3973" y="3744"/>
              <a:ext cx="281" cy="213"/>
            </a:xfrm>
            <a:prstGeom prst="rect">
              <a:avLst/>
            </a:prstGeom>
            <a:noFill/>
            <a:ln w="12700">
              <a:noFill/>
              <a:miter lim="800000"/>
              <a:headEnd/>
              <a:tailEnd/>
            </a:ln>
            <a:effectLst/>
          </p:spPr>
          <p:txBody>
            <a:bodyPr wrap="none">
              <a:spAutoFit/>
            </a:bodyPr>
            <a:lstStyle/>
            <a:p>
              <a:r>
                <a:rPr lang="en-US" dirty="0">
                  <a:solidFill>
                    <a:schemeClr val="tx1"/>
                  </a:solidFill>
                </a:rPr>
                <a:t>32</a:t>
              </a:r>
            </a:p>
          </p:txBody>
        </p:sp>
        <p:sp>
          <p:nvSpPr>
            <p:cNvPr id="1619014" name="Text Box 70"/>
            <p:cNvSpPr txBox="1">
              <a:spLocks noChangeArrowheads="1"/>
            </p:cNvSpPr>
            <p:nvPr/>
          </p:nvSpPr>
          <p:spPr bwMode="auto">
            <a:xfrm>
              <a:off x="3984" y="1248"/>
              <a:ext cx="1008" cy="212"/>
            </a:xfrm>
            <a:prstGeom prst="rect">
              <a:avLst/>
            </a:prstGeom>
            <a:noFill/>
            <a:ln w="12700">
              <a:noFill/>
              <a:miter lim="800000"/>
              <a:headEnd/>
              <a:tailEnd/>
            </a:ln>
            <a:effectLst/>
          </p:spPr>
          <p:txBody>
            <a:bodyPr>
              <a:spAutoFit/>
            </a:bodyPr>
            <a:lstStyle/>
            <a:p>
              <a:r>
                <a:rPr lang="en-US" dirty="0">
                  <a:solidFill>
                    <a:schemeClr val="tx1"/>
                  </a:solidFill>
                </a:rPr>
                <a:t>Block offset</a:t>
              </a:r>
            </a:p>
          </p:txBody>
        </p:sp>
        <p:sp>
          <p:nvSpPr>
            <p:cNvPr id="1619015" name="Line 71"/>
            <p:cNvSpPr>
              <a:spLocks noChangeShapeType="1"/>
            </p:cNvSpPr>
            <p:nvPr/>
          </p:nvSpPr>
          <p:spPr bwMode="auto">
            <a:xfrm>
              <a:off x="5424" y="1200"/>
              <a:ext cx="0" cy="2544"/>
            </a:xfrm>
            <a:prstGeom prst="line">
              <a:avLst/>
            </a:prstGeom>
            <a:noFill/>
            <a:ln w="28575">
              <a:solidFill>
                <a:schemeClr val="tx1"/>
              </a:solidFill>
              <a:round/>
              <a:headEnd type="triangle" w="med" len="med"/>
              <a:tailEnd/>
            </a:ln>
            <a:effectLst/>
          </p:spPr>
          <p:txBody>
            <a:bodyPr/>
            <a:lstStyle/>
            <a:p>
              <a:endParaRPr lang="en-US"/>
            </a:p>
          </p:txBody>
        </p:sp>
        <p:sp>
          <p:nvSpPr>
            <p:cNvPr id="1619016" name="AutoShape 72"/>
            <p:cNvSpPr>
              <a:spLocks noChangeArrowheads="1"/>
            </p:cNvSpPr>
            <p:nvPr/>
          </p:nvSpPr>
          <p:spPr bwMode="auto">
            <a:xfrm>
              <a:off x="2832" y="3456"/>
              <a:ext cx="1008"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headEnd/>
              <a:tailEnd/>
            </a:ln>
            <a:effectLst/>
          </p:spPr>
          <p:txBody>
            <a:bodyPr wrap="none" anchor="ctr"/>
            <a:lstStyle/>
            <a:p>
              <a:endParaRPr lang="en-US"/>
            </a:p>
          </p:txBody>
        </p:sp>
        <p:sp>
          <p:nvSpPr>
            <p:cNvPr id="1619017" name="Line 73"/>
            <p:cNvSpPr>
              <a:spLocks noChangeShapeType="1"/>
            </p:cNvSpPr>
            <p:nvPr/>
          </p:nvSpPr>
          <p:spPr bwMode="auto">
            <a:xfrm>
              <a:off x="1968" y="2400"/>
              <a:ext cx="0" cy="864"/>
            </a:xfrm>
            <a:prstGeom prst="line">
              <a:avLst/>
            </a:prstGeom>
            <a:noFill/>
            <a:ln w="28575">
              <a:solidFill>
                <a:schemeClr val="tx1"/>
              </a:solidFill>
              <a:round/>
              <a:headEnd type="oval" w="sm" len="sm"/>
              <a:tailEnd/>
            </a:ln>
            <a:effectLst/>
          </p:spPr>
          <p:txBody>
            <a:bodyPr/>
            <a:lstStyle/>
            <a:p>
              <a:endParaRPr lang="en-US"/>
            </a:p>
          </p:txBody>
        </p:sp>
        <p:sp>
          <p:nvSpPr>
            <p:cNvPr id="1619018" name="Line 74"/>
            <p:cNvSpPr>
              <a:spLocks noChangeShapeType="1"/>
            </p:cNvSpPr>
            <p:nvPr/>
          </p:nvSpPr>
          <p:spPr bwMode="auto">
            <a:xfrm>
              <a:off x="2928" y="2400"/>
              <a:ext cx="0" cy="768"/>
            </a:xfrm>
            <a:prstGeom prst="line">
              <a:avLst/>
            </a:prstGeom>
            <a:noFill/>
            <a:ln w="28575">
              <a:solidFill>
                <a:schemeClr val="tx1"/>
              </a:solidFill>
              <a:round/>
              <a:headEnd type="oval" w="sm" len="sm"/>
              <a:tailEnd/>
            </a:ln>
            <a:effectLst/>
          </p:spPr>
          <p:txBody>
            <a:bodyPr/>
            <a:lstStyle/>
            <a:p>
              <a:endParaRPr lang="en-US"/>
            </a:p>
          </p:txBody>
        </p:sp>
        <p:sp>
          <p:nvSpPr>
            <p:cNvPr id="1619019" name="Line 75"/>
            <p:cNvSpPr>
              <a:spLocks noChangeShapeType="1"/>
            </p:cNvSpPr>
            <p:nvPr/>
          </p:nvSpPr>
          <p:spPr bwMode="auto">
            <a:xfrm>
              <a:off x="3840" y="2400"/>
              <a:ext cx="0" cy="768"/>
            </a:xfrm>
            <a:prstGeom prst="line">
              <a:avLst/>
            </a:prstGeom>
            <a:noFill/>
            <a:ln w="28575">
              <a:solidFill>
                <a:schemeClr val="tx1"/>
              </a:solidFill>
              <a:round/>
              <a:headEnd type="oval" w="sm" len="sm"/>
              <a:tailEnd/>
            </a:ln>
            <a:effectLst/>
          </p:spPr>
          <p:txBody>
            <a:bodyPr/>
            <a:lstStyle/>
            <a:p>
              <a:endParaRPr lang="en-US"/>
            </a:p>
          </p:txBody>
        </p:sp>
        <p:sp>
          <p:nvSpPr>
            <p:cNvPr id="1619020" name="Line 76"/>
            <p:cNvSpPr>
              <a:spLocks noChangeShapeType="1"/>
            </p:cNvSpPr>
            <p:nvPr/>
          </p:nvSpPr>
          <p:spPr bwMode="auto">
            <a:xfrm>
              <a:off x="4752" y="2400"/>
              <a:ext cx="0" cy="864"/>
            </a:xfrm>
            <a:prstGeom prst="line">
              <a:avLst/>
            </a:prstGeom>
            <a:noFill/>
            <a:ln w="28575">
              <a:solidFill>
                <a:schemeClr val="tx1"/>
              </a:solidFill>
              <a:round/>
              <a:headEnd type="oval" w="sm" len="sm"/>
              <a:tailEnd/>
            </a:ln>
            <a:effectLst/>
          </p:spPr>
          <p:txBody>
            <a:bodyPr/>
            <a:lstStyle/>
            <a:p>
              <a:endParaRPr lang="en-US"/>
            </a:p>
          </p:txBody>
        </p:sp>
        <p:sp>
          <p:nvSpPr>
            <p:cNvPr id="1619021" name="Line 77"/>
            <p:cNvSpPr>
              <a:spLocks noChangeShapeType="1"/>
            </p:cNvSpPr>
            <p:nvPr/>
          </p:nvSpPr>
          <p:spPr bwMode="auto">
            <a:xfrm>
              <a:off x="1968" y="3264"/>
              <a:ext cx="1056" cy="0"/>
            </a:xfrm>
            <a:prstGeom prst="line">
              <a:avLst/>
            </a:prstGeom>
            <a:noFill/>
            <a:ln w="28575">
              <a:solidFill>
                <a:schemeClr val="tx1"/>
              </a:solidFill>
              <a:round/>
              <a:headEnd/>
              <a:tailEnd/>
            </a:ln>
            <a:effectLst/>
          </p:spPr>
          <p:txBody>
            <a:bodyPr/>
            <a:lstStyle/>
            <a:p>
              <a:endParaRPr lang="en-US"/>
            </a:p>
          </p:txBody>
        </p:sp>
        <p:sp>
          <p:nvSpPr>
            <p:cNvPr id="1619022" name="Line 78"/>
            <p:cNvSpPr>
              <a:spLocks noChangeShapeType="1"/>
            </p:cNvSpPr>
            <p:nvPr/>
          </p:nvSpPr>
          <p:spPr bwMode="auto">
            <a:xfrm>
              <a:off x="3744" y="3264"/>
              <a:ext cx="1008" cy="0"/>
            </a:xfrm>
            <a:prstGeom prst="line">
              <a:avLst/>
            </a:prstGeom>
            <a:noFill/>
            <a:ln w="28575">
              <a:solidFill>
                <a:schemeClr val="tx1"/>
              </a:solidFill>
              <a:round/>
              <a:headEnd/>
              <a:tailEnd/>
            </a:ln>
            <a:effectLst/>
          </p:spPr>
          <p:txBody>
            <a:bodyPr/>
            <a:lstStyle/>
            <a:p>
              <a:endParaRPr lang="en-US"/>
            </a:p>
          </p:txBody>
        </p:sp>
        <p:sp>
          <p:nvSpPr>
            <p:cNvPr id="1619023" name="Line 79"/>
            <p:cNvSpPr>
              <a:spLocks noChangeShapeType="1"/>
            </p:cNvSpPr>
            <p:nvPr/>
          </p:nvSpPr>
          <p:spPr bwMode="auto">
            <a:xfrm>
              <a:off x="3504" y="3168"/>
              <a:ext cx="336" cy="0"/>
            </a:xfrm>
            <a:prstGeom prst="line">
              <a:avLst/>
            </a:prstGeom>
            <a:noFill/>
            <a:ln w="28575">
              <a:solidFill>
                <a:schemeClr val="tx1"/>
              </a:solidFill>
              <a:round/>
              <a:headEnd/>
              <a:tailEnd/>
            </a:ln>
            <a:effectLst/>
          </p:spPr>
          <p:txBody>
            <a:bodyPr/>
            <a:lstStyle/>
            <a:p>
              <a:endParaRPr lang="en-US"/>
            </a:p>
          </p:txBody>
        </p:sp>
        <p:sp>
          <p:nvSpPr>
            <p:cNvPr id="1619024" name="Line 80"/>
            <p:cNvSpPr>
              <a:spLocks noChangeShapeType="1"/>
            </p:cNvSpPr>
            <p:nvPr/>
          </p:nvSpPr>
          <p:spPr bwMode="auto">
            <a:xfrm>
              <a:off x="2928" y="3168"/>
              <a:ext cx="336" cy="0"/>
            </a:xfrm>
            <a:prstGeom prst="line">
              <a:avLst/>
            </a:prstGeom>
            <a:noFill/>
            <a:ln w="28575">
              <a:solidFill>
                <a:schemeClr val="tx1"/>
              </a:solidFill>
              <a:round/>
              <a:headEnd/>
              <a:tailEnd/>
            </a:ln>
            <a:effectLst/>
          </p:spPr>
          <p:txBody>
            <a:bodyPr/>
            <a:lstStyle/>
            <a:p>
              <a:endParaRPr lang="en-US"/>
            </a:p>
          </p:txBody>
        </p:sp>
        <p:sp>
          <p:nvSpPr>
            <p:cNvPr id="1619025" name="Line 81"/>
            <p:cNvSpPr>
              <a:spLocks noChangeShapeType="1"/>
            </p:cNvSpPr>
            <p:nvPr/>
          </p:nvSpPr>
          <p:spPr bwMode="auto">
            <a:xfrm>
              <a:off x="3264" y="3168"/>
              <a:ext cx="0" cy="288"/>
            </a:xfrm>
            <a:prstGeom prst="line">
              <a:avLst/>
            </a:prstGeom>
            <a:noFill/>
            <a:ln w="28575">
              <a:solidFill>
                <a:schemeClr val="tx1"/>
              </a:solidFill>
              <a:round/>
              <a:headEnd/>
              <a:tailEnd type="triangle" w="med" len="med"/>
            </a:ln>
            <a:effectLst/>
          </p:spPr>
          <p:txBody>
            <a:bodyPr/>
            <a:lstStyle/>
            <a:p>
              <a:endParaRPr lang="en-US"/>
            </a:p>
          </p:txBody>
        </p:sp>
        <p:sp>
          <p:nvSpPr>
            <p:cNvPr id="1619026" name="Line 82"/>
            <p:cNvSpPr>
              <a:spLocks noChangeShapeType="1"/>
            </p:cNvSpPr>
            <p:nvPr/>
          </p:nvSpPr>
          <p:spPr bwMode="auto">
            <a:xfrm>
              <a:off x="3504" y="3168"/>
              <a:ext cx="0" cy="288"/>
            </a:xfrm>
            <a:prstGeom prst="line">
              <a:avLst/>
            </a:prstGeom>
            <a:noFill/>
            <a:ln w="28575">
              <a:solidFill>
                <a:schemeClr val="tx1"/>
              </a:solidFill>
              <a:round/>
              <a:headEnd/>
              <a:tailEnd type="triangle" w="med" len="med"/>
            </a:ln>
            <a:effectLst/>
          </p:spPr>
          <p:txBody>
            <a:bodyPr/>
            <a:lstStyle/>
            <a:p>
              <a:endParaRPr lang="en-US"/>
            </a:p>
          </p:txBody>
        </p:sp>
        <p:sp>
          <p:nvSpPr>
            <p:cNvPr id="1619027" name="Line 83"/>
            <p:cNvSpPr>
              <a:spLocks noChangeShapeType="1"/>
            </p:cNvSpPr>
            <p:nvPr/>
          </p:nvSpPr>
          <p:spPr bwMode="auto">
            <a:xfrm>
              <a:off x="3744" y="3264"/>
              <a:ext cx="0" cy="192"/>
            </a:xfrm>
            <a:prstGeom prst="line">
              <a:avLst/>
            </a:prstGeom>
            <a:noFill/>
            <a:ln w="28575">
              <a:solidFill>
                <a:schemeClr val="tx1"/>
              </a:solidFill>
              <a:round/>
              <a:headEnd/>
              <a:tailEnd type="triangle" w="med" len="med"/>
            </a:ln>
            <a:effectLst/>
          </p:spPr>
          <p:txBody>
            <a:bodyPr/>
            <a:lstStyle/>
            <a:p>
              <a:endParaRPr lang="en-US"/>
            </a:p>
          </p:txBody>
        </p:sp>
        <p:sp>
          <p:nvSpPr>
            <p:cNvPr id="1619028" name="Line 84"/>
            <p:cNvSpPr>
              <a:spLocks noChangeShapeType="1"/>
            </p:cNvSpPr>
            <p:nvPr/>
          </p:nvSpPr>
          <p:spPr bwMode="auto">
            <a:xfrm>
              <a:off x="3024" y="3264"/>
              <a:ext cx="0" cy="192"/>
            </a:xfrm>
            <a:prstGeom prst="line">
              <a:avLst/>
            </a:prstGeom>
            <a:noFill/>
            <a:ln w="28575">
              <a:solidFill>
                <a:schemeClr val="tx1"/>
              </a:solidFill>
              <a:round/>
              <a:headEnd/>
              <a:tailEnd type="triangle" w="med" len="med"/>
            </a:ln>
            <a:effectLst/>
          </p:spPr>
          <p:txBody>
            <a:bodyPr/>
            <a:lstStyle/>
            <a:p>
              <a:endParaRPr lang="en-US"/>
            </a:p>
          </p:txBody>
        </p:sp>
        <p:sp>
          <p:nvSpPr>
            <p:cNvPr id="1619029" name="Line 85"/>
            <p:cNvSpPr>
              <a:spLocks noChangeShapeType="1"/>
            </p:cNvSpPr>
            <p:nvPr/>
          </p:nvSpPr>
          <p:spPr bwMode="auto">
            <a:xfrm>
              <a:off x="3024" y="1248"/>
              <a:ext cx="0" cy="192"/>
            </a:xfrm>
            <a:prstGeom prst="line">
              <a:avLst/>
            </a:prstGeom>
            <a:noFill/>
            <a:ln w="12700">
              <a:solidFill>
                <a:schemeClr val="tx1"/>
              </a:solidFill>
              <a:round/>
              <a:headEnd/>
              <a:tailEnd/>
            </a:ln>
            <a:effectLst/>
          </p:spPr>
          <p:txBody>
            <a:bodyPr/>
            <a:lstStyle/>
            <a:p>
              <a:endParaRPr lang="en-US"/>
            </a:p>
          </p:txBody>
        </p:sp>
        <p:sp>
          <p:nvSpPr>
            <p:cNvPr id="1619030" name="Line 86"/>
            <p:cNvSpPr>
              <a:spLocks noChangeShapeType="1"/>
            </p:cNvSpPr>
            <p:nvPr/>
          </p:nvSpPr>
          <p:spPr bwMode="auto">
            <a:xfrm>
              <a:off x="3024" y="1440"/>
              <a:ext cx="2304" cy="0"/>
            </a:xfrm>
            <a:prstGeom prst="line">
              <a:avLst/>
            </a:prstGeom>
            <a:noFill/>
            <a:ln w="12700">
              <a:solidFill>
                <a:schemeClr val="tx1"/>
              </a:solidFill>
              <a:round/>
              <a:headEnd/>
              <a:tailEnd/>
            </a:ln>
            <a:effectLst/>
          </p:spPr>
          <p:txBody>
            <a:bodyPr/>
            <a:lstStyle/>
            <a:p>
              <a:endParaRPr lang="en-US"/>
            </a:p>
          </p:txBody>
        </p:sp>
        <p:sp>
          <p:nvSpPr>
            <p:cNvPr id="1619031" name="Line 87"/>
            <p:cNvSpPr>
              <a:spLocks noChangeShapeType="1"/>
            </p:cNvSpPr>
            <p:nvPr/>
          </p:nvSpPr>
          <p:spPr bwMode="auto">
            <a:xfrm>
              <a:off x="5328" y="1440"/>
              <a:ext cx="0" cy="2112"/>
            </a:xfrm>
            <a:prstGeom prst="line">
              <a:avLst/>
            </a:prstGeom>
            <a:noFill/>
            <a:ln w="12700">
              <a:solidFill>
                <a:schemeClr val="tx1"/>
              </a:solidFill>
              <a:round/>
              <a:headEnd/>
              <a:tailEnd/>
            </a:ln>
            <a:effectLst/>
          </p:spPr>
          <p:txBody>
            <a:bodyPr/>
            <a:lstStyle/>
            <a:p>
              <a:endParaRPr lang="en-US"/>
            </a:p>
          </p:txBody>
        </p:sp>
        <p:sp>
          <p:nvSpPr>
            <p:cNvPr id="1619032" name="Line 88"/>
            <p:cNvSpPr>
              <a:spLocks noChangeShapeType="1"/>
            </p:cNvSpPr>
            <p:nvPr/>
          </p:nvSpPr>
          <p:spPr bwMode="auto">
            <a:xfrm flipH="1">
              <a:off x="3696" y="3552"/>
              <a:ext cx="1632" cy="0"/>
            </a:xfrm>
            <a:prstGeom prst="line">
              <a:avLst/>
            </a:prstGeom>
            <a:noFill/>
            <a:ln w="12700">
              <a:solidFill>
                <a:schemeClr val="tx1"/>
              </a:solidFill>
              <a:round/>
              <a:headEnd/>
              <a:tailEnd type="triangle" w="med" len="med"/>
            </a:ln>
            <a:effectLst/>
          </p:spPr>
          <p:txBody>
            <a:bodyPr/>
            <a:lstStyle/>
            <a:p>
              <a:endParaRPr lang="en-US"/>
            </a:p>
          </p:txBody>
        </p:sp>
        <p:sp>
          <p:nvSpPr>
            <p:cNvPr id="1619033" name="Line 89"/>
            <p:cNvSpPr>
              <a:spLocks noChangeShapeType="1"/>
            </p:cNvSpPr>
            <p:nvPr/>
          </p:nvSpPr>
          <p:spPr bwMode="auto">
            <a:xfrm>
              <a:off x="3360" y="3600"/>
              <a:ext cx="0" cy="144"/>
            </a:xfrm>
            <a:prstGeom prst="line">
              <a:avLst/>
            </a:prstGeom>
            <a:noFill/>
            <a:ln w="28575">
              <a:solidFill>
                <a:schemeClr val="tx1"/>
              </a:solidFill>
              <a:round/>
              <a:headEnd/>
              <a:tailEnd/>
            </a:ln>
            <a:effectLst/>
          </p:spPr>
          <p:txBody>
            <a:bodyPr/>
            <a:lstStyle/>
            <a:p>
              <a:endParaRPr lang="en-US"/>
            </a:p>
          </p:txBody>
        </p:sp>
        <p:sp>
          <p:nvSpPr>
            <p:cNvPr id="1619034" name="Line 90"/>
            <p:cNvSpPr>
              <a:spLocks noChangeShapeType="1"/>
            </p:cNvSpPr>
            <p:nvPr/>
          </p:nvSpPr>
          <p:spPr bwMode="auto">
            <a:xfrm>
              <a:off x="3360" y="3744"/>
              <a:ext cx="2064" cy="0"/>
            </a:xfrm>
            <a:prstGeom prst="line">
              <a:avLst/>
            </a:prstGeom>
            <a:noFill/>
            <a:ln w="28575">
              <a:solidFill>
                <a:schemeClr val="tx1"/>
              </a:solidFill>
              <a:round/>
              <a:headEnd/>
              <a:tailEnd/>
            </a:ln>
            <a:effectLst/>
          </p:spPr>
          <p:txBody>
            <a:bodyPr/>
            <a:lstStyle/>
            <a:p>
              <a:endParaRPr lang="en-US"/>
            </a:p>
          </p:txBody>
        </p:sp>
        <p:sp>
          <p:nvSpPr>
            <p:cNvPr id="102" name="Line 67"/>
            <p:cNvSpPr>
              <a:spLocks noChangeShapeType="1"/>
            </p:cNvSpPr>
            <p:nvPr/>
          </p:nvSpPr>
          <p:spPr bwMode="auto">
            <a:xfrm>
              <a:off x="4330" y="3497"/>
              <a:ext cx="144" cy="96"/>
            </a:xfrm>
            <a:prstGeom prst="line">
              <a:avLst/>
            </a:prstGeom>
            <a:noFill/>
            <a:ln w="20638">
              <a:solidFill>
                <a:srgbClr val="000000"/>
              </a:solidFill>
              <a:round/>
              <a:headEnd/>
              <a:tailEnd/>
            </a:ln>
          </p:spPr>
          <p:txBody>
            <a:bodyPr/>
            <a:lstStyle/>
            <a:p>
              <a:endParaRPr lang="en-US"/>
            </a:p>
          </p:txBody>
        </p:sp>
        <p:sp>
          <p:nvSpPr>
            <p:cNvPr id="103" name="Text Box 69"/>
            <p:cNvSpPr txBox="1">
              <a:spLocks noChangeArrowheads="1"/>
            </p:cNvSpPr>
            <p:nvPr/>
          </p:nvSpPr>
          <p:spPr bwMode="auto">
            <a:xfrm>
              <a:off x="4313" y="3301"/>
              <a:ext cx="204" cy="213"/>
            </a:xfrm>
            <a:prstGeom prst="rect">
              <a:avLst/>
            </a:prstGeom>
            <a:noFill/>
            <a:ln w="12700">
              <a:noFill/>
              <a:miter lim="800000"/>
              <a:headEnd/>
              <a:tailEnd/>
            </a:ln>
            <a:effectLst/>
          </p:spPr>
          <p:txBody>
            <a:bodyPr wrap="none">
              <a:spAutoFit/>
            </a:bodyPr>
            <a:lstStyle/>
            <a:p>
              <a:r>
                <a:rPr lang="en-US" dirty="0">
                  <a:solidFill>
                    <a:schemeClr val="tx1"/>
                  </a:solidFill>
                </a:rPr>
                <a:t>2</a:t>
              </a:r>
            </a:p>
          </p:txBody>
        </p:sp>
      </p:grpSp>
      <p:sp>
        <p:nvSpPr>
          <p:cNvPr id="1619036" name="Rectangle 92"/>
          <p:cNvSpPr>
            <a:spLocks noChangeArrowheads="1"/>
          </p:cNvSpPr>
          <p:nvPr/>
        </p:nvSpPr>
        <p:spPr bwMode="auto">
          <a:xfrm>
            <a:off x="844062" y="6172200"/>
            <a:ext cx="7455877" cy="457200"/>
          </a:xfrm>
          <a:prstGeom prst="rect">
            <a:avLst/>
          </a:prstGeom>
          <a:noFill/>
          <a:ln w="12700">
            <a:noFill/>
            <a:miter lim="800000"/>
            <a:headEnd/>
            <a:tailEnd/>
          </a:ln>
          <a:effectLst/>
        </p:spPr>
        <p:txBody>
          <a:bodyPr lIns="90488" tIns="44450" rIns="90488" bIns="44450"/>
          <a:lstStyle/>
          <a:p>
            <a:pPr marL="342900" indent="-342900" algn="ctr">
              <a:lnSpc>
                <a:spcPct val="90000"/>
              </a:lnSpc>
              <a:spcBef>
                <a:spcPct val="65000"/>
              </a:spcBef>
              <a:buClr>
                <a:schemeClr val="accent1"/>
              </a:buClr>
              <a:buSzPct val="75000"/>
            </a:pPr>
            <a:r>
              <a:rPr lang="en-US" sz="2400" i="1" dirty="0">
                <a:solidFill>
                  <a:srgbClr val="0332B7"/>
                </a:solidFill>
              </a:rPr>
              <a:t>What kind of locality are we taking advantage of?</a:t>
            </a:r>
          </a:p>
        </p:txBody>
      </p:sp>
    </p:spTree>
    <p:extLst>
      <p:ext uri="{BB962C8B-B14F-4D97-AF65-F5344CB8AC3E}">
        <p14:creationId xmlns:p14="http://schemas.microsoft.com/office/powerpoint/2010/main" val="22658166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19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9036"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algn="ctr"/>
            <a:r>
              <a:rPr lang="en-US" altLang="zh-CN" smtClean="0"/>
              <a:t>Why take this class?</a:t>
            </a:r>
            <a:endParaRPr lang="en-US" altLang="zh-CN" b="0" smtClean="0"/>
          </a:p>
        </p:txBody>
      </p:sp>
      <p:sp>
        <p:nvSpPr>
          <p:cNvPr id="23555" name="Rectangle 3"/>
          <p:cNvSpPr>
            <a:spLocks noGrp="1" noChangeArrowheads="1"/>
          </p:cNvSpPr>
          <p:nvPr>
            <p:ph type="body" idx="4294967295"/>
          </p:nvPr>
        </p:nvSpPr>
        <p:spPr/>
        <p:txBody>
          <a:bodyPr/>
          <a:lstStyle/>
          <a:p>
            <a:pPr>
              <a:defRPr/>
            </a:pPr>
            <a:r>
              <a:rPr lang="en-US" altLang="zh-CN" b="1" dirty="0" smtClean="0"/>
              <a:t>Learn how modern computing </a:t>
            </a:r>
            <a:r>
              <a:rPr lang="en-US" altLang="zh-CN" b="1" u="sng" dirty="0" smtClean="0"/>
              <a:t>hardware</a:t>
            </a:r>
            <a:r>
              <a:rPr lang="en-US" altLang="zh-CN" b="1" dirty="0" smtClean="0"/>
              <a:t> works</a:t>
            </a:r>
          </a:p>
          <a:p>
            <a:pPr>
              <a:defRPr/>
            </a:pPr>
            <a:endParaRPr lang="en-US" altLang="zh-CN" b="1" dirty="0" smtClean="0"/>
          </a:p>
          <a:p>
            <a:pPr>
              <a:defRPr/>
            </a:pPr>
            <a:r>
              <a:rPr lang="en-US" altLang="zh-CN" b="1" dirty="0" smtClean="0"/>
              <a:t>Understand where computing </a:t>
            </a:r>
            <a:r>
              <a:rPr lang="en-US" altLang="zh-CN" b="1" u="sng" dirty="0" smtClean="0"/>
              <a:t>hardware</a:t>
            </a:r>
            <a:r>
              <a:rPr lang="en-US" altLang="zh-CN" b="1" dirty="0" smtClean="0"/>
              <a:t> is going in the future</a:t>
            </a:r>
          </a:p>
          <a:p>
            <a:pPr lvl="1">
              <a:defRPr/>
            </a:pPr>
            <a:r>
              <a:rPr lang="en-US" altLang="zh-CN" sz="2000" dirty="0" smtClean="0">
                <a:solidFill>
                  <a:srgbClr val="0332B7"/>
                </a:solidFill>
              </a:rPr>
              <a:t>And learn how to contribute to this future…</a:t>
            </a:r>
          </a:p>
          <a:p>
            <a:pPr>
              <a:defRPr/>
            </a:pPr>
            <a:r>
              <a:rPr lang="en-US" altLang="zh-CN" b="1" dirty="0" smtClean="0"/>
              <a:t>How does this impact system </a:t>
            </a:r>
            <a:r>
              <a:rPr lang="en-US" altLang="zh-CN" b="1" u="sng" dirty="0" smtClean="0"/>
              <a:t>software</a:t>
            </a:r>
            <a:r>
              <a:rPr lang="en-US" altLang="zh-CN" b="1" dirty="0" smtClean="0"/>
              <a:t> and applications?</a:t>
            </a:r>
          </a:p>
          <a:p>
            <a:pPr lvl="1">
              <a:defRPr/>
            </a:pPr>
            <a:r>
              <a:rPr lang="en-US" altLang="zh-CN" sz="2000" dirty="0" smtClean="0">
                <a:solidFill>
                  <a:srgbClr val="0332B7"/>
                </a:solidFill>
              </a:rPr>
              <a:t>Essential to understand OS/compilers/PL</a:t>
            </a:r>
          </a:p>
          <a:p>
            <a:pPr lvl="1">
              <a:defRPr/>
            </a:pPr>
            <a:r>
              <a:rPr lang="en-US" altLang="zh-CN" sz="2000" dirty="0" smtClean="0">
                <a:solidFill>
                  <a:srgbClr val="0332B7"/>
                </a:solidFill>
              </a:rPr>
              <a:t>For everyone else, it can help you write better code!</a:t>
            </a:r>
          </a:p>
          <a:p>
            <a:pPr>
              <a:defRPr/>
            </a:pPr>
            <a:r>
              <a:rPr lang="en-US" altLang="zh-CN" b="1" dirty="0" smtClean="0"/>
              <a:t>How are future technologies going to impact computing systems?</a:t>
            </a:r>
          </a:p>
          <a:p>
            <a:pPr>
              <a:defRPr/>
            </a:pPr>
            <a:endParaRPr lang="en-US" altLang="zh-CN" b="1" dirty="0" smtClean="0"/>
          </a:p>
          <a:p>
            <a:pPr>
              <a:defRPr/>
            </a:pPr>
            <a:endParaRPr lang="en-US" altLang="zh-CN" b="1" dirty="0" smtClean="0"/>
          </a:p>
          <a:p>
            <a:pPr>
              <a:defRPr/>
            </a:pPr>
            <a:endParaRPr lang="zh-CN" altLang="en-US" b="1" dirty="0" smtClean="0"/>
          </a:p>
        </p:txBody>
      </p:sp>
      <p:sp>
        <p:nvSpPr>
          <p:cNvPr id="22532" name="Slide Number Placeholder 5"/>
          <p:cNvSpPr txBox="1">
            <a:spLocks noGrp="1"/>
          </p:cNvSpPr>
          <p:nvPr/>
        </p:nvSpPr>
        <p:spPr bwMode="auto">
          <a:xfrm>
            <a:off x="6553200" y="6565900"/>
            <a:ext cx="1905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pPr algn="r"/>
            <a:fld id="{12F2B51A-6765-426D-BE83-7D5497C1647F}" type="slidenum">
              <a:rPr lang="en-US" altLang="zh-CN" sz="1400" b="1">
                <a:solidFill>
                  <a:schemeClr val="accent2"/>
                </a:solidFill>
                <a:latin typeface="Times New Roman" pitchFamily="18" charset="0"/>
              </a:rPr>
              <a:pPr algn="r"/>
              <a:t>9</a:t>
            </a:fld>
            <a:endParaRPr lang="en-US" altLang="zh-CN" sz="1400" b="1">
              <a:solidFill>
                <a:schemeClr val="accent2"/>
              </a:solidFill>
              <a:latin typeface="Times New Roman" pitchFamily="18" charset="0"/>
            </a:endParaRPr>
          </a:p>
        </p:txBody>
      </p:sp>
      <p:sp>
        <p:nvSpPr>
          <p:cNvPr id="22533"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hlink"/>
                </a:solidFill>
                <a:latin typeface="Arial" charset="0"/>
                <a:ea typeface="宋体" charset="-122"/>
              </a:defRPr>
            </a:lvl1pPr>
            <a:lvl2pPr marL="742950" indent="-285750" eaLnBrk="0" hangingPunct="0">
              <a:defRPr sz="1600">
                <a:solidFill>
                  <a:schemeClr val="hlink"/>
                </a:solidFill>
                <a:latin typeface="Arial" charset="0"/>
                <a:ea typeface="宋体" charset="-122"/>
              </a:defRPr>
            </a:lvl2pPr>
            <a:lvl3pPr marL="1143000" indent="-228600" eaLnBrk="0" hangingPunct="0">
              <a:defRPr sz="1600">
                <a:solidFill>
                  <a:schemeClr val="hlink"/>
                </a:solidFill>
                <a:latin typeface="Arial" charset="0"/>
                <a:ea typeface="宋体" charset="-122"/>
              </a:defRPr>
            </a:lvl3pPr>
            <a:lvl4pPr marL="1600200" indent="-228600" eaLnBrk="0" hangingPunct="0">
              <a:defRPr sz="1600">
                <a:solidFill>
                  <a:schemeClr val="hlink"/>
                </a:solidFill>
                <a:latin typeface="Arial" charset="0"/>
                <a:ea typeface="宋体" charset="-122"/>
              </a:defRPr>
            </a:lvl4pPr>
            <a:lvl5pPr marL="2057400" indent="-228600" eaLnBrk="0" hangingPunct="0">
              <a:defRPr sz="1600">
                <a:solidFill>
                  <a:schemeClr val="hlink"/>
                </a:solidFill>
                <a:latin typeface="Arial" charset="0"/>
                <a:ea typeface="宋体" charset="-122"/>
              </a:defRPr>
            </a:lvl5pPr>
            <a:lvl6pPr marL="2514600" indent="-228600" eaLnBrk="0" fontAlgn="base" hangingPunct="0">
              <a:spcBef>
                <a:spcPct val="0"/>
              </a:spcBef>
              <a:spcAft>
                <a:spcPct val="0"/>
              </a:spcAft>
              <a:defRPr sz="1600">
                <a:solidFill>
                  <a:schemeClr val="hlink"/>
                </a:solidFill>
                <a:latin typeface="Arial" charset="0"/>
                <a:ea typeface="宋体" charset="-122"/>
              </a:defRPr>
            </a:lvl6pPr>
            <a:lvl7pPr marL="2971800" indent="-228600" eaLnBrk="0" fontAlgn="base" hangingPunct="0">
              <a:spcBef>
                <a:spcPct val="0"/>
              </a:spcBef>
              <a:spcAft>
                <a:spcPct val="0"/>
              </a:spcAft>
              <a:defRPr sz="1600">
                <a:solidFill>
                  <a:schemeClr val="hlink"/>
                </a:solidFill>
                <a:latin typeface="Arial" charset="0"/>
                <a:ea typeface="宋体" charset="-122"/>
              </a:defRPr>
            </a:lvl7pPr>
            <a:lvl8pPr marL="3429000" indent="-228600" eaLnBrk="0" fontAlgn="base" hangingPunct="0">
              <a:spcBef>
                <a:spcPct val="0"/>
              </a:spcBef>
              <a:spcAft>
                <a:spcPct val="0"/>
              </a:spcAft>
              <a:defRPr sz="1600">
                <a:solidFill>
                  <a:schemeClr val="hlink"/>
                </a:solidFill>
                <a:latin typeface="Arial" charset="0"/>
                <a:ea typeface="宋体" charset="-122"/>
              </a:defRPr>
            </a:lvl8pPr>
            <a:lvl9pPr marL="3886200" indent="-228600" eaLnBrk="0" fontAlgn="base" hangingPunct="0">
              <a:spcBef>
                <a:spcPct val="0"/>
              </a:spcBef>
              <a:spcAft>
                <a:spcPct val="0"/>
              </a:spcAft>
              <a:defRPr sz="1600">
                <a:solidFill>
                  <a:schemeClr val="hlink"/>
                </a:solidFill>
                <a:latin typeface="Arial" charset="0"/>
                <a:ea typeface="宋体" charset="-122"/>
              </a:defRPr>
            </a:lvl9pPr>
          </a:lstStyle>
          <a:p>
            <a:endParaRPr lang="en-US" altLang="zh-CN" sz="1400" b="0" smtClean="0">
              <a:solidFill>
                <a:srgbClr val="FBBA03"/>
              </a:solidFill>
              <a:latin typeface="Times New Roman" pitchFamily="18" charset="0"/>
            </a:endParaRPr>
          </a:p>
        </p:txBody>
      </p:sp>
    </p:spTree>
    <p:extLst>
      <p:ext uri="{BB962C8B-B14F-4D97-AF65-F5344CB8AC3E}">
        <p14:creationId xmlns:p14="http://schemas.microsoft.com/office/powerpoint/2010/main" val="4198293531"/>
      </p:ext>
    </p:extLst>
  </p:cSld>
  <p:clrMapOvr>
    <a:masterClrMapping/>
  </p:clrMapOvr>
  <p:transition spd="slow">
    <p:split orient="ver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4722" name="Rectangle 2"/>
          <p:cNvSpPr>
            <a:spLocks noGrp="1" noChangeArrowheads="1"/>
          </p:cNvSpPr>
          <p:nvPr>
            <p:ph type="title"/>
          </p:nvPr>
        </p:nvSpPr>
        <p:spPr>
          <a:xfrm>
            <a:off x="685800" y="330200"/>
            <a:ext cx="7293220" cy="863600"/>
          </a:xfrm>
        </p:spPr>
        <p:txBody>
          <a:bodyPr/>
          <a:lstStyle/>
          <a:p>
            <a:r>
              <a:rPr lang="en-US"/>
              <a:t>Types of Cache Misses (1/2)</a:t>
            </a:r>
          </a:p>
        </p:txBody>
      </p:sp>
      <p:sp>
        <p:nvSpPr>
          <p:cNvPr id="2974723" name="Rectangle 3"/>
          <p:cNvSpPr>
            <a:spLocks noGrp="1" noChangeArrowheads="1"/>
          </p:cNvSpPr>
          <p:nvPr>
            <p:ph type="body" idx="1"/>
          </p:nvPr>
        </p:nvSpPr>
        <p:spPr/>
        <p:txBody>
          <a:bodyPr/>
          <a:lstStyle/>
          <a:p>
            <a:r>
              <a:rPr lang="en-US" sz="2800" dirty="0"/>
              <a:t>“Three Cs” Model of Misses</a:t>
            </a:r>
          </a:p>
          <a:p>
            <a:r>
              <a:rPr lang="en-US" sz="2800" dirty="0"/>
              <a:t>1</a:t>
            </a:r>
            <a:r>
              <a:rPr lang="en-US" sz="2800" baseline="30000" dirty="0"/>
              <a:t>st</a:t>
            </a:r>
            <a:r>
              <a:rPr lang="en-US" sz="2800" dirty="0"/>
              <a:t> C: </a:t>
            </a:r>
            <a:r>
              <a:rPr lang="en-US" sz="2800" dirty="0" smtClean="0">
                <a:solidFill>
                  <a:srgbClr val="C00000"/>
                </a:solidFill>
              </a:rPr>
              <a:t>Compulsory</a:t>
            </a:r>
            <a:r>
              <a:rPr lang="zh-CN" altLang="en-US" sz="2800" dirty="0">
                <a:solidFill>
                  <a:srgbClr val="C00000"/>
                </a:solidFill>
              </a:rPr>
              <a:t>强制的</a:t>
            </a:r>
            <a:r>
              <a:rPr lang="en-US" sz="2800" dirty="0" smtClean="0">
                <a:solidFill>
                  <a:srgbClr val="C00000"/>
                </a:solidFill>
              </a:rPr>
              <a:t>Misses</a:t>
            </a:r>
            <a:endParaRPr lang="en-US" sz="2800" dirty="0">
              <a:solidFill>
                <a:srgbClr val="C00000"/>
              </a:solidFill>
            </a:endParaRPr>
          </a:p>
          <a:p>
            <a:pPr lvl="1"/>
            <a:r>
              <a:rPr lang="en-US" sz="2400" dirty="0"/>
              <a:t>occur when a program is first started</a:t>
            </a:r>
          </a:p>
          <a:p>
            <a:pPr lvl="1"/>
            <a:r>
              <a:rPr lang="en-US" sz="2400" dirty="0"/>
              <a:t>cache does not contain any of that program’s data yet, so misses are bound to occur</a:t>
            </a:r>
          </a:p>
          <a:p>
            <a:pPr lvl="1"/>
            <a:r>
              <a:rPr lang="en-US" sz="2400" dirty="0"/>
              <a:t>can’t be avoided easily, so won’t focus on these in this course</a:t>
            </a:r>
          </a:p>
          <a:p>
            <a:pPr lvl="1"/>
            <a:r>
              <a:rPr lang="en-US" sz="2400" dirty="0">
                <a:solidFill>
                  <a:srgbClr val="FF0000"/>
                </a:solidFill>
              </a:rPr>
              <a:t>Every block of memory will have one compulsory miss (NOT only every block of the cache)</a:t>
            </a:r>
          </a:p>
        </p:txBody>
      </p:sp>
    </p:spTree>
    <p:extLst>
      <p:ext uri="{BB962C8B-B14F-4D97-AF65-F5344CB8AC3E}">
        <p14:creationId xmlns:p14="http://schemas.microsoft.com/office/powerpoint/2010/main" val="438257161"/>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6770" name="Rectangle 2"/>
          <p:cNvSpPr>
            <a:spLocks noGrp="1" noChangeArrowheads="1"/>
          </p:cNvSpPr>
          <p:nvPr>
            <p:ph type="title"/>
          </p:nvPr>
        </p:nvSpPr>
        <p:spPr>
          <a:xfrm>
            <a:off x="685800" y="330200"/>
            <a:ext cx="7543800" cy="863600"/>
          </a:xfrm>
        </p:spPr>
        <p:txBody>
          <a:bodyPr/>
          <a:lstStyle/>
          <a:p>
            <a:r>
              <a:rPr lang="en-US" dirty="0"/>
              <a:t>Types of Cache Misses (2/2)</a:t>
            </a:r>
          </a:p>
        </p:txBody>
      </p:sp>
      <p:sp>
        <p:nvSpPr>
          <p:cNvPr id="2976771" name="Rectangle 3"/>
          <p:cNvSpPr>
            <a:spLocks noGrp="1" noChangeArrowheads="1"/>
          </p:cNvSpPr>
          <p:nvPr>
            <p:ph type="body" idx="1"/>
          </p:nvPr>
        </p:nvSpPr>
        <p:spPr>
          <a:xfrm>
            <a:off x="698989" y="1193800"/>
            <a:ext cx="8163657" cy="5054600"/>
          </a:xfrm>
        </p:spPr>
        <p:txBody>
          <a:bodyPr/>
          <a:lstStyle/>
          <a:p>
            <a:r>
              <a:rPr lang="en-US" sz="2800" dirty="0"/>
              <a:t>2</a:t>
            </a:r>
            <a:r>
              <a:rPr lang="en-US" sz="2800" baseline="30000" dirty="0"/>
              <a:t>nd</a:t>
            </a:r>
            <a:r>
              <a:rPr lang="en-US" sz="2800" dirty="0"/>
              <a:t> C: </a:t>
            </a:r>
            <a:r>
              <a:rPr lang="en-US" sz="2800" dirty="0">
                <a:solidFill>
                  <a:srgbClr val="C00000"/>
                </a:solidFill>
              </a:rPr>
              <a:t>Conflict Misses</a:t>
            </a:r>
          </a:p>
          <a:p>
            <a:pPr lvl="1"/>
            <a:r>
              <a:rPr lang="en-US" sz="2400" dirty="0"/>
              <a:t>miss that occurs because two distinct memory addresses map to the same cache location</a:t>
            </a:r>
          </a:p>
          <a:p>
            <a:pPr lvl="1"/>
            <a:r>
              <a:rPr lang="en-US" sz="2400" dirty="0"/>
              <a:t>two blocks (which happen to map to the same location) can keep overwriting each other</a:t>
            </a:r>
          </a:p>
          <a:p>
            <a:pPr lvl="1"/>
            <a:r>
              <a:rPr lang="en-US" sz="2400" dirty="0"/>
              <a:t>big problem in direct-mapped caches</a:t>
            </a:r>
          </a:p>
          <a:p>
            <a:pPr lvl="1"/>
            <a:r>
              <a:rPr lang="en-US" sz="2400" dirty="0"/>
              <a:t>how do we lessen the effect of these?</a:t>
            </a:r>
          </a:p>
          <a:p>
            <a:r>
              <a:rPr lang="en-US" sz="2800" dirty="0"/>
              <a:t>Dealing with Conflict Misses</a:t>
            </a:r>
          </a:p>
          <a:p>
            <a:pPr lvl="1"/>
            <a:r>
              <a:rPr lang="en-US" sz="2400" dirty="0"/>
              <a:t>Solution 1: Make the cache size bigger</a:t>
            </a:r>
          </a:p>
          <a:p>
            <a:pPr lvl="2"/>
            <a:r>
              <a:rPr lang="en-US" sz="2400" dirty="0">
                <a:solidFill>
                  <a:srgbClr val="0332B7"/>
                </a:solidFill>
              </a:rPr>
              <a:t>Fails at some point </a:t>
            </a:r>
          </a:p>
          <a:p>
            <a:pPr lvl="1"/>
            <a:r>
              <a:rPr lang="en-US" sz="2400" dirty="0"/>
              <a:t>Solution 2: Multiple distinct blocks can fit in the same cache Index?</a:t>
            </a:r>
          </a:p>
        </p:txBody>
      </p:sp>
    </p:spTree>
    <p:extLst>
      <p:ext uri="{BB962C8B-B14F-4D97-AF65-F5344CB8AC3E}">
        <p14:creationId xmlns:p14="http://schemas.microsoft.com/office/powerpoint/2010/main" val="87811481"/>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8818" name="Rectangle 2"/>
          <p:cNvSpPr>
            <a:spLocks noGrp="1" noChangeArrowheads="1"/>
          </p:cNvSpPr>
          <p:nvPr>
            <p:ph type="title"/>
          </p:nvPr>
        </p:nvSpPr>
        <p:spPr>
          <a:xfrm>
            <a:off x="685800" y="330200"/>
            <a:ext cx="7614138" cy="863600"/>
          </a:xfrm>
        </p:spPr>
        <p:txBody>
          <a:bodyPr/>
          <a:lstStyle/>
          <a:p>
            <a:r>
              <a:rPr lang="en-US"/>
              <a:t>Fully Associative Cache (1/3)</a:t>
            </a:r>
          </a:p>
        </p:txBody>
      </p:sp>
      <p:sp>
        <p:nvSpPr>
          <p:cNvPr id="2978819" name="Rectangle 3"/>
          <p:cNvSpPr>
            <a:spLocks noGrp="1" noChangeArrowheads="1"/>
          </p:cNvSpPr>
          <p:nvPr>
            <p:ph type="body" idx="1"/>
          </p:nvPr>
        </p:nvSpPr>
        <p:spPr>
          <a:xfrm>
            <a:off x="698500" y="1193800"/>
            <a:ext cx="8140700" cy="4927600"/>
          </a:xfrm>
        </p:spPr>
        <p:txBody>
          <a:bodyPr/>
          <a:lstStyle/>
          <a:p>
            <a:r>
              <a:rPr lang="en-US" sz="2800" dirty="0"/>
              <a:t>Memory address fields:</a:t>
            </a:r>
          </a:p>
          <a:p>
            <a:pPr lvl="1"/>
            <a:r>
              <a:rPr lang="en-US" sz="2400" dirty="0">
                <a:solidFill>
                  <a:srgbClr val="0332B7"/>
                </a:solidFill>
              </a:rPr>
              <a:t>Tag: same as before</a:t>
            </a:r>
          </a:p>
          <a:p>
            <a:pPr lvl="1"/>
            <a:r>
              <a:rPr lang="en-US" sz="2400" dirty="0">
                <a:solidFill>
                  <a:srgbClr val="0332B7"/>
                </a:solidFill>
              </a:rPr>
              <a:t>Offset: same as before</a:t>
            </a:r>
          </a:p>
          <a:p>
            <a:pPr lvl="1"/>
            <a:r>
              <a:rPr lang="en-US" sz="2400" dirty="0">
                <a:solidFill>
                  <a:srgbClr val="0332B7"/>
                </a:solidFill>
              </a:rPr>
              <a:t>Index: non-</a:t>
            </a:r>
            <a:r>
              <a:rPr lang="en-US" sz="2400" dirty="0" err="1">
                <a:solidFill>
                  <a:srgbClr val="0332B7"/>
                </a:solidFill>
              </a:rPr>
              <a:t>existant</a:t>
            </a:r>
            <a:endParaRPr lang="en-US" sz="2400" dirty="0">
              <a:solidFill>
                <a:srgbClr val="0332B7"/>
              </a:solidFill>
            </a:endParaRPr>
          </a:p>
          <a:p>
            <a:r>
              <a:rPr lang="en-US" sz="2800" dirty="0"/>
              <a:t>What does this mean?</a:t>
            </a:r>
          </a:p>
          <a:p>
            <a:pPr lvl="1"/>
            <a:r>
              <a:rPr lang="en-US" sz="2400" dirty="0">
                <a:solidFill>
                  <a:srgbClr val="0332B7"/>
                </a:solidFill>
              </a:rPr>
              <a:t>no “rows”: any block can go anywhere in the cache</a:t>
            </a:r>
          </a:p>
          <a:p>
            <a:pPr lvl="1"/>
            <a:r>
              <a:rPr lang="en-US" sz="2400" dirty="0">
                <a:solidFill>
                  <a:srgbClr val="0332B7"/>
                </a:solidFill>
              </a:rPr>
              <a:t>must compare with all tags in entire cache to see if data is there</a:t>
            </a:r>
          </a:p>
        </p:txBody>
      </p:sp>
    </p:spTree>
    <p:extLst>
      <p:ext uri="{BB962C8B-B14F-4D97-AF65-F5344CB8AC3E}">
        <p14:creationId xmlns:p14="http://schemas.microsoft.com/office/powerpoint/2010/main" val="345066854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0866" name="Rectangle 2"/>
          <p:cNvSpPr>
            <a:spLocks noGrp="1" noChangeArrowheads="1"/>
          </p:cNvSpPr>
          <p:nvPr>
            <p:ph type="title"/>
          </p:nvPr>
        </p:nvSpPr>
        <p:spPr/>
        <p:txBody>
          <a:bodyPr/>
          <a:lstStyle/>
          <a:p>
            <a:r>
              <a:rPr lang="en-US"/>
              <a:t>Fully Associative Cache (2/3)</a:t>
            </a:r>
          </a:p>
        </p:txBody>
      </p:sp>
      <p:sp>
        <p:nvSpPr>
          <p:cNvPr id="2980867" name="Rectangle 3"/>
          <p:cNvSpPr>
            <a:spLocks noGrp="1" noChangeArrowheads="1"/>
          </p:cNvSpPr>
          <p:nvPr>
            <p:ph type="body" idx="1"/>
          </p:nvPr>
        </p:nvSpPr>
        <p:spPr/>
        <p:txBody>
          <a:bodyPr/>
          <a:lstStyle/>
          <a:p>
            <a:r>
              <a:rPr lang="en-US" sz="2800" dirty="0"/>
              <a:t>Fully Associative Cache (e.g., 32 B block)</a:t>
            </a:r>
          </a:p>
          <a:p>
            <a:pPr lvl="1"/>
            <a:r>
              <a:rPr lang="en-US" sz="2400" dirty="0"/>
              <a:t>compare tags in parallel</a:t>
            </a:r>
          </a:p>
        </p:txBody>
      </p:sp>
      <p:grpSp>
        <p:nvGrpSpPr>
          <p:cNvPr id="2" name="Group 4"/>
          <p:cNvGrpSpPr>
            <a:grpSpLocks/>
          </p:cNvGrpSpPr>
          <p:nvPr/>
        </p:nvGrpSpPr>
        <p:grpSpPr bwMode="auto">
          <a:xfrm>
            <a:off x="773723" y="2157413"/>
            <a:ext cx="7313735" cy="3511550"/>
            <a:chOff x="288" y="1359"/>
            <a:chExt cx="4991" cy="2212"/>
          </a:xfrm>
        </p:grpSpPr>
        <p:sp>
          <p:nvSpPr>
            <p:cNvPr id="2980869" name="Rectangle 5"/>
            <p:cNvSpPr>
              <a:spLocks noChangeArrowheads="1"/>
            </p:cNvSpPr>
            <p:nvPr/>
          </p:nvSpPr>
          <p:spPr bwMode="auto">
            <a:xfrm>
              <a:off x="3780" y="1587"/>
              <a:ext cx="1302"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Byte Offset</a:t>
              </a:r>
            </a:p>
          </p:txBody>
        </p:sp>
        <p:sp>
          <p:nvSpPr>
            <p:cNvPr id="2980870" name="Rectangle 6"/>
            <p:cNvSpPr>
              <a:spLocks noChangeArrowheads="1"/>
            </p:cNvSpPr>
            <p:nvPr/>
          </p:nvSpPr>
          <p:spPr bwMode="auto">
            <a:xfrm>
              <a:off x="3511" y="2435"/>
              <a:ext cx="1760" cy="1136"/>
            </a:xfrm>
            <a:prstGeom prst="rect">
              <a:avLst/>
            </a:prstGeom>
            <a:noFill/>
            <a:ln w="38100">
              <a:solidFill>
                <a:schemeClr val="tx1"/>
              </a:solidFill>
              <a:miter lim="800000"/>
              <a:headEnd/>
              <a:tailEnd/>
            </a:ln>
            <a:effectLst/>
          </p:spPr>
          <p:txBody>
            <a:bodyPr wrap="none" anchor="ctr">
              <a:prstTxWarp prst="textNoShape">
                <a:avLst/>
              </a:prstTxWarp>
            </a:bodyPr>
            <a:lstStyle/>
            <a:p>
              <a:endParaRPr lang="en-US"/>
            </a:p>
          </p:txBody>
        </p:sp>
        <p:sp>
          <p:nvSpPr>
            <p:cNvPr id="2980871" name="Line 7"/>
            <p:cNvSpPr>
              <a:spLocks noChangeShapeType="1"/>
            </p:cNvSpPr>
            <p:nvPr/>
          </p:nvSpPr>
          <p:spPr bwMode="auto">
            <a:xfrm>
              <a:off x="3511" y="2619"/>
              <a:ext cx="176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72" name="Line 8"/>
            <p:cNvSpPr>
              <a:spLocks noChangeShapeType="1"/>
            </p:cNvSpPr>
            <p:nvPr/>
          </p:nvSpPr>
          <p:spPr bwMode="auto">
            <a:xfrm>
              <a:off x="3511" y="2811"/>
              <a:ext cx="176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73" name="Line 9"/>
            <p:cNvSpPr>
              <a:spLocks noChangeShapeType="1"/>
            </p:cNvSpPr>
            <p:nvPr/>
          </p:nvSpPr>
          <p:spPr bwMode="auto">
            <a:xfrm>
              <a:off x="3511" y="3003"/>
              <a:ext cx="176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74" name="Line 10"/>
            <p:cNvSpPr>
              <a:spLocks noChangeShapeType="1"/>
            </p:cNvSpPr>
            <p:nvPr/>
          </p:nvSpPr>
          <p:spPr bwMode="auto">
            <a:xfrm>
              <a:off x="3511" y="3195"/>
              <a:ext cx="176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75" name="Rectangle 11"/>
            <p:cNvSpPr>
              <a:spLocks noChangeArrowheads="1"/>
            </p:cNvSpPr>
            <p:nvPr/>
          </p:nvSpPr>
          <p:spPr bwMode="auto">
            <a:xfrm>
              <a:off x="4350" y="3234"/>
              <a:ext cx="207"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a:t>
              </a:r>
            </a:p>
          </p:txBody>
        </p:sp>
        <p:sp>
          <p:nvSpPr>
            <p:cNvPr id="2980876" name="Rectangle 12"/>
            <p:cNvSpPr>
              <a:spLocks noChangeArrowheads="1"/>
            </p:cNvSpPr>
            <p:nvPr/>
          </p:nvSpPr>
          <p:spPr bwMode="auto">
            <a:xfrm>
              <a:off x="3728" y="2055"/>
              <a:ext cx="1405"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 Cache Data</a:t>
              </a:r>
            </a:p>
          </p:txBody>
        </p:sp>
        <p:sp>
          <p:nvSpPr>
            <p:cNvPr id="2980877" name="Rectangle 13"/>
            <p:cNvSpPr>
              <a:spLocks noChangeArrowheads="1"/>
            </p:cNvSpPr>
            <p:nvPr/>
          </p:nvSpPr>
          <p:spPr bwMode="auto">
            <a:xfrm>
              <a:off x="4746" y="2343"/>
              <a:ext cx="533"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B  0</a:t>
              </a:r>
            </a:p>
          </p:txBody>
        </p:sp>
        <p:sp>
          <p:nvSpPr>
            <p:cNvPr id="2980878" name="Rectangle 14"/>
            <p:cNvSpPr>
              <a:spLocks noChangeArrowheads="1"/>
            </p:cNvSpPr>
            <p:nvPr/>
          </p:nvSpPr>
          <p:spPr bwMode="auto">
            <a:xfrm>
              <a:off x="295" y="1667"/>
              <a:ext cx="4688" cy="260"/>
            </a:xfrm>
            <a:prstGeom prst="rect">
              <a:avLst/>
            </a:prstGeom>
            <a:noFill/>
            <a:ln w="38100">
              <a:solidFill>
                <a:schemeClr val="tx1"/>
              </a:solidFill>
              <a:miter lim="800000"/>
              <a:headEnd/>
              <a:tailEnd/>
            </a:ln>
            <a:effectLst/>
          </p:spPr>
          <p:txBody>
            <a:bodyPr wrap="none" anchor="ctr">
              <a:prstTxWarp prst="textNoShape">
                <a:avLst/>
              </a:prstTxWarp>
            </a:bodyPr>
            <a:lstStyle/>
            <a:p>
              <a:endParaRPr lang="en-US"/>
            </a:p>
          </p:txBody>
        </p:sp>
        <p:sp>
          <p:nvSpPr>
            <p:cNvPr id="2980879" name="Rectangle 15"/>
            <p:cNvSpPr>
              <a:spLocks noChangeArrowheads="1"/>
            </p:cNvSpPr>
            <p:nvPr/>
          </p:nvSpPr>
          <p:spPr bwMode="auto">
            <a:xfrm>
              <a:off x="4816" y="1383"/>
              <a:ext cx="247"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a:solidFill>
                    <a:schemeClr val="tx1"/>
                  </a:solidFill>
                  <a:latin typeface="Times" pitchFamily="-65" charset="0"/>
                </a:rPr>
                <a:t>0</a:t>
              </a:r>
            </a:p>
          </p:txBody>
        </p:sp>
        <p:sp>
          <p:nvSpPr>
            <p:cNvPr id="2980880" name="Rectangle 16"/>
            <p:cNvSpPr>
              <a:spLocks noChangeArrowheads="1"/>
            </p:cNvSpPr>
            <p:nvPr/>
          </p:nvSpPr>
          <p:spPr bwMode="auto">
            <a:xfrm>
              <a:off x="3868" y="1359"/>
              <a:ext cx="247"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a:solidFill>
                    <a:schemeClr val="tx1"/>
                  </a:solidFill>
                  <a:latin typeface="Times" pitchFamily="-65" charset="0"/>
                </a:rPr>
                <a:t>4</a:t>
              </a:r>
            </a:p>
          </p:txBody>
        </p:sp>
        <p:sp>
          <p:nvSpPr>
            <p:cNvPr id="2980881" name="Rectangle 17"/>
            <p:cNvSpPr>
              <a:spLocks noChangeArrowheads="1"/>
            </p:cNvSpPr>
            <p:nvPr/>
          </p:nvSpPr>
          <p:spPr bwMode="auto">
            <a:xfrm>
              <a:off x="288" y="1383"/>
              <a:ext cx="370"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a:solidFill>
                    <a:schemeClr val="tx1"/>
                  </a:solidFill>
                  <a:latin typeface="Times" pitchFamily="-65" charset="0"/>
                </a:rPr>
                <a:t>31</a:t>
              </a:r>
            </a:p>
          </p:txBody>
        </p:sp>
        <p:sp>
          <p:nvSpPr>
            <p:cNvPr id="2980882" name="Rectangle 18"/>
            <p:cNvSpPr>
              <a:spLocks noChangeArrowheads="1"/>
            </p:cNvSpPr>
            <p:nvPr/>
          </p:nvSpPr>
          <p:spPr bwMode="auto">
            <a:xfrm>
              <a:off x="1399" y="2435"/>
              <a:ext cx="1856" cy="1136"/>
            </a:xfrm>
            <a:prstGeom prst="rect">
              <a:avLst/>
            </a:prstGeom>
            <a:noFill/>
            <a:ln w="38100">
              <a:solidFill>
                <a:schemeClr val="tx1"/>
              </a:solidFill>
              <a:miter lim="800000"/>
              <a:headEnd/>
              <a:tailEnd/>
            </a:ln>
            <a:effectLst/>
          </p:spPr>
          <p:txBody>
            <a:bodyPr wrap="none" anchor="ctr">
              <a:prstTxWarp prst="textNoShape">
                <a:avLst/>
              </a:prstTxWarp>
            </a:bodyPr>
            <a:lstStyle/>
            <a:p>
              <a:endParaRPr lang="en-US"/>
            </a:p>
          </p:txBody>
        </p:sp>
        <p:sp>
          <p:nvSpPr>
            <p:cNvPr id="2980883" name="Line 19"/>
            <p:cNvSpPr>
              <a:spLocks noChangeShapeType="1"/>
            </p:cNvSpPr>
            <p:nvPr/>
          </p:nvSpPr>
          <p:spPr bwMode="auto">
            <a:xfrm flipH="1">
              <a:off x="1383" y="2619"/>
              <a:ext cx="1888"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84" name="Line 20"/>
            <p:cNvSpPr>
              <a:spLocks noChangeShapeType="1"/>
            </p:cNvSpPr>
            <p:nvPr/>
          </p:nvSpPr>
          <p:spPr bwMode="auto">
            <a:xfrm flipH="1">
              <a:off x="1383" y="2811"/>
              <a:ext cx="1888"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85" name="Line 21"/>
            <p:cNvSpPr>
              <a:spLocks noChangeShapeType="1"/>
            </p:cNvSpPr>
            <p:nvPr/>
          </p:nvSpPr>
          <p:spPr bwMode="auto">
            <a:xfrm flipH="1">
              <a:off x="1383" y="3003"/>
              <a:ext cx="1888"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86" name="Line 22"/>
            <p:cNvSpPr>
              <a:spLocks noChangeShapeType="1"/>
            </p:cNvSpPr>
            <p:nvPr/>
          </p:nvSpPr>
          <p:spPr bwMode="auto">
            <a:xfrm flipH="1">
              <a:off x="1383" y="3195"/>
              <a:ext cx="1888"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87" name="Rectangle 23"/>
            <p:cNvSpPr>
              <a:spLocks noChangeArrowheads="1"/>
            </p:cNvSpPr>
            <p:nvPr/>
          </p:nvSpPr>
          <p:spPr bwMode="auto">
            <a:xfrm>
              <a:off x="2142" y="3234"/>
              <a:ext cx="207"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a:t>
              </a:r>
            </a:p>
          </p:txBody>
        </p:sp>
        <p:sp>
          <p:nvSpPr>
            <p:cNvPr id="2980888" name="Rectangle 24"/>
            <p:cNvSpPr>
              <a:spLocks noChangeArrowheads="1"/>
            </p:cNvSpPr>
            <p:nvPr/>
          </p:nvSpPr>
          <p:spPr bwMode="auto">
            <a:xfrm>
              <a:off x="992" y="1599"/>
              <a:ext cx="2644"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Cache Tag (27 bits long)</a:t>
              </a:r>
            </a:p>
          </p:txBody>
        </p:sp>
        <p:sp>
          <p:nvSpPr>
            <p:cNvPr id="2980889" name="Rectangle 25"/>
            <p:cNvSpPr>
              <a:spLocks noChangeArrowheads="1"/>
            </p:cNvSpPr>
            <p:nvPr/>
          </p:nvSpPr>
          <p:spPr bwMode="auto">
            <a:xfrm>
              <a:off x="3319" y="2435"/>
              <a:ext cx="128" cy="1136"/>
            </a:xfrm>
            <a:prstGeom prst="rect">
              <a:avLst/>
            </a:prstGeom>
            <a:noFill/>
            <a:ln w="38100">
              <a:solidFill>
                <a:schemeClr val="tx1"/>
              </a:solidFill>
              <a:miter lim="800000"/>
              <a:headEnd/>
              <a:tailEnd/>
            </a:ln>
            <a:effectLst/>
          </p:spPr>
          <p:txBody>
            <a:bodyPr wrap="none" anchor="ctr">
              <a:prstTxWarp prst="textNoShape">
                <a:avLst/>
              </a:prstTxWarp>
            </a:bodyPr>
            <a:lstStyle/>
            <a:p>
              <a:endParaRPr lang="en-US"/>
            </a:p>
          </p:txBody>
        </p:sp>
        <p:sp>
          <p:nvSpPr>
            <p:cNvPr id="2980890" name="Rectangle 26"/>
            <p:cNvSpPr>
              <a:spLocks noChangeArrowheads="1"/>
            </p:cNvSpPr>
            <p:nvPr/>
          </p:nvSpPr>
          <p:spPr bwMode="auto">
            <a:xfrm>
              <a:off x="3031" y="2091"/>
              <a:ext cx="674"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Valid</a:t>
              </a:r>
            </a:p>
          </p:txBody>
        </p:sp>
        <p:sp>
          <p:nvSpPr>
            <p:cNvPr id="2980891" name="Line 27"/>
            <p:cNvSpPr>
              <a:spLocks noChangeShapeType="1"/>
            </p:cNvSpPr>
            <p:nvPr/>
          </p:nvSpPr>
          <p:spPr bwMode="auto">
            <a:xfrm flipH="1">
              <a:off x="3303" y="2619"/>
              <a:ext cx="16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92" name="Line 28"/>
            <p:cNvSpPr>
              <a:spLocks noChangeShapeType="1"/>
            </p:cNvSpPr>
            <p:nvPr/>
          </p:nvSpPr>
          <p:spPr bwMode="auto">
            <a:xfrm flipH="1">
              <a:off x="3303" y="2811"/>
              <a:ext cx="16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93" name="Line 29"/>
            <p:cNvSpPr>
              <a:spLocks noChangeShapeType="1"/>
            </p:cNvSpPr>
            <p:nvPr/>
          </p:nvSpPr>
          <p:spPr bwMode="auto">
            <a:xfrm flipH="1">
              <a:off x="3303" y="3003"/>
              <a:ext cx="16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94" name="Line 30"/>
            <p:cNvSpPr>
              <a:spLocks noChangeShapeType="1"/>
            </p:cNvSpPr>
            <p:nvPr/>
          </p:nvSpPr>
          <p:spPr bwMode="auto">
            <a:xfrm flipH="1">
              <a:off x="3303" y="3195"/>
              <a:ext cx="16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95" name="Rectangle 31"/>
            <p:cNvSpPr>
              <a:spLocks noChangeArrowheads="1"/>
            </p:cNvSpPr>
            <p:nvPr/>
          </p:nvSpPr>
          <p:spPr bwMode="auto">
            <a:xfrm>
              <a:off x="3294" y="3234"/>
              <a:ext cx="207"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a:t>
              </a:r>
            </a:p>
          </p:txBody>
        </p:sp>
        <p:sp>
          <p:nvSpPr>
            <p:cNvPr id="2980896" name="Line 32"/>
            <p:cNvSpPr>
              <a:spLocks noChangeShapeType="1"/>
            </p:cNvSpPr>
            <p:nvPr/>
          </p:nvSpPr>
          <p:spPr bwMode="auto">
            <a:xfrm>
              <a:off x="4799" y="2435"/>
              <a:ext cx="0" cy="176"/>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97" name="Rectangle 33"/>
            <p:cNvSpPr>
              <a:spLocks noChangeArrowheads="1"/>
            </p:cNvSpPr>
            <p:nvPr/>
          </p:nvSpPr>
          <p:spPr bwMode="auto">
            <a:xfrm>
              <a:off x="4292" y="2355"/>
              <a:ext cx="471"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B 1</a:t>
              </a:r>
            </a:p>
          </p:txBody>
        </p:sp>
        <p:sp>
          <p:nvSpPr>
            <p:cNvPr id="2980898" name="Line 34"/>
            <p:cNvSpPr>
              <a:spLocks noChangeShapeType="1"/>
            </p:cNvSpPr>
            <p:nvPr/>
          </p:nvSpPr>
          <p:spPr bwMode="auto">
            <a:xfrm>
              <a:off x="4319" y="2435"/>
              <a:ext cx="0" cy="176"/>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899" name="Rectangle 35"/>
            <p:cNvSpPr>
              <a:spLocks noChangeArrowheads="1"/>
            </p:cNvSpPr>
            <p:nvPr/>
          </p:nvSpPr>
          <p:spPr bwMode="auto">
            <a:xfrm>
              <a:off x="3483" y="2355"/>
              <a:ext cx="594"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B 31</a:t>
              </a:r>
            </a:p>
          </p:txBody>
        </p:sp>
        <p:sp>
          <p:nvSpPr>
            <p:cNvPr id="2980900" name="Line 36"/>
            <p:cNvSpPr>
              <a:spLocks noChangeShapeType="1"/>
            </p:cNvSpPr>
            <p:nvPr/>
          </p:nvSpPr>
          <p:spPr bwMode="auto">
            <a:xfrm>
              <a:off x="3983" y="2435"/>
              <a:ext cx="0" cy="176"/>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901" name="Rectangle 37"/>
            <p:cNvSpPr>
              <a:spLocks noChangeArrowheads="1"/>
            </p:cNvSpPr>
            <p:nvPr/>
          </p:nvSpPr>
          <p:spPr bwMode="auto">
            <a:xfrm rot="16200000">
              <a:off x="4081" y="2328"/>
              <a:ext cx="191" cy="355"/>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a:t>
              </a:r>
            </a:p>
          </p:txBody>
        </p:sp>
        <p:sp>
          <p:nvSpPr>
            <p:cNvPr id="2980902" name="Line 38"/>
            <p:cNvSpPr>
              <a:spLocks noChangeShapeType="1"/>
            </p:cNvSpPr>
            <p:nvPr/>
          </p:nvSpPr>
          <p:spPr bwMode="auto">
            <a:xfrm>
              <a:off x="4799" y="2627"/>
              <a:ext cx="0" cy="176"/>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903" name="Line 39"/>
            <p:cNvSpPr>
              <a:spLocks noChangeShapeType="1"/>
            </p:cNvSpPr>
            <p:nvPr/>
          </p:nvSpPr>
          <p:spPr bwMode="auto">
            <a:xfrm>
              <a:off x="4319" y="2627"/>
              <a:ext cx="0" cy="176"/>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904" name="Line 40"/>
            <p:cNvSpPr>
              <a:spLocks noChangeShapeType="1"/>
            </p:cNvSpPr>
            <p:nvPr/>
          </p:nvSpPr>
          <p:spPr bwMode="auto">
            <a:xfrm>
              <a:off x="3983" y="2627"/>
              <a:ext cx="0" cy="176"/>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905" name="Rectangle 41"/>
            <p:cNvSpPr>
              <a:spLocks noChangeArrowheads="1"/>
            </p:cNvSpPr>
            <p:nvPr/>
          </p:nvSpPr>
          <p:spPr bwMode="auto">
            <a:xfrm rot="16200000">
              <a:off x="3848" y="2838"/>
              <a:ext cx="387" cy="61"/>
            </a:xfrm>
            <a:prstGeom prst="rect">
              <a:avLst/>
            </a:prstGeom>
            <a:noFill/>
            <a:ln w="12700">
              <a:noFill/>
              <a:miter lim="800000"/>
              <a:headEnd/>
              <a:tailEnd/>
            </a:ln>
            <a:effectLst/>
          </p:spPr>
          <p:txBody>
            <a:bodyPr vert="eaVert" wrap="none" lIns="90488" tIns="44450" rIns="90488" bIns="44450">
              <a:prstTxWarp prst="textNoShape">
                <a:avLst/>
              </a:prstTxWarp>
              <a:spAutoFit/>
            </a:bodyPr>
            <a:lstStyle/>
            <a:p>
              <a:endParaRPr lang="en-US" sz="2800" b="1">
                <a:solidFill>
                  <a:schemeClr val="tx1"/>
                </a:solidFill>
                <a:latin typeface="Times" pitchFamily="-65" charset="0"/>
              </a:endParaRPr>
            </a:p>
          </p:txBody>
        </p:sp>
        <p:sp>
          <p:nvSpPr>
            <p:cNvPr id="2980906" name="Rectangle 42"/>
            <p:cNvSpPr>
              <a:spLocks noChangeArrowheads="1"/>
            </p:cNvSpPr>
            <p:nvPr/>
          </p:nvSpPr>
          <p:spPr bwMode="auto">
            <a:xfrm>
              <a:off x="1712" y="2127"/>
              <a:ext cx="1281" cy="328"/>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800" b="1">
                  <a:solidFill>
                    <a:schemeClr val="tx1"/>
                  </a:solidFill>
                  <a:latin typeface="Times" pitchFamily="-65" charset="0"/>
                </a:rPr>
                <a:t> Cache Tag</a:t>
              </a:r>
            </a:p>
          </p:txBody>
        </p:sp>
        <p:sp>
          <p:nvSpPr>
            <p:cNvPr id="2980907" name="Line 43"/>
            <p:cNvSpPr>
              <a:spLocks noChangeShapeType="1"/>
            </p:cNvSpPr>
            <p:nvPr/>
          </p:nvSpPr>
          <p:spPr bwMode="auto">
            <a:xfrm>
              <a:off x="3851" y="1655"/>
              <a:ext cx="0" cy="272"/>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grpSp>
      <p:grpSp>
        <p:nvGrpSpPr>
          <p:cNvPr id="3" name="Group 44"/>
          <p:cNvGrpSpPr>
            <a:grpSpLocks/>
          </p:cNvGrpSpPr>
          <p:nvPr/>
        </p:nvGrpSpPr>
        <p:grpSpPr bwMode="auto">
          <a:xfrm>
            <a:off x="912935" y="3048004"/>
            <a:ext cx="1488831" cy="2638425"/>
            <a:chOff x="383" y="1920"/>
            <a:chExt cx="1016" cy="1662"/>
          </a:xfrm>
        </p:grpSpPr>
        <p:sp>
          <p:nvSpPr>
            <p:cNvPr id="2980909" name="Line 45"/>
            <p:cNvSpPr>
              <a:spLocks noChangeShapeType="1"/>
            </p:cNvSpPr>
            <p:nvPr/>
          </p:nvSpPr>
          <p:spPr bwMode="auto">
            <a:xfrm flipH="1">
              <a:off x="383" y="1920"/>
              <a:ext cx="1" cy="1555"/>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910" name="Oval 46"/>
            <p:cNvSpPr>
              <a:spLocks noChangeArrowheads="1"/>
            </p:cNvSpPr>
            <p:nvPr/>
          </p:nvSpPr>
          <p:spPr bwMode="auto">
            <a:xfrm>
              <a:off x="967" y="2435"/>
              <a:ext cx="176" cy="176"/>
            </a:xfrm>
            <a:prstGeom prst="ellips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911" name="Rectangle 47"/>
            <p:cNvSpPr>
              <a:spLocks noChangeArrowheads="1"/>
            </p:cNvSpPr>
            <p:nvPr/>
          </p:nvSpPr>
          <p:spPr bwMode="auto">
            <a:xfrm>
              <a:off x="936" y="2367"/>
              <a:ext cx="224" cy="250"/>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chemeClr val="tx1"/>
                  </a:solidFill>
                  <a:latin typeface="Times" pitchFamily="-65" charset="0"/>
                </a:rPr>
                <a:t>=</a:t>
              </a:r>
            </a:p>
          </p:txBody>
        </p:sp>
        <p:sp>
          <p:nvSpPr>
            <p:cNvPr id="2980912" name="Line 48"/>
            <p:cNvSpPr>
              <a:spLocks noChangeShapeType="1"/>
            </p:cNvSpPr>
            <p:nvPr/>
          </p:nvSpPr>
          <p:spPr bwMode="auto">
            <a:xfrm flipH="1">
              <a:off x="1143" y="2523"/>
              <a:ext cx="256" cy="0"/>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p>
          </p:txBody>
        </p:sp>
        <p:sp>
          <p:nvSpPr>
            <p:cNvPr id="2980913" name="Oval 49"/>
            <p:cNvSpPr>
              <a:spLocks noChangeArrowheads="1"/>
            </p:cNvSpPr>
            <p:nvPr/>
          </p:nvSpPr>
          <p:spPr bwMode="auto">
            <a:xfrm>
              <a:off x="967" y="2819"/>
              <a:ext cx="176" cy="176"/>
            </a:xfrm>
            <a:prstGeom prst="ellips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914" name="Rectangle 50"/>
            <p:cNvSpPr>
              <a:spLocks noChangeArrowheads="1"/>
            </p:cNvSpPr>
            <p:nvPr/>
          </p:nvSpPr>
          <p:spPr bwMode="auto">
            <a:xfrm>
              <a:off x="941" y="2751"/>
              <a:ext cx="224" cy="250"/>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a:solidFill>
                    <a:schemeClr val="tx1"/>
                  </a:solidFill>
                  <a:latin typeface="Times" pitchFamily="-65" charset="0"/>
                </a:rPr>
                <a:t>=</a:t>
              </a:r>
            </a:p>
          </p:txBody>
        </p:sp>
        <p:sp>
          <p:nvSpPr>
            <p:cNvPr id="2980915" name="Line 51"/>
            <p:cNvSpPr>
              <a:spLocks noChangeShapeType="1"/>
            </p:cNvSpPr>
            <p:nvPr/>
          </p:nvSpPr>
          <p:spPr bwMode="auto">
            <a:xfrm flipH="1">
              <a:off x="1143" y="2907"/>
              <a:ext cx="256" cy="0"/>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p>
          </p:txBody>
        </p:sp>
        <p:sp>
          <p:nvSpPr>
            <p:cNvPr id="2980916" name="Oval 52"/>
            <p:cNvSpPr>
              <a:spLocks noChangeArrowheads="1"/>
            </p:cNvSpPr>
            <p:nvPr/>
          </p:nvSpPr>
          <p:spPr bwMode="auto">
            <a:xfrm>
              <a:off x="727" y="2627"/>
              <a:ext cx="176" cy="176"/>
            </a:xfrm>
            <a:prstGeom prst="ellips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917" name="Rectangle 53"/>
            <p:cNvSpPr>
              <a:spLocks noChangeArrowheads="1"/>
            </p:cNvSpPr>
            <p:nvPr/>
          </p:nvSpPr>
          <p:spPr bwMode="auto">
            <a:xfrm>
              <a:off x="701" y="2559"/>
              <a:ext cx="224" cy="250"/>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a:solidFill>
                    <a:schemeClr val="tx1"/>
                  </a:solidFill>
                  <a:latin typeface="Times" pitchFamily="-65" charset="0"/>
                </a:rPr>
                <a:t>=</a:t>
              </a:r>
            </a:p>
          </p:txBody>
        </p:sp>
        <p:sp>
          <p:nvSpPr>
            <p:cNvPr id="2980918" name="Line 54"/>
            <p:cNvSpPr>
              <a:spLocks noChangeShapeType="1"/>
            </p:cNvSpPr>
            <p:nvPr/>
          </p:nvSpPr>
          <p:spPr bwMode="auto">
            <a:xfrm flipH="1">
              <a:off x="903" y="2715"/>
              <a:ext cx="496" cy="0"/>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p>
          </p:txBody>
        </p:sp>
        <p:sp>
          <p:nvSpPr>
            <p:cNvPr id="2980919" name="Oval 55"/>
            <p:cNvSpPr>
              <a:spLocks noChangeArrowheads="1"/>
            </p:cNvSpPr>
            <p:nvPr/>
          </p:nvSpPr>
          <p:spPr bwMode="auto">
            <a:xfrm>
              <a:off x="727" y="3011"/>
              <a:ext cx="176" cy="176"/>
            </a:xfrm>
            <a:prstGeom prst="ellips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920" name="Line 56"/>
            <p:cNvSpPr>
              <a:spLocks noChangeShapeType="1"/>
            </p:cNvSpPr>
            <p:nvPr/>
          </p:nvSpPr>
          <p:spPr bwMode="auto">
            <a:xfrm flipH="1">
              <a:off x="903" y="3099"/>
              <a:ext cx="496" cy="0"/>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p>
          </p:txBody>
        </p:sp>
        <p:sp>
          <p:nvSpPr>
            <p:cNvPr id="2980921" name="Rectangle 57"/>
            <p:cNvSpPr>
              <a:spLocks noChangeArrowheads="1"/>
            </p:cNvSpPr>
            <p:nvPr/>
          </p:nvSpPr>
          <p:spPr bwMode="auto">
            <a:xfrm>
              <a:off x="701" y="2955"/>
              <a:ext cx="224" cy="250"/>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a:solidFill>
                    <a:schemeClr val="tx1"/>
                  </a:solidFill>
                  <a:latin typeface="Times" pitchFamily="-65" charset="0"/>
                </a:rPr>
                <a:t>=</a:t>
              </a:r>
            </a:p>
          </p:txBody>
        </p:sp>
        <p:sp>
          <p:nvSpPr>
            <p:cNvPr id="2980922" name="Line 58"/>
            <p:cNvSpPr>
              <a:spLocks noChangeShapeType="1"/>
            </p:cNvSpPr>
            <p:nvPr/>
          </p:nvSpPr>
          <p:spPr bwMode="auto">
            <a:xfrm>
              <a:off x="391" y="3099"/>
              <a:ext cx="320" cy="0"/>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p>
          </p:txBody>
        </p:sp>
        <p:sp>
          <p:nvSpPr>
            <p:cNvPr id="2980923" name="Line 59"/>
            <p:cNvSpPr>
              <a:spLocks noChangeShapeType="1"/>
            </p:cNvSpPr>
            <p:nvPr/>
          </p:nvSpPr>
          <p:spPr bwMode="auto">
            <a:xfrm>
              <a:off x="391" y="2715"/>
              <a:ext cx="320" cy="0"/>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p>
          </p:txBody>
        </p:sp>
        <p:sp>
          <p:nvSpPr>
            <p:cNvPr id="2980924" name="Line 60"/>
            <p:cNvSpPr>
              <a:spLocks noChangeShapeType="1"/>
            </p:cNvSpPr>
            <p:nvPr/>
          </p:nvSpPr>
          <p:spPr bwMode="auto">
            <a:xfrm>
              <a:off x="391" y="2907"/>
              <a:ext cx="560" cy="0"/>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p>
          </p:txBody>
        </p:sp>
        <p:sp>
          <p:nvSpPr>
            <p:cNvPr id="2980925" name="Line 61"/>
            <p:cNvSpPr>
              <a:spLocks noChangeShapeType="1"/>
            </p:cNvSpPr>
            <p:nvPr/>
          </p:nvSpPr>
          <p:spPr bwMode="auto">
            <a:xfrm>
              <a:off x="391" y="2523"/>
              <a:ext cx="548" cy="0"/>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p>
          </p:txBody>
        </p:sp>
        <p:sp>
          <p:nvSpPr>
            <p:cNvPr id="2980926" name="Oval 62"/>
            <p:cNvSpPr>
              <a:spLocks noChangeArrowheads="1"/>
            </p:cNvSpPr>
            <p:nvPr/>
          </p:nvSpPr>
          <p:spPr bwMode="auto">
            <a:xfrm>
              <a:off x="727" y="3395"/>
              <a:ext cx="176" cy="176"/>
            </a:xfrm>
            <a:prstGeom prst="ellips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2980927" name="Line 63"/>
            <p:cNvSpPr>
              <a:spLocks noChangeShapeType="1"/>
            </p:cNvSpPr>
            <p:nvPr/>
          </p:nvSpPr>
          <p:spPr bwMode="auto">
            <a:xfrm flipH="1">
              <a:off x="903" y="3483"/>
              <a:ext cx="496" cy="0"/>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p>
          </p:txBody>
        </p:sp>
        <p:sp>
          <p:nvSpPr>
            <p:cNvPr id="2980928" name="Rectangle 64"/>
            <p:cNvSpPr>
              <a:spLocks noChangeArrowheads="1"/>
            </p:cNvSpPr>
            <p:nvPr/>
          </p:nvSpPr>
          <p:spPr bwMode="auto">
            <a:xfrm>
              <a:off x="691" y="3332"/>
              <a:ext cx="224" cy="250"/>
            </a:xfrm>
            <a:prstGeom prst="rect">
              <a:avLst/>
            </a:prstGeom>
            <a:noFill/>
            <a:ln w="12700">
              <a:noFill/>
              <a:miter lim="800000"/>
              <a:headEnd/>
              <a:tailEnd/>
            </a:ln>
            <a:effectLst/>
          </p:spPr>
          <p:txBody>
            <a:bodyPr wrap="none" lIns="90488" tIns="44450" rIns="90488" bIns="44450">
              <a:prstTxWarp prst="textNoShape">
                <a:avLst/>
              </a:prstTxWarp>
              <a:spAutoFit/>
            </a:bodyPr>
            <a:lstStyle/>
            <a:p>
              <a:r>
                <a:rPr lang="en-US" sz="2000" b="1" dirty="0">
                  <a:solidFill>
                    <a:schemeClr val="tx1"/>
                  </a:solidFill>
                  <a:latin typeface="Times" pitchFamily="-65" charset="0"/>
                </a:rPr>
                <a:t>=</a:t>
              </a:r>
            </a:p>
          </p:txBody>
        </p:sp>
        <p:sp>
          <p:nvSpPr>
            <p:cNvPr id="2980929" name="Line 65"/>
            <p:cNvSpPr>
              <a:spLocks noChangeShapeType="1"/>
            </p:cNvSpPr>
            <p:nvPr/>
          </p:nvSpPr>
          <p:spPr bwMode="auto">
            <a:xfrm>
              <a:off x="391" y="3483"/>
              <a:ext cx="320" cy="0"/>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p>
          </p:txBody>
        </p:sp>
        <p:sp>
          <p:nvSpPr>
            <p:cNvPr id="2980930" name="Rectangle 66"/>
            <p:cNvSpPr>
              <a:spLocks noChangeArrowheads="1"/>
            </p:cNvSpPr>
            <p:nvPr/>
          </p:nvSpPr>
          <p:spPr bwMode="auto">
            <a:xfrm>
              <a:off x="728" y="3121"/>
              <a:ext cx="184" cy="252"/>
            </a:xfrm>
            <a:prstGeom prst="rect">
              <a:avLst/>
            </a:prstGeom>
            <a:noFill/>
            <a:ln w="12700">
              <a:noFill/>
              <a:miter lim="800000"/>
              <a:headEnd/>
              <a:tailEnd/>
            </a:ln>
            <a:effectLst/>
          </p:spPr>
          <p:txBody>
            <a:bodyPr wrap="none">
              <a:prstTxWarp prst="textNoShape">
                <a:avLst/>
              </a:prstTxWarp>
              <a:spAutoFit/>
            </a:bodyPr>
            <a:lstStyle/>
            <a:p>
              <a:r>
                <a:rPr lang="en-US" sz="2000" b="1" dirty="0">
                  <a:solidFill>
                    <a:schemeClr val="tx1"/>
                  </a:solidFill>
                  <a:latin typeface="Times" pitchFamily="-65" charset="0"/>
                </a:rPr>
                <a:t>:</a:t>
              </a:r>
            </a:p>
          </p:txBody>
        </p:sp>
      </p:grpSp>
    </p:spTree>
    <p:extLst>
      <p:ext uri="{BB962C8B-B14F-4D97-AF65-F5344CB8AC3E}">
        <p14:creationId xmlns:p14="http://schemas.microsoft.com/office/powerpoint/2010/main" val="240349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4962" name="Rectangle 2"/>
          <p:cNvSpPr>
            <a:spLocks noGrp="1" noChangeArrowheads="1"/>
          </p:cNvSpPr>
          <p:nvPr>
            <p:ph type="title"/>
          </p:nvPr>
        </p:nvSpPr>
        <p:spPr>
          <a:xfrm>
            <a:off x="685800" y="330200"/>
            <a:ext cx="7543800" cy="965200"/>
          </a:xfrm>
        </p:spPr>
        <p:txBody>
          <a:bodyPr/>
          <a:lstStyle/>
          <a:p>
            <a:r>
              <a:rPr lang="en-US" dirty="0"/>
              <a:t>Final Type of Cache Miss</a:t>
            </a:r>
          </a:p>
        </p:txBody>
      </p:sp>
      <p:sp>
        <p:nvSpPr>
          <p:cNvPr id="2984963" name="Rectangle 3"/>
          <p:cNvSpPr>
            <a:spLocks noGrp="1" noChangeArrowheads="1"/>
          </p:cNvSpPr>
          <p:nvPr>
            <p:ph type="body" idx="1"/>
          </p:nvPr>
        </p:nvSpPr>
        <p:spPr>
          <a:xfrm>
            <a:off x="698989" y="1447800"/>
            <a:ext cx="8093319" cy="4800600"/>
          </a:xfrm>
        </p:spPr>
        <p:txBody>
          <a:bodyPr/>
          <a:lstStyle/>
          <a:p>
            <a:r>
              <a:rPr lang="en-US" sz="2800" dirty="0"/>
              <a:t>3</a:t>
            </a:r>
            <a:r>
              <a:rPr lang="en-US" sz="2800" baseline="30000" dirty="0"/>
              <a:t>rd</a:t>
            </a:r>
            <a:r>
              <a:rPr lang="en-US" sz="2800" dirty="0"/>
              <a:t> C: </a:t>
            </a:r>
            <a:r>
              <a:rPr lang="en-US" sz="2800" dirty="0">
                <a:solidFill>
                  <a:srgbClr val="C00000"/>
                </a:solidFill>
              </a:rPr>
              <a:t>Capacity Misses</a:t>
            </a:r>
          </a:p>
          <a:p>
            <a:pPr lvl="1"/>
            <a:r>
              <a:rPr lang="en-US" sz="2400" dirty="0"/>
              <a:t>miss that occurs because the cache has a limited size</a:t>
            </a:r>
          </a:p>
          <a:p>
            <a:pPr lvl="1"/>
            <a:r>
              <a:rPr lang="en-US" sz="2400" dirty="0"/>
              <a:t>miss that would not occur if we increase the size of the cache</a:t>
            </a:r>
          </a:p>
          <a:p>
            <a:pPr lvl="1"/>
            <a:r>
              <a:rPr lang="en-US" sz="2400" dirty="0"/>
              <a:t>sketchy definition, so just get the general idea</a:t>
            </a:r>
          </a:p>
          <a:p>
            <a:r>
              <a:rPr lang="en-US" sz="2800" dirty="0"/>
              <a:t>This is the primary type of miss for Fully Associative caches</a:t>
            </a:r>
            <a:r>
              <a:rPr lang="en-US" dirty="0"/>
              <a:t>.</a:t>
            </a:r>
          </a:p>
        </p:txBody>
      </p:sp>
    </p:spTree>
    <p:extLst>
      <p:ext uri="{BB962C8B-B14F-4D97-AF65-F5344CB8AC3E}">
        <p14:creationId xmlns:p14="http://schemas.microsoft.com/office/powerpoint/2010/main" val="261983087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7010" name="Rectangle 2"/>
          <p:cNvSpPr>
            <a:spLocks noGrp="1" noChangeArrowheads="1"/>
          </p:cNvSpPr>
          <p:nvPr>
            <p:ph type="title"/>
          </p:nvPr>
        </p:nvSpPr>
        <p:spPr>
          <a:xfrm>
            <a:off x="304800" y="330200"/>
            <a:ext cx="8686800" cy="1041400"/>
          </a:xfrm>
        </p:spPr>
        <p:txBody>
          <a:bodyPr/>
          <a:lstStyle/>
          <a:p>
            <a:r>
              <a:rPr lang="en-US" dirty="0" smtClean="0"/>
              <a:t>N-Way Set Associative</a:t>
            </a:r>
            <a:r>
              <a:rPr lang="zh-CN" altLang="en-US" dirty="0"/>
              <a:t>关联</a:t>
            </a:r>
            <a:r>
              <a:rPr lang="en-US" dirty="0" smtClean="0"/>
              <a:t>Cache (1/3)</a:t>
            </a:r>
            <a:endParaRPr lang="en-US" dirty="0"/>
          </a:p>
        </p:txBody>
      </p:sp>
      <p:sp>
        <p:nvSpPr>
          <p:cNvPr id="2987011" name="Rectangle 3"/>
          <p:cNvSpPr>
            <a:spLocks noGrp="1" noChangeArrowheads="1"/>
          </p:cNvSpPr>
          <p:nvPr>
            <p:ph type="body" idx="1"/>
          </p:nvPr>
        </p:nvSpPr>
        <p:spPr>
          <a:xfrm>
            <a:off x="492369" y="1193800"/>
            <a:ext cx="8510954" cy="5054600"/>
          </a:xfrm>
        </p:spPr>
        <p:txBody>
          <a:bodyPr/>
          <a:lstStyle/>
          <a:p>
            <a:r>
              <a:rPr lang="en-US" sz="2800" dirty="0"/>
              <a:t>Memory address fields:</a:t>
            </a:r>
          </a:p>
          <a:p>
            <a:pPr lvl="1"/>
            <a:r>
              <a:rPr lang="en-US" sz="2400" dirty="0">
                <a:solidFill>
                  <a:schemeClr val="accent2"/>
                </a:solidFill>
              </a:rPr>
              <a:t>Tag</a:t>
            </a:r>
            <a:r>
              <a:rPr lang="en-US" sz="2400" dirty="0"/>
              <a:t>: same as before</a:t>
            </a:r>
          </a:p>
          <a:p>
            <a:pPr lvl="1"/>
            <a:r>
              <a:rPr lang="en-US" sz="2400" dirty="0">
                <a:solidFill>
                  <a:schemeClr val="accent4"/>
                </a:solidFill>
              </a:rPr>
              <a:t>Offset</a:t>
            </a:r>
            <a:r>
              <a:rPr lang="en-US" sz="2400" dirty="0"/>
              <a:t>: same as before</a:t>
            </a:r>
          </a:p>
          <a:p>
            <a:pPr lvl="1"/>
            <a:r>
              <a:rPr lang="en-US" sz="2400" dirty="0">
                <a:solidFill>
                  <a:schemeClr val="accent1"/>
                </a:solidFill>
              </a:rPr>
              <a:t>Index</a:t>
            </a:r>
            <a:r>
              <a:rPr lang="en-US" sz="2400" dirty="0"/>
              <a:t>: points us to the correct “row” (called a set in this case)</a:t>
            </a:r>
          </a:p>
          <a:p>
            <a:r>
              <a:rPr lang="en-US" sz="2800" dirty="0"/>
              <a:t>So what’s the difference?</a:t>
            </a:r>
          </a:p>
          <a:p>
            <a:pPr lvl="1"/>
            <a:r>
              <a:rPr lang="en-US" sz="2400" dirty="0"/>
              <a:t>each set contains multiple blocks</a:t>
            </a:r>
          </a:p>
          <a:p>
            <a:pPr lvl="1"/>
            <a:r>
              <a:rPr lang="en-US" sz="2400" dirty="0"/>
              <a:t>once we’ve found correct set, must compare with all tags in that set to find our data</a:t>
            </a:r>
          </a:p>
          <a:p>
            <a:pPr lvl="1"/>
            <a:r>
              <a:rPr lang="en-US" sz="2400" dirty="0"/>
              <a:t>Size of $ is # of sets </a:t>
            </a:r>
            <a:r>
              <a:rPr lang="en-US" sz="2400" dirty="0">
                <a:solidFill>
                  <a:srgbClr val="FF0000"/>
                </a:solidFill>
              </a:rPr>
              <a:t>x</a:t>
            </a:r>
            <a:r>
              <a:rPr lang="en-US" sz="2400" dirty="0"/>
              <a:t> N blocks </a:t>
            </a:r>
            <a:r>
              <a:rPr lang="en-US" sz="2400" dirty="0">
                <a:solidFill>
                  <a:srgbClr val="FF0000"/>
                </a:solidFill>
              </a:rPr>
              <a:t>x</a:t>
            </a:r>
            <a:r>
              <a:rPr lang="en-US" sz="2400" dirty="0"/>
              <a:t> block size</a:t>
            </a:r>
          </a:p>
        </p:txBody>
      </p:sp>
    </p:spTree>
    <p:extLst>
      <p:ext uri="{BB962C8B-B14F-4D97-AF65-F5344CB8AC3E}">
        <p14:creationId xmlns:p14="http://schemas.microsoft.com/office/powerpoint/2010/main" val="3278297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setassociative_cache_organization"/>
          <p:cNvPicPr>
            <a:picLocks noGrp="1" noChangeAspect="1" noChangeArrowheads="1"/>
          </p:cNvPicPr>
          <p:nvPr>
            <p:ph idx="1"/>
          </p:nvPr>
        </p:nvPicPr>
        <p:blipFill>
          <a:blip r:embed="rId3"/>
          <a:srcRect l="3762" t="3099" r="5295" b="5283"/>
          <a:stretch>
            <a:fillRect/>
          </a:stretch>
        </p:blipFill>
        <p:spPr bwMode="auto">
          <a:xfrm>
            <a:off x="1739855" y="1187450"/>
            <a:ext cx="5664290" cy="5213350"/>
          </a:xfrm>
          <a:prstGeom prst="rect">
            <a:avLst/>
          </a:prstGeom>
          <a:noFill/>
        </p:spPr>
      </p:pic>
      <p:sp>
        <p:nvSpPr>
          <p:cNvPr id="2995202" name="Rectangle 2"/>
          <p:cNvSpPr>
            <a:spLocks noGrp="1" noChangeArrowheads="1"/>
          </p:cNvSpPr>
          <p:nvPr>
            <p:ph type="title"/>
          </p:nvPr>
        </p:nvSpPr>
        <p:spPr>
          <a:xfrm>
            <a:off x="685800" y="330200"/>
            <a:ext cx="8036169" cy="857250"/>
          </a:xfrm>
        </p:spPr>
        <p:txBody>
          <a:bodyPr/>
          <a:lstStyle/>
          <a:p>
            <a:r>
              <a:rPr lang="en-US"/>
              <a:t>4-Way Set Associative Cache Circuit</a:t>
            </a:r>
          </a:p>
        </p:txBody>
      </p:sp>
      <p:sp>
        <p:nvSpPr>
          <p:cNvPr id="2995204" name="Text Box 4"/>
          <p:cNvSpPr txBox="1">
            <a:spLocks noChangeArrowheads="1"/>
          </p:cNvSpPr>
          <p:nvPr/>
        </p:nvSpPr>
        <p:spPr bwMode="auto">
          <a:xfrm>
            <a:off x="3358123" y="1720850"/>
            <a:ext cx="470000" cy="338554"/>
          </a:xfrm>
          <a:prstGeom prst="rect">
            <a:avLst/>
          </a:prstGeom>
          <a:noFill/>
          <a:ln w="12700">
            <a:noFill/>
            <a:miter lim="800000"/>
            <a:headEnd/>
            <a:tailEnd/>
          </a:ln>
          <a:effectLst/>
        </p:spPr>
        <p:txBody>
          <a:bodyPr wrap="none">
            <a:prstTxWarp prst="textNoShape">
              <a:avLst/>
            </a:prstTxWarp>
            <a:spAutoFit/>
          </a:bodyPr>
          <a:lstStyle/>
          <a:p>
            <a:r>
              <a:rPr lang="en-US" dirty="0">
                <a:solidFill>
                  <a:schemeClr val="accent2"/>
                </a:solidFill>
              </a:rPr>
              <a:t>tag</a:t>
            </a:r>
          </a:p>
        </p:txBody>
      </p:sp>
      <p:sp>
        <p:nvSpPr>
          <p:cNvPr id="2995205" name="Text Box 5"/>
          <p:cNvSpPr txBox="1">
            <a:spLocks noChangeArrowheads="1"/>
          </p:cNvSpPr>
          <p:nvPr/>
        </p:nvSpPr>
        <p:spPr bwMode="auto">
          <a:xfrm>
            <a:off x="4054465" y="1949450"/>
            <a:ext cx="673582" cy="338554"/>
          </a:xfrm>
          <a:prstGeom prst="rect">
            <a:avLst/>
          </a:prstGeom>
          <a:noFill/>
          <a:ln w="12700">
            <a:noFill/>
            <a:miter lim="800000"/>
            <a:headEnd/>
            <a:tailEnd/>
          </a:ln>
          <a:effectLst/>
        </p:spPr>
        <p:txBody>
          <a:bodyPr wrap="none">
            <a:prstTxWarp prst="textNoShape">
              <a:avLst/>
            </a:prstTxWarp>
            <a:spAutoFit/>
          </a:bodyPr>
          <a:lstStyle/>
          <a:p>
            <a:r>
              <a:rPr lang="en-US" dirty="0">
                <a:solidFill>
                  <a:schemeClr val="accent4"/>
                </a:solidFill>
              </a:rPr>
              <a:t>index</a:t>
            </a:r>
          </a:p>
        </p:txBody>
      </p:sp>
      <p:sp>
        <p:nvSpPr>
          <p:cNvPr id="6" name="Text Box 4">
            <a:extLst>
              <a:ext uri="{FF2B5EF4-FFF2-40B4-BE49-F238E27FC236}">
                <a16:creationId xmlns="" xmlns:a16="http://schemas.microsoft.com/office/drawing/2014/main" id="{A17A86D5-F266-924C-8A5B-E9A5128BCBAE}"/>
              </a:ext>
            </a:extLst>
          </p:cNvPr>
          <p:cNvSpPr txBox="1">
            <a:spLocks noChangeArrowheads="1"/>
          </p:cNvSpPr>
          <p:nvPr/>
        </p:nvSpPr>
        <p:spPr bwMode="auto">
          <a:xfrm>
            <a:off x="1969477" y="6400800"/>
            <a:ext cx="3135923" cy="369332"/>
          </a:xfrm>
          <a:prstGeom prst="rect">
            <a:avLst/>
          </a:prstGeom>
          <a:noFill/>
          <a:ln w="12700">
            <a:noFill/>
            <a:miter lim="800000"/>
            <a:headEnd/>
            <a:tailEnd/>
          </a:ln>
          <a:effectLst/>
        </p:spPr>
        <p:txBody>
          <a:bodyPr wrap="square">
            <a:prstTxWarp prst="textNoShape">
              <a:avLst/>
            </a:prstTxWarp>
            <a:spAutoFit/>
          </a:bodyPr>
          <a:lstStyle/>
          <a:p>
            <a:r>
              <a:rPr lang="en-US" sz="1800" b="1" dirty="0">
                <a:solidFill>
                  <a:schemeClr val="tx1"/>
                </a:solidFill>
              </a:rPr>
              <a:t>“One Hot” Encoding</a:t>
            </a:r>
          </a:p>
        </p:txBody>
      </p:sp>
      <p:sp>
        <p:nvSpPr>
          <p:cNvPr id="7" name="Line 7">
            <a:extLst>
              <a:ext uri="{FF2B5EF4-FFF2-40B4-BE49-F238E27FC236}">
                <a16:creationId xmlns="" xmlns:a16="http://schemas.microsoft.com/office/drawing/2014/main" id="{C86F7705-7084-7C4C-ADE4-5910F4BAF916}"/>
              </a:ext>
            </a:extLst>
          </p:cNvPr>
          <p:cNvSpPr>
            <a:spLocks noChangeShapeType="1"/>
          </p:cNvSpPr>
          <p:nvPr/>
        </p:nvSpPr>
        <p:spPr bwMode="auto">
          <a:xfrm flipV="1">
            <a:off x="4149970" y="5943602"/>
            <a:ext cx="1055077" cy="676035"/>
          </a:xfrm>
          <a:prstGeom prst="line">
            <a:avLst/>
          </a:prstGeom>
          <a:noFill/>
          <a:ln w="19050">
            <a:solidFill>
              <a:schemeClr val="bg1"/>
            </a:solidFill>
            <a:round/>
            <a:headEnd/>
            <a:tailEnd type="triangle" w="med" len="me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3019385647"/>
      </p:ext>
    </p:extLst>
  </p:cSld>
  <p:clrMapOvr>
    <a:masterClrMapping/>
  </p:clrMapOvr>
  <p:transition spd="slow">
    <p:split orient="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7250" name="Rectangle 2"/>
          <p:cNvSpPr>
            <a:spLocks noGrp="1" noChangeArrowheads="1"/>
          </p:cNvSpPr>
          <p:nvPr>
            <p:ph type="title"/>
          </p:nvPr>
        </p:nvSpPr>
        <p:spPr>
          <a:xfrm>
            <a:off x="562708" y="330200"/>
            <a:ext cx="7416312" cy="863600"/>
          </a:xfrm>
        </p:spPr>
        <p:txBody>
          <a:bodyPr/>
          <a:lstStyle/>
          <a:p>
            <a:r>
              <a:rPr lang="en-US"/>
              <a:t>Block Replacement Policy</a:t>
            </a:r>
          </a:p>
        </p:txBody>
      </p:sp>
      <p:sp>
        <p:nvSpPr>
          <p:cNvPr id="2997251" name="Rectangle 3"/>
          <p:cNvSpPr>
            <a:spLocks noGrp="1" noChangeArrowheads="1"/>
          </p:cNvSpPr>
          <p:nvPr>
            <p:ph type="body" idx="1"/>
          </p:nvPr>
        </p:nvSpPr>
        <p:spPr>
          <a:xfrm>
            <a:off x="698500" y="1193800"/>
            <a:ext cx="8216900" cy="4927600"/>
          </a:xfrm>
        </p:spPr>
        <p:txBody>
          <a:bodyPr/>
          <a:lstStyle/>
          <a:p>
            <a:r>
              <a:rPr lang="en-US" dirty="0"/>
              <a:t>Direct-Mapped Cache</a:t>
            </a:r>
          </a:p>
          <a:p>
            <a:pPr lvl="1"/>
            <a:r>
              <a:rPr lang="en-US" sz="2000" dirty="0">
                <a:solidFill>
                  <a:srgbClr val="0332B7"/>
                </a:solidFill>
              </a:rPr>
              <a:t>index completely specifies position which position a </a:t>
            </a:r>
            <a:r>
              <a:rPr lang="en-US" sz="2000" b="1" i="1" dirty="0">
                <a:solidFill>
                  <a:srgbClr val="0332B7"/>
                </a:solidFill>
              </a:rPr>
              <a:t>block</a:t>
            </a:r>
            <a:r>
              <a:rPr lang="en-US" sz="2000" dirty="0">
                <a:solidFill>
                  <a:srgbClr val="0332B7"/>
                </a:solidFill>
              </a:rPr>
              <a:t> can go in on a miss</a:t>
            </a:r>
          </a:p>
          <a:p>
            <a:r>
              <a:rPr lang="en-US" dirty="0"/>
              <a:t>N-Way Set Assoc</a:t>
            </a:r>
          </a:p>
          <a:p>
            <a:pPr lvl="1"/>
            <a:r>
              <a:rPr lang="en-US" sz="2000" dirty="0">
                <a:solidFill>
                  <a:srgbClr val="0332B7"/>
                </a:solidFill>
              </a:rPr>
              <a:t>index specifies a </a:t>
            </a:r>
            <a:r>
              <a:rPr lang="en-US" sz="2000" b="1" i="1" dirty="0">
                <a:solidFill>
                  <a:srgbClr val="0332B7"/>
                </a:solidFill>
              </a:rPr>
              <a:t>set</a:t>
            </a:r>
            <a:r>
              <a:rPr lang="en-US" sz="2000" dirty="0">
                <a:solidFill>
                  <a:srgbClr val="0332B7"/>
                </a:solidFill>
              </a:rPr>
              <a:t>, but block can occupy any position within the set on a miss</a:t>
            </a:r>
          </a:p>
          <a:p>
            <a:r>
              <a:rPr lang="en-US" dirty="0"/>
              <a:t>Fully Associative</a:t>
            </a:r>
          </a:p>
          <a:p>
            <a:pPr lvl="1"/>
            <a:r>
              <a:rPr lang="en-US" sz="2000" dirty="0">
                <a:solidFill>
                  <a:srgbClr val="0332B7"/>
                </a:solidFill>
              </a:rPr>
              <a:t>block can be written into </a:t>
            </a:r>
            <a:r>
              <a:rPr lang="en-US" sz="2000" b="1" i="1" dirty="0">
                <a:solidFill>
                  <a:srgbClr val="0332B7"/>
                </a:solidFill>
              </a:rPr>
              <a:t>any</a:t>
            </a:r>
            <a:r>
              <a:rPr lang="en-US" sz="2000" dirty="0">
                <a:solidFill>
                  <a:srgbClr val="0332B7"/>
                </a:solidFill>
              </a:rPr>
              <a:t> position</a:t>
            </a:r>
          </a:p>
          <a:p>
            <a:r>
              <a:rPr lang="en-US" dirty="0">
                <a:solidFill>
                  <a:srgbClr val="0332B7"/>
                </a:solidFill>
              </a:rPr>
              <a:t>Question: </a:t>
            </a:r>
            <a:r>
              <a:rPr lang="en-US" dirty="0"/>
              <a:t>if we have the choice, where should we write an incoming block?</a:t>
            </a:r>
          </a:p>
          <a:p>
            <a:pPr lvl="1"/>
            <a:r>
              <a:rPr lang="en-US" sz="2000" dirty="0">
                <a:solidFill>
                  <a:srgbClr val="0332B7"/>
                </a:solidFill>
              </a:rPr>
              <a:t>If there’s a valid bit off, write new block into first invalid.</a:t>
            </a:r>
          </a:p>
          <a:p>
            <a:pPr lvl="1"/>
            <a:r>
              <a:rPr lang="en-US" sz="2000" dirty="0">
                <a:solidFill>
                  <a:srgbClr val="0332B7"/>
                </a:solidFill>
              </a:rPr>
              <a:t>If all are valid, pick a </a:t>
            </a:r>
            <a:r>
              <a:rPr lang="en-US" sz="2000" dirty="0">
                <a:solidFill>
                  <a:schemeClr val="accent2"/>
                </a:solidFill>
              </a:rPr>
              <a:t>replacement policy</a:t>
            </a:r>
            <a:endParaRPr lang="en-US" sz="2000" dirty="0"/>
          </a:p>
          <a:p>
            <a:pPr lvl="2"/>
            <a:r>
              <a:rPr lang="en-US" dirty="0"/>
              <a:t> rule for which block gets “cached out” on a miss.</a:t>
            </a:r>
          </a:p>
        </p:txBody>
      </p:sp>
    </p:spTree>
    <p:extLst>
      <p:ext uri="{BB962C8B-B14F-4D97-AF65-F5344CB8AC3E}">
        <p14:creationId xmlns:p14="http://schemas.microsoft.com/office/powerpoint/2010/main" val="2604013778"/>
      </p:ext>
    </p:extLst>
  </p:cSld>
  <p:clrMapOvr>
    <a:masterClrMapping/>
  </p:clrMapOvr>
  <p:transition spd="slow">
    <p:split orient="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9298" name="Rectangle 2"/>
          <p:cNvSpPr>
            <a:spLocks noGrp="1" noChangeArrowheads="1"/>
          </p:cNvSpPr>
          <p:nvPr>
            <p:ph type="title"/>
          </p:nvPr>
        </p:nvSpPr>
        <p:spPr/>
        <p:txBody>
          <a:bodyPr/>
          <a:lstStyle/>
          <a:p>
            <a:r>
              <a:rPr lang="en-US" dirty="0"/>
              <a:t>Block Replacement Policy</a:t>
            </a:r>
          </a:p>
        </p:txBody>
      </p:sp>
      <p:sp>
        <p:nvSpPr>
          <p:cNvPr id="2999299" name="Rectangle 3"/>
          <p:cNvSpPr>
            <a:spLocks noGrp="1" noChangeArrowheads="1"/>
          </p:cNvSpPr>
          <p:nvPr>
            <p:ph type="body" idx="1"/>
          </p:nvPr>
        </p:nvSpPr>
        <p:spPr>
          <a:xfrm>
            <a:off x="457200" y="1219200"/>
            <a:ext cx="8305800" cy="4927600"/>
          </a:xfrm>
        </p:spPr>
        <p:txBody>
          <a:bodyPr/>
          <a:lstStyle/>
          <a:p>
            <a:r>
              <a:rPr lang="en-US" dirty="0"/>
              <a:t>LRU (Least Recently Used</a:t>
            </a:r>
            <a:r>
              <a:rPr lang="en-US" dirty="0" smtClean="0"/>
              <a:t>)</a:t>
            </a:r>
            <a:r>
              <a:rPr lang="zh-CN" altLang="en-US" b="1" i="1" dirty="0"/>
              <a:t>最近最少使用</a:t>
            </a:r>
            <a:endParaRPr lang="en-US" b="1" i="1" dirty="0"/>
          </a:p>
          <a:p>
            <a:pPr lvl="1"/>
            <a:r>
              <a:rPr lang="en-US" sz="2000" b="1" i="1" dirty="0"/>
              <a:t>Idea</a:t>
            </a:r>
            <a:r>
              <a:rPr lang="en-US" sz="2000" dirty="0"/>
              <a:t>: </a:t>
            </a:r>
            <a:r>
              <a:rPr lang="en-US" sz="2000" dirty="0">
                <a:solidFill>
                  <a:srgbClr val="0332B7"/>
                </a:solidFill>
              </a:rPr>
              <a:t>cache out block which has been accessed (read or write) least recently</a:t>
            </a:r>
          </a:p>
          <a:p>
            <a:pPr lvl="1"/>
            <a:r>
              <a:rPr lang="en-US" sz="2000" dirty="0">
                <a:solidFill>
                  <a:srgbClr val="C00000"/>
                </a:solidFill>
              </a:rPr>
              <a:t>Pro</a:t>
            </a:r>
            <a:r>
              <a:rPr lang="en-US" sz="2000" dirty="0"/>
              <a:t>: </a:t>
            </a:r>
            <a:r>
              <a:rPr lang="en-US" sz="2000" dirty="0">
                <a:solidFill>
                  <a:schemeClr val="accent2"/>
                </a:solidFill>
              </a:rPr>
              <a:t>temporal locality </a:t>
            </a:r>
            <a:r>
              <a:rPr lang="en-US" sz="2000" dirty="0">
                <a:sym typeface="Wingdings" pitchFamily="2" charset="2"/>
              </a:rPr>
              <a:t></a:t>
            </a:r>
            <a:r>
              <a:rPr lang="en-US" sz="2000" dirty="0"/>
              <a:t> recent past use implies likely future use: in fact, this is a very effective policy</a:t>
            </a:r>
          </a:p>
          <a:p>
            <a:pPr lvl="1"/>
            <a:r>
              <a:rPr lang="en-US" sz="2000" dirty="0">
                <a:solidFill>
                  <a:srgbClr val="C00000"/>
                </a:solidFill>
              </a:rPr>
              <a:t>Con</a:t>
            </a:r>
            <a:r>
              <a:rPr lang="en-US" sz="2000" dirty="0"/>
              <a:t>: with 2-way set assoc, easy to keep track (one LRU bit); with 4-way or greater, requires complicated hardware and much time to keep track of this</a:t>
            </a:r>
          </a:p>
          <a:p>
            <a:r>
              <a:rPr lang="en-US" dirty="0"/>
              <a:t>FIFO</a:t>
            </a:r>
          </a:p>
          <a:p>
            <a:pPr lvl="1"/>
            <a:r>
              <a:rPr lang="en-US" sz="2000" b="1" i="1" dirty="0"/>
              <a:t>Idea</a:t>
            </a:r>
            <a:r>
              <a:rPr lang="en-US" sz="2000" dirty="0"/>
              <a:t>: ignores accesses, just tracks initial order</a:t>
            </a:r>
          </a:p>
          <a:p>
            <a:r>
              <a:rPr lang="en-US" dirty="0"/>
              <a:t>Random</a:t>
            </a:r>
          </a:p>
          <a:p>
            <a:pPr lvl="1"/>
            <a:r>
              <a:rPr lang="en-US" sz="2000" dirty="0"/>
              <a:t>If low temporal locality of workload, works ok</a:t>
            </a:r>
          </a:p>
        </p:txBody>
      </p:sp>
    </p:spTree>
    <p:extLst>
      <p:ext uri="{BB962C8B-B14F-4D97-AF65-F5344CB8AC3E}">
        <p14:creationId xmlns:p14="http://schemas.microsoft.com/office/powerpoint/2010/main" val="1536016501"/>
      </p:ext>
    </p:extLst>
  </p:cSld>
  <p:clrMapOvr>
    <a:masterClrMapping/>
  </p:clrMapOvr>
  <p:transition spd="slow">
    <p:split orient="ver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7490" name="Rectangle 2"/>
          <p:cNvSpPr>
            <a:spLocks noGrp="1" noChangeArrowheads="1"/>
          </p:cNvSpPr>
          <p:nvPr>
            <p:ph type="title"/>
          </p:nvPr>
        </p:nvSpPr>
        <p:spPr>
          <a:xfrm>
            <a:off x="685800" y="330200"/>
            <a:ext cx="7696200" cy="863600"/>
          </a:xfrm>
        </p:spPr>
        <p:txBody>
          <a:bodyPr/>
          <a:lstStyle/>
          <a:p>
            <a:r>
              <a:rPr lang="en-US"/>
              <a:t>Improving Miss Penalty</a:t>
            </a:r>
          </a:p>
        </p:txBody>
      </p:sp>
      <p:sp>
        <p:nvSpPr>
          <p:cNvPr id="3007491" name="Rectangle 3"/>
          <p:cNvSpPr>
            <a:spLocks noGrp="1" noChangeArrowheads="1"/>
          </p:cNvSpPr>
          <p:nvPr>
            <p:ph type="body" idx="1"/>
          </p:nvPr>
        </p:nvSpPr>
        <p:spPr>
          <a:xfrm>
            <a:off x="685800" y="1193800"/>
            <a:ext cx="7696200" cy="5359400"/>
          </a:xfrm>
        </p:spPr>
        <p:txBody>
          <a:bodyPr/>
          <a:lstStyle/>
          <a:p>
            <a:r>
              <a:rPr lang="en-US" dirty="0"/>
              <a:t>When caches first became popular, Miss Penalty ~ 10 processor clock cycles</a:t>
            </a:r>
          </a:p>
          <a:p>
            <a:r>
              <a:rPr lang="en-US" dirty="0"/>
              <a:t>Today 2.4 GHz Processor (0.4 ns per clock cycle) and 80 ns to go to DRAM </a:t>
            </a:r>
            <a:br>
              <a:rPr lang="en-US" dirty="0"/>
            </a:br>
            <a:r>
              <a:rPr lang="en-US" dirty="0"/>
              <a:t> 200 processor clock cycles!</a:t>
            </a:r>
          </a:p>
        </p:txBody>
      </p:sp>
      <p:sp>
        <p:nvSpPr>
          <p:cNvPr id="3007492" name="Text Box 4"/>
          <p:cNvSpPr txBox="1">
            <a:spLocks noChangeArrowheads="1"/>
          </p:cNvSpPr>
          <p:nvPr/>
        </p:nvSpPr>
        <p:spPr bwMode="auto">
          <a:xfrm>
            <a:off x="1961681" y="4106863"/>
            <a:ext cx="712054" cy="400110"/>
          </a:xfrm>
          <a:prstGeom prst="rect">
            <a:avLst/>
          </a:prstGeom>
          <a:noFill/>
          <a:ln w="12700">
            <a:noFill/>
            <a:miter lim="800000"/>
            <a:headEnd/>
            <a:tailEnd/>
          </a:ln>
          <a:effectLst/>
        </p:spPr>
        <p:txBody>
          <a:bodyPr wrap="none">
            <a:prstTxWarp prst="textNoShape">
              <a:avLst/>
            </a:prstTxWarp>
            <a:spAutoFit/>
          </a:bodyPr>
          <a:lstStyle/>
          <a:p>
            <a:pPr algn="ctr"/>
            <a:r>
              <a:rPr lang="en-US" sz="2000" dirty="0">
                <a:solidFill>
                  <a:schemeClr val="tx1"/>
                </a:solidFill>
              </a:rPr>
              <a:t>Proc</a:t>
            </a:r>
          </a:p>
        </p:txBody>
      </p:sp>
      <p:sp>
        <p:nvSpPr>
          <p:cNvPr id="3007493" name="Rectangle 5"/>
          <p:cNvSpPr>
            <a:spLocks noChangeArrowheads="1"/>
          </p:cNvSpPr>
          <p:nvPr/>
        </p:nvSpPr>
        <p:spPr bwMode="auto">
          <a:xfrm>
            <a:off x="2031023" y="4057652"/>
            <a:ext cx="615462" cy="542925"/>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3007494" name="Rectangle 6"/>
          <p:cNvSpPr>
            <a:spLocks noChangeArrowheads="1"/>
          </p:cNvSpPr>
          <p:nvPr/>
        </p:nvSpPr>
        <p:spPr bwMode="auto">
          <a:xfrm>
            <a:off x="3311547" y="3545371"/>
            <a:ext cx="2725615" cy="169545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endParaRPr lang="en-US" sz="2000"/>
          </a:p>
        </p:txBody>
      </p:sp>
      <p:sp>
        <p:nvSpPr>
          <p:cNvPr id="3007495" name="Line 7"/>
          <p:cNvSpPr>
            <a:spLocks noChangeShapeType="1"/>
          </p:cNvSpPr>
          <p:nvPr/>
        </p:nvSpPr>
        <p:spPr bwMode="auto">
          <a:xfrm>
            <a:off x="2611315" y="4333877"/>
            <a:ext cx="685800" cy="9525"/>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a:p>
        </p:txBody>
      </p:sp>
      <p:grpSp>
        <p:nvGrpSpPr>
          <p:cNvPr id="2" name="Group 8"/>
          <p:cNvGrpSpPr>
            <a:grpSpLocks/>
          </p:cNvGrpSpPr>
          <p:nvPr/>
        </p:nvGrpSpPr>
        <p:grpSpPr bwMode="auto">
          <a:xfrm>
            <a:off x="4220308" y="3776664"/>
            <a:ext cx="1547446" cy="1133475"/>
            <a:chOff x="3984" y="3222"/>
            <a:chExt cx="1056" cy="714"/>
          </a:xfrm>
        </p:grpSpPr>
        <p:sp>
          <p:nvSpPr>
            <p:cNvPr id="3007497" name="Rectangle 9"/>
            <p:cNvSpPr>
              <a:spLocks noChangeArrowheads="1"/>
            </p:cNvSpPr>
            <p:nvPr/>
          </p:nvSpPr>
          <p:spPr bwMode="auto">
            <a:xfrm>
              <a:off x="3984" y="3300"/>
              <a:ext cx="390" cy="480"/>
            </a:xfrm>
            <a:prstGeom prst="rect">
              <a:avLst/>
            </a:prstGeom>
            <a:noFill/>
            <a:ln w="28575">
              <a:solidFill>
                <a:schemeClr val="hlink"/>
              </a:solidFill>
              <a:miter lim="800000"/>
              <a:headEnd/>
              <a:tailEnd/>
            </a:ln>
            <a:effectLst/>
          </p:spPr>
          <p:txBody>
            <a:bodyPr wrap="none" anchor="ctr">
              <a:prstTxWarp prst="textNoShape">
                <a:avLst/>
              </a:prstTxWarp>
            </a:bodyPr>
            <a:lstStyle/>
            <a:p>
              <a:endParaRPr lang="en-US"/>
            </a:p>
          </p:txBody>
        </p:sp>
        <p:sp>
          <p:nvSpPr>
            <p:cNvPr id="3007498" name="Text Box 10"/>
            <p:cNvSpPr txBox="1">
              <a:spLocks noChangeArrowheads="1"/>
            </p:cNvSpPr>
            <p:nvPr/>
          </p:nvSpPr>
          <p:spPr bwMode="auto">
            <a:xfrm>
              <a:off x="4066" y="3458"/>
              <a:ext cx="288" cy="252"/>
            </a:xfrm>
            <a:prstGeom prst="rect">
              <a:avLst/>
            </a:prstGeom>
            <a:noFill/>
            <a:ln w="28575">
              <a:noFill/>
              <a:miter lim="800000"/>
              <a:headEnd/>
              <a:tailEnd/>
            </a:ln>
            <a:effectLst/>
          </p:spPr>
          <p:txBody>
            <a:bodyPr wrap="none">
              <a:prstTxWarp prst="textNoShape">
                <a:avLst/>
              </a:prstTxWarp>
              <a:spAutoFit/>
            </a:bodyPr>
            <a:lstStyle/>
            <a:p>
              <a:r>
                <a:rPr lang="en-US" sz="2000" dirty="0">
                  <a:solidFill>
                    <a:schemeClr val="tx1"/>
                  </a:solidFill>
                </a:rPr>
                <a:t>$</a:t>
              </a:r>
              <a:r>
                <a:rPr lang="en-US" sz="2000" baseline="-25000" dirty="0">
                  <a:solidFill>
                    <a:schemeClr val="tx1"/>
                  </a:solidFill>
                </a:rPr>
                <a:t>2</a:t>
              </a:r>
              <a:endParaRPr lang="en-US" sz="2000" dirty="0">
                <a:solidFill>
                  <a:schemeClr val="tx1"/>
                </a:solidFill>
              </a:endParaRPr>
            </a:p>
          </p:txBody>
        </p:sp>
        <p:sp>
          <p:nvSpPr>
            <p:cNvPr id="3007499" name="Line 11"/>
            <p:cNvSpPr>
              <a:spLocks noChangeShapeType="1"/>
            </p:cNvSpPr>
            <p:nvPr/>
          </p:nvSpPr>
          <p:spPr bwMode="auto">
            <a:xfrm>
              <a:off x="3984" y="3390"/>
              <a:ext cx="384" cy="0"/>
            </a:xfrm>
            <a:prstGeom prst="line">
              <a:avLst/>
            </a:prstGeom>
            <a:noFill/>
            <a:ln w="28575">
              <a:solidFill>
                <a:schemeClr val="hlink"/>
              </a:solidFill>
              <a:round/>
              <a:headEnd/>
              <a:tailEnd/>
            </a:ln>
            <a:effectLst/>
          </p:spPr>
          <p:txBody>
            <a:bodyPr wrap="none" anchor="ctr">
              <a:prstTxWarp prst="textNoShape">
                <a:avLst/>
              </a:prstTxWarp>
            </a:bodyPr>
            <a:lstStyle/>
            <a:p>
              <a:endParaRPr lang="en-US"/>
            </a:p>
          </p:txBody>
        </p:sp>
        <p:sp>
          <p:nvSpPr>
            <p:cNvPr id="3007500" name="Line 12"/>
            <p:cNvSpPr>
              <a:spLocks noChangeShapeType="1"/>
            </p:cNvSpPr>
            <p:nvPr/>
          </p:nvSpPr>
          <p:spPr bwMode="auto">
            <a:xfrm>
              <a:off x="3984" y="3720"/>
              <a:ext cx="384" cy="0"/>
            </a:xfrm>
            <a:prstGeom prst="line">
              <a:avLst/>
            </a:prstGeom>
            <a:noFill/>
            <a:ln w="28575">
              <a:solidFill>
                <a:schemeClr val="hlink"/>
              </a:solidFill>
              <a:round/>
              <a:headEnd/>
              <a:tailEnd/>
            </a:ln>
            <a:effectLst/>
          </p:spPr>
          <p:txBody>
            <a:bodyPr wrap="none" anchor="ctr">
              <a:prstTxWarp prst="textNoShape">
                <a:avLst/>
              </a:prstTxWarp>
            </a:bodyPr>
            <a:lstStyle/>
            <a:p>
              <a:endParaRPr lang="en-US"/>
            </a:p>
          </p:txBody>
        </p:sp>
        <p:sp>
          <p:nvSpPr>
            <p:cNvPr id="3007501" name="Line 13"/>
            <p:cNvSpPr>
              <a:spLocks noChangeShapeType="1"/>
            </p:cNvSpPr>
            <p:nvPr/>
          </p:nvSpPr>
          <p:spPr bwMode="auto">
            <a:xfrm>
              <a:off x="4075" y="3310"/>
              <a:ext cx="0" cy="470"/>
            </a:xfrm>
            <a:prstGeom prst="line">
              <a:avLst/>
            </a:prstGeom>
            <a:noFill/>
            <a:ln w="28575">
              <a:solidFill>
                <a:schemeClr val="hlink"/>
              </a:solidFill>
              <a:round/>
              <a:headEnd/>
              <a:tailEnd/>
            </a:ln>
            <a:effectLst/>
          </p:spPr>
          <p:txBody>
            <a:bodyPr wrap="none" anchor="ctr">
              <a:prstTxWarp prst="textNoShape">
                <a:avLst/>
              </a:prstTxWarp>
            </a:bodyPr>
            <a:lstStyle/>
            <a:p>
              <a:endParaRPr lang="en-US"/>
            </a:p>
          </p:txBody>
        </p:sp>
        <p:sp>
          <p:nvSpPr>
            <p:cNvPr id="3007502" name="Rectangle 14"/>
            <p:cNvSpPr>
              <a:spLocks noChangeArrowheads="1"/>
            </p:cNvSpPr>
            <p:nvPr/>
          </p:nvSpPr>
          <p:spPr bwMode="auto">
            <a:xfrm>
              <a:off x="4554" y="3222"/>
              <a:ext cx="486" cy="714"/>
            </a:xfrm>
            <a:prstGeom prst="rect">
              <a:avLst/>
            </a:prstGeom>
            <a:noFill/>
            <a:ln w="28575">
              <a:solidFill>
                <a:schemeClr val="hlink"/>
              </a:solidFill>
              <a:miter lim="800000"/>
              <a:headEnd/>
              <a:tailEnd/>
            </a:ln>
            <a:effectLst/>
          </p:spPr>
          <p:txBody>
            <a:bodyPr wrap="none" anchor="ctr">
              <a:prstTxWarp prst="textNoShape">
                <a:avLst/>
              </a:prstTxWarp>
            </a:bodyPr>
            <a:lstStyle/>
            <a:p>
              <a:endParaRPr lang="en-US"/>
            </a:p>
          </p:txBody>
        </p:sp>
        <p:sp>
          <p:nvSpPr>
            <p:cNvPr id="3007503" name="Text Box 15"/>
            <p:cNvSpPr txBox="1">
              <a:spLocks noChangeArrowheads="1"/>
            </p:cNvSpPr>
            <p:nvPr/>
          </p:nvSpPr>
          <p:spPr bwMode="auto">
            <a:xfrm>
              <a:off x="4586" y="3277"/>
              <a:ext cx="336" cy="535"/>
            </a:xfrm>
            <a:prstGeom prst="rect">
              <a:avLst/>
            </a:prstGeom>
            <a:noFill/>
            <a:ln w="28575">
              <a:noFill/>
              <a:miter lim="800000"/>
              <a:headEnd/>
              <a:tailEnd/>
            </a:ln>
            <a:effectLst/>
          </p:spPr>
          <p:txBody>
            <a:bodyPr vert="eaVert" wrap="none">
              <a:prstTxWarp prst="textNoShape">
                <a:avLst/>
              </a:prstTxWarp>
              <a:spAutoFit/>
            </a:bodyPr>
            <a:lstStyle/>
            <a:p>
              <a:r>
                <a:rPr lang="en-US" sz="2000" dirty="0">
                  <a:solidFill>
                    <a:schemeClr val="tx1"/>
                  </a:solidFill>
                </a:rPr>
                <a:t>DRAM</a:t>
              </a:r>
            </a:p>
          </p:txBody>
        </p:sp>
        <p:sp>
          <p:nvSpPr>
            <p:cNvPr id="3007504" name="Line 16"/>
            <p:cNvSpPr>
              <a:spLocks noChangeShapeType="1"/>
            </p:cNvSpPr>
            <p:nvPr/>
          </p:nvSpPr>
          <p:spPr bwMode="auto">
            <a:xfrm>
              <a:off x="4374" y="3546"/>
              <a:ext cx="180" cy="0"/>
            </a:xfrm>
            <a:prstGeom prst="line">
              <a:avLst/>
            </a:prstGeom>
            <a:noFill/>
            <a:ln w="28575">
              <a:solidFill>
                <a:schemeClr val="hlink"/>
              </a:solidFill>
              <a:round/>
              <a:headEnd type="triangle" w="med" len="med"/>
              <a:tailEnd type="triangle" w="med" len="med"/>
            </a:ln>
            <a:effectLst/>
          </p:spPr>
          <p:txBody>
            <a:bodyPr wrap="none" anchor="ctr">
              <a:prstTxWarp prst="textNoShape">
                <a:avLst/>
              </a:prstTxWarp>
            </a:bodyPr>
            <a:lstStyle/>
            <a:p>
              <a:endParaRPr lang="en-US"/>
            </a:p>
          </p:txBody>
        </p:sp>
      </p:grpSp>
      <p:grpSp>
        <p:nvGrpSpPr>
          <p:cNvPr id="3" name="Group 17"/>
          <p:cNvGrpSpPr>
            <a:grpSpLocks/>
          </p:cNvGrpSpPr>
          <p:nvPr/>
        </p:nvGrpSpPr>
        <p:grpSpPr bwMode="auto">
          <a:xfrm>
            <a:off x="3437792" y="3648075"/>
            <a:ext cx="2461846" cy="1352550"/>
            <a:chOff x="2040" y="3156"/>
            <a:chExt cx="1680" cy="852"/>
          </a:xfrm>
        </p:grpSpPr>
        <p:sp>
          <p:nvSpPr>
            <p:cNvPr id="3007506" name="Rectangle 18"/>
            <p:cNvSpPr>
              <a:spLocks noChangeArrowheads="1"/>
            </p:cNvSpPr>
            <p:nvPr/>
          </p:nvSpPr>
          <p:spPr bwMode="auto">
            <a:xfrm>
              <a:off x="2040" y="3420"/>
              <a:ext cx="360" cy="288"/>
            </a:xfrm>
            <a:prstGeom prst="rect">
              <a:avLst/>
            </a:prstGeom>
            <a:noFill/>
            <a:ln w="12700">
              <a:solidFill>
                <a:schemeClr val="tx1"/>
              </a:solidFill>
              <a:miter lim="800000"/>
              <a:headEnd/>
              <a:tailEnd/>
            </a:ln>
            <a:effectLst/>
          </p:spPr>
          <p:txBody>
            <a:bodyPr wrap="none" anchor="ctr">
              <a:prstTxWarp prst="textNoShape">
                <a:avLst/>
              </a:prstTxWarp>
            </a:bodyPr>
            <a:lstStyle/>
            <a:p>
              <a:endParaRPr lang="en-US"/>
            </a:p>
          </p:txBody>
        </p:sp>
        <p:sp>
          <p:nvSpPr>
            <p:cNvPr id="3007507" name="Text Box 19"/>
            <p:cNvSpPr txBox="1">
              <a:spLocks noChangeArrowheads="1"/>
            </p:cNvSpPr>
            <p:nvPr/>
          </p:nvSpPr>
          <p:spPr bwMode="auto">
            <a:xfrm>
              <a:off x="2111" y="3439"/>
              <a:ext cx="223" cy="252"/>
            </a:xfrm>
            <a:prstGeom prst="rect">
              <a:avLst/>
            </a:prstGeom>
            <a:noFill/>
            <a:ln w="12700">
              <a:noFill/>
              <a:miter lim="800000"/>
              <a:headEnd/>
              <a:tailEnd/>
            </a:ln>
            <a:effectLst/>
          </p:spPr>
          <p:txBody>
            <a:bodyPr wrap="none">
              <a:prstTxWarp prst="textNoShape">
                <a:avLst/>
              </a:prstTxWarp>
              <a:spAutoFit/>
            </a:bodyPr>
            <a:lstStyle/>
            <a:p>
              <a:r>
                <a:rPr lang="en-US" sz="2000" dirty="0">
                  <a:solidFill>
                    <a:schemeClr val="tx1"/>
                  </a:solidFill>
                </a:rPr>
                <a:t>$</a:t>
              </a:r>
            </a:p>
          </p:txBody>
        </p:sp>
        <p:sp>
          <p:nvSpPr>
            <p:cNvPr id="3007508" name="Line 20"/>
            <p:cNvSpPr>
              <a:spLocks noChangeShapeType="1"/>
            </p:cNvSpPr>
            <p:nvPr/>
          </p:nvSpPr>
          <p:spPr bwMode="auto">
            <a:xfrm>
              <a:off x="2040" y="3474"/>
              <a:ext cx="354" cy="0"/>
            </a:xfrm>
            <a:prstGeom prst="line">
              <a:avLst/>
            </a:prstGeom>
            <a:noFill/>
            <a:ln w="12700">
              <a:solidFill>
                <a:schemeClr val="folHlink"/>
              </a:solidFill>
              <a:round/>
              <a:headEnd/>
              <a:tailEnd/>
            </a:ln>
            <a:effectLst/>
          </p:spPr>
          <p:txBody>
            <a:bodyPr wrap="none" anchor="ctr">
              <a:prstTxWarp prst="textNoShape">
                <a:avLst/>
              </a:prstTxWarp>
            </a:bodyPr>
            <a:lstStyle/>
            <a:p>
              <a:endParaRPr lang="en-US"/>
            </a:p>
          </p:txBody>
        </p:sp>
        <p:sp>
          <p:nvSpPr>
            <p:cNvPr id="3007509" name="Line 21"/>
            <p:cNvSpPr>
              <a:spLocks noChangeShapeType="1"/>
            </p:cNvSpPr>
            <p:nvPr/>
          </p:nvSpPr>
          <p:spPr bwMode="auto">
            <a:xfrm>
              <a:off x="2040" y="3672"/>
              <a:ext cx="354" cy="0"/>
            </a:xfrm>
            <a:prstGeom prst="line">
              <a:avLst/>
            </a:prstGeom>
            <a:noFill/>
            <a:ln w="12700">
              <a:solidFill>
                <a:schemeClr val="folHlink"/>
              </a:solidFill>
              <a:round/>
              <a:headEnd/>
              <a:tailEnd/>
            </a:ln>
            <a:effectLst/>
          </p:spPr>
          <p:txBody>
            <a:bodyPr wrap="none" anchor="ctr">
              <a:prstTxWarp prst="textNoShape">
                <a:avLst/>
              </a:prstTxWarp>
            </a:bodyPr>
            <a:lstStyle/>
            <a:p>
              <a:endParaRPr lang="en-US"/>
            </a:p>
          </p:txBody>
        </p:sp>
        <p:sp>
          <p:nvSpPr>
            <p:cNvPr id="3007510" name="Line 22"/>
            <p:cNvSpPr>
              <a:spLocks noChangeShapeType="1"/>
            </p:cNvSpPr>
            <p:nvPr/>
          </p:nvSpPr>
          <p:spPr bwMode="auto">
            <a:xfrm>
              <a:off x="2124" y="3426"/>
              <a:ext cx="0" cy="282"/>
            </a:xfrm>
            <a:prstGeom prst="line">
              <a:avLst/>
            </a:prstGeom>
            <a:noFill/>
            <a:ln w="12700">
              <a:solidFill>
                <a:schemeClr val="folHlink"/>
              </a:solidFill>
              <a:round/>
              <a:headEnd/>
              <a:tailEnd/>
            </a:ln>
            <a:effectLst/>
          </p:spPr>
          <p:txBody>
            <a:bodyPr wrap="none" anchor="ctr">
              <a:prstTxWarp prst="textNoShape">
                <a:avLst/>
              </a:prstTxWarp>
            </a:bodyPr>
            <a:lstStyle/>
            <a:p>
              <a:endParaRPr lang="en-US"/>
            </a:p>
          </p:txBody>
        </p:sp>
        <p:sp>
          <p:nvSpPr>
            <p:cNvPr id="3007511" name="Rectangle 23"/>
            <p:cNvSpPr>
              <a:spLocks noChangeArrowheads="1"/>
            </p:cNvSpPr>
            <p:nvPr/>
          </p:nvSpPr>
          <p:spPr bwMode="auto">
            <a:xfrm>
              <a:off x="2556" y="3156"/>
              <a:ext cx="1164" cy="852"/>
            </a:xfrm>
            <a:prstGeom prst="rect">
              <a:avLst/>
            </a:prstGeom>
            <a:noFill/>
            <a:ln w="28575">
              <a:solidFill>
                <a:schemeClr val="folHlink"/>
              </a:solidFill>
              <a:miter lim="800000"/>
              <a:headEnd/>
              <a:tailEnd/>
            </a:ln>
            <a:effectLst/>
          </p:spPr>
          <p:txBody>
            <a:bodyPr wrap="none" anchor="ctr">
              <a:prstTxWarp prst="textNoShape">
                <a:avLst/>
              </a:prstTxWarp>
            </a:bodyPr>
            <a:lstStyle/>
            <a:p>
              <a:endParaRPr lang="en-US"/>
            </a:p>
          </p:txBody>
        </p:sp>
        <p:sp>
          <p:nvSpPr>
            <p:cNvPr id="3007512" name="Line 24"/>
            <p:cNvSpPr>
              <a:spLocks noChangeShapeType="1"/>
            </p:cNvSpPr>
            <p:nvPr/>
          </p:nvSpPr>
          <p:spPr bwMode="auto">
            <a:xfrm>
              <a:off x="2394" y="3564"/>
              <a:ext cx="180" cy="0"/>
            </a:xfrm>
            <a:prstGeom prst="line">
              <a:avLst/>
            </a:prstGeom>
            <a:noFill/>
            <a:ln w="12700">
              <a:solidFill>
                <a:schemeClr val="folHlink"/>
              </a:solidFill>
              <a:round/>
              <a:headEnd type="triangle" w="med" len="med"/>
              <a:tailEnd type="triangle" w="med" len="med"/>
            </a:ln>
            <a:effectLst/>
          </p:spPr>
          <p:txBody>
            <a:bodyPr wrap="none" anchor="ctr">
              <a:prstTxWarp prst="textNoShape">
                <a:avLst/>
              </a:prstTxWarp>
            </a:bodyPr>
            <a:lstStyle/>
            <a:p>
              <a:endParaRPr lang="en-US"/>
            </a:p>
          </p:txBody>
        </p:sp>
      </p:grpSp>
      <p:sp>
        <p:nvSpPr>
          <p:cNvPr id="3007513" name="Text Box 25"/>
          <p:cNvSpPr txBox="1">
            <a:spLocks noChangeArrowheads="1"/>
          </p:cNvSpPr>
          <p:nvPr/>
        </p:nvSpPr>
        <p:spPr bwMode="auto">
          <a:xfrm>
            <a:off x="3284625" y="3516315"/>
            <a:ext cx="782587" cy="400110"/>
          </a:xfrm>
          <a:prstGeom prst="rect">
            <a:avLst/>
          </a:prstGeom>
          <a:noFill/>
          <a:ln w="12700">
            <a:noFill/>
            <a:miter lim="800000"/>
            <a:headEnd/>
            <a:tailEnd/>
          </a:ln>
          <a:effectLst/>
        </p:spPr>
        <p:txBody>
          <a:bodyPr wrap="none">
            <a:prstTxWarp prst="textNoShape">
              <a:avLst/>
            </a:prstTxWarp>
            <a:spAutoFit/>
          </a:bodyPr>
          <a:lstStyle/>
          <a:p>
            <a:r>
              <a:rPr lang="en-US" sz="2000" dirty="0">
                <a:solidFill>
                  <a:schemeClr val="tx1"/>
                </a:solidFill>
              </a:rPr>
              <a:t>MEM</a:t>
            </a:r>
          </a:p>
        </p:txBody>
      </p:sp>
      <p:sp>
        <p:nvSpPr>
          <p:cNvPr id="3007514" name="Text Box 26"/>
          <p:cNvSpPr txBox="1">
            <a:spLocks noChangeArrowheads="1"/>
          </p:cNvSpPr>
          <p:nvPr/>
        </p:nvSpPr>
        <p:spPr bwMode="auto">
          <a:xfrm>
            <a:off x="228600" y="5429250"/>
            <a:ext cx="8282355" cy="954107"/>
          </a:xfrm>
          <a:prstGeom prst="rect">
            <a:avLst/>
          </a:prstGeom>
          <a:noFill/>
          <a:ln w="12700">
            <a:noFill/>
            <a:miter lim="800000"/>
            <a:headEnd/>
            <a:tailEnd/>
          </a:ln>
          <a:effectLst/>
        </p:spPr>
        <p:txBody>
          <a:bodyPr wrap="square">
            <a:prstTxWarp prst="textNoShape">
              <a:avLst/>
            </a:prstTxWarp>
            <a:spAutoFit/>
          </a:bodyPr>
          <a:lstStyle/>
          <a:p>
            <a:pPr>
              <a:spcBef>
                <a:spcPct val="50000"/>
              </a:spcBef>
            </a:pPr>
            <a:r>
              <a:rPr lang="en-US" sz="2800" b="1" dirty="0">
                <a:solidFill>
                  <a:schemeClr val="tx1"/>
                </a:solidFill>
                <a:latin typeface="18 VAG Rounded Bold   07390"/>
              </a:rPr>
              <a:t>Solution: another cache between memory and the processor cache: </a:t>
            </a:r>
            <a:r>
              <a:rPr lang="en-US" sz="2800" b="1" u="sng" dirty="0">
                <a:solidFill>
                  <a:srgbClr val="0332B7"/>
                </a:solidFill>
                <a:latin typeface="18 VAG Rounded Bold   07390"/>
              </a:rPr>
              <a:t>Second Level (L2) Cache</a:t>
            </a:r>
            <a:endParaRPr lang="en-US" sz="2800" u="sng" dirty="0">
              <a:solidFill>
                <a:srgbClr val="0332B7"/>
              </a:solidFill>
              <a:latin typeface="18 VAG Rounded Bold   07390"/>
            </a:endParaRPr>
          </a:p>
        </p:txBody>
      </p:sp>
    </p:spTree>
    <p:extLst>
      <p:ext uri="{BB962C8B-B14F-4D97-AF65-F5344CB8AC3E}">
        <p14:creationId xmlns:p14="http://schemas.microsoft.com/office/powerpoint/2010/main" val="189572994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007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7514" grpId="0" autoUpdateAnimBg="0"/>
    </p:bldLst>
  </p:timing>
</p:sld>
</file>

<file path=ppt/theme/theme1.xml><?xml version="1.0" encoding="utf-8"?>
<a:theme xmlns:a="http://schemas.openxmlformats.org/drawingml/2006/main" name="Office Theme">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hlink"/>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hlink"/>
            </a:solidFill>
            <a:effectLst/>
            <a:latin typeface="Arial" pitchFamily="34" charset="0"/>
            <a:ea typeface="宋体" pitchFamily="2" charset="-122"/>
          </a:defRPr>
        </a:defPPr>
      </a:lstStyle>
    </a:lnDef>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1_CS252-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hlink"/>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hlink"/>
            </a:solidFill>
            <a:effectLst/>
            <a:latin typeface="Arial" pitchFamily="34" charset="0"/>
            <a:ea typeface="宋体" pitchFamily="2" charset="-122"/>
          </a:defRPr>
        </a:defPPr>
      </a:lstStyle>
    </a:lnDef>
  </a:objectDefaults>
  <a:extraClrSchemeLst>
    <a:extraClrScheme>
      <a:clrScheme name="1_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S252-template">
  <a:themeElements>
    <a:clrScheme name="2_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2_CS252-templat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hlink"/>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hlink"/>
            </a:solidFill>
            <a:effectLst/>
            <a:latin typeface="Arial" pitchFamily="34" charset="0"/>
            <a:ea typeface="宋体" pitchFamily="2" charset="-122"/>
          </a:defRPr>
        </a:defPPr>
      </a:lstStyle>
    </a:lnDef>
  </a:objectDefaults>
  <a:extraClrSchemeLst>
    <a:extraClrScheme>
      <a:clrScheme name="2_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CS252-template</Template>
  <TotalTime>369</TotalTime>
  <Pages>12</Pages>
  <Words>11857</Words>
  <Characters>0</Characters>
  <Application>Microsoft Office PowerPoint</Application>
  <DocSecurity>0</DocSecurity>
  <PresentationFormat>信纸(8.5x11 英寸)</PresentationFormat>
  <Lines>0</Lines>
  <Paragraphs>3019</Paragraphs>
  <Slides>179</Slides>
  <Notes>77</Notes>
  <HiddenSlides>0</HiddenSlides>
  <MMClips>0</MMClips>
  <ScaleCrop>false</ScaleCrop>
  <HeadingPairs>
    <vt:vector size="6" baseType="variant">
      <vt:variant>
        <vt:lpstr>主题</vt:lpstr>
      </vt:variant>
      <vt:variant>
        <vt:i4>3</vt:i4>
      </vt:variant>
      <vt:variant>
        <vt:lpstr>嵌入 OLE 服务器</vt:lpstr>
      </vt:variant>
      <vt:variant>
        <vt:i4>3</vt:i4>
      </vt:variant>
      <vt:variant>
        <vt:lpstr>幻灯片标题</vt:lpstr>
      </vt:variant>
      <vt:variant>
        <vt:i4>179</vt:i4>
      </vt:variant>
    </vt:vector>
  </HeadingPairs>
  <TitlesOfParts>
    <vt:vector size="185" baseType="lpstr">
      <vt:lpstr>Office Theme</vt:lpstr>
      <vt:lpstr>1_CS252-template</vt:lpstr>
      <vt:lpstr>2_CS252-template</vt:lpstr>
      <vt:lpstr>Image</vt:lpstr>
      <vt:lpstr>Equation</vt:lpstr>
      <vt:lpstr>Visio</vt:lpstr>
      <vt:lpstr>Computer Organization &amp; Design  计算机组成与设计</vt:lpstr>
      <vt:lpstr>Course Information</vt:lpstr>
      <vt:lpstr>Prerequisites预修课程</vt:lpstr>
      <vt:lpstr>Other Course Info</vt:lpstr>
      <vt:lpstr>Textbook Info</vt:lpstr>
      <vt:lpstr>Grading (Tentative)</vt:lpstr>
      <vt:lpstr>Lecture 15  Review</vt:lpstr>
      <vt:lpstr>Major Topics</vt:lpstr>
      <vt:lpstr>Why take this class?</vt:lpstr>
      <vt:lpstr>Topics of Study</vt:lpstr>
      <vt:lpstr>What is Computer Architecture?</vt:lpstr>
      <vt:lpstr>5 components of any Computer</vt:lpstr>
      <vt:lpstr>Abstraction Layers in Modern Systems</vt:lpstr>
      <vt:lpstr>Machine Structures</vt:lpstr>
      <vt:lpstr>Lecture 2  Introduction to RISC-V Assembly language: Arithmetic</vt:lpstr>
      <vt:lpstr>Aside: Registers are Inside the Processor</vt:lpstr>
      <vt:lpstr>And in Conclusion…</vt:lpstr>
      <vt:lpstr>Big Endian vs. Little Endian</vt:lpstr>
      <vt:lpstr>And in Conclusion…</vt:lpstr>
      <vt:lpstr>And in Conclusion…</vt:lpstr>
      <vt:lpstr>RV32 Memory Allocation</vt:lpstr>
      <vt:lpstr>And in Conclusion…</vt:lpstr>
      <vt:lpstr>Salient Features of MIPS I</vt:lpstr>
      <vt:lpstr>R-Format Instruction Layout</vt:lpstr>
      <vt:lpstr>All RV32 R-format instructions</vt:lpstr>
      <vt:lpstr>I-Format Instruction Layout</vt:lpstr>
      <vt:lpstr>All RV32 I-format Arithmetic Instructions</vt:lpstr>
      <vt:lpstr>All RV32 Load  Instructions</vt:lpstr>
      <vt:lpstr>S-Format Used for Stores</vt:lpstr>
      <vt:lpstr>All RV32 Store Instructions</vt:lpstr>
      <vt:lpstr>RISC-V B-Format for Branches</vt:lpstr>
      <vt:lpstr>RISC-V Immediate Encoding</vt:lpstr>
      <vt:lpstr>All RISC-V Branch Instructions</vt:lpstr>
      <vt:lpstr>U-Format for “Upper Immediate” Instructions</vt:lpstr>
      <vt:lpstr>J-Format for Jump Instructions</vt:lpstr>
      <vt:lpstr>JALR Instruction (I-Format)</vt:lpstr>
      <vt:lpstr>Summary of RISC-V Instruction Formats</vt:lpstr>
      <vt:lpstr>Complete RV32I ISA</vt:lpstr>
      <vt:lpstr>Lecture 4 Performance, Energy &amp; Compiler</vt:lpstr>
      <vt:lpstr>Computer Performance Metrics</vt:lpstr>
      <vt:lpstr>Performance = Execution Time</vt:lpstr>
      <vt:lpstr>Clock Cycles</vt:lpstr>
      <vt:lpstr>Performance and Execution Time</vt:lpstr>
      <vt:lpstr>Measuring Clock Cycles</vt:lpstr>
      <vt:lpstr>Using CPI</vt:lpstr>
      <vt:lpstr>Speedup</vt:lpstr>
      <vt:lpstr>Amdahl’s Law</vt:lpstr>
      <vt:lpstr>Procedure Call and Return</vt:lpstr>
      <vt:lpstr>Call and Return</vt:lpstr>
      <vt:lpstr>Lecture 5 RISC-V Datapath</vt:lpstr>
      <vt:lpstr>One-Instruction-Per-Cycle RISC-V Machine</vt:lpstr>
      <vt:lpstr>Basic Phases of Instruction Execution</vt:lpstr>
      <vt:lpstr>Recap: Complete RV32I ISA</vt:lpstr>
      <vt:lpstr>Complete RV32I Datapath!</vt:lpstr>
      <vt:lpstr>Recap</vt:lpstr>
      <vt:lpstr>Lecture 6 RISC-V Control</vt:lpstr>
      <vt:lpstr>Single-Cycle RV32I Datapath and Control</vt:lpstr>
      <vt:lpstr>ROM-based Control</vt:lpstr>
      <vt:lpstr>ROM Controller Implementation</vt:lpstr>
      <vt:lpstr>Lecture 7 RISC-V Pipeline</vt:lpstr>
      <vt:lpstr>Pipelining Lessons (1/2)</vt:lpstr>
      <vt:lpstr>Pipelining with RISC-V</vt:lpstr>
      <vt:lpstr>Sequential vs Simultaneous</vt:lpstr>
      <vt:lpstr>Each stage operates on different instruction</vt:lpstr>
      <vt:lpstr>Pipelining Hazards</vt:lpstr>
      <vt:lpstr>Structural Hazard: Memory Access</vt:lpstr>
      <vt:lpstr>Structural Hazards – Summary</vt:lpstr>
      <vt:lpstr>Data Hazard: ALU Result</vt:lpstr>
      <vt:lpstr>Solution 1: Stalling小隔间</vt:lpstr>
      <vt:lpstr>Solution 2: Forwarding转发</vt:lpstr>
      <vt:lpstr>Forwarding Path</vt:lpstr>
      <vt:lpstr>Control Hazards</vt:lpstr>
      <vt:lpstr>Increasing Processor Performance</vt:lpstr>
      <vt:lpstr>Lecture 8 Floating Point</vt:lpstr>
      <vt:lpstr>Floating Point Representation (1/2)</vt:lpstr>
      <vt:lpstr>IEEE 754 Floating Point Standard (1/3)</vt:lpstr>
      <vt:lpstr>IEEE 754 Floating Point Standard (3/3)</vt:lpstr>
      <vt:lpstr>Representation for ± ∞</vt:lpstr>
      <vt:lpstr>Special Numbers</vt:lpstr>
      <vt:lpstr>Conclusion</vt:lpstr>
      <vt:lpstr>Lecture 9 Memory System:   Cache</vt:lpstr>
      <vt:lpstr>Real Memory Reference Patterns</vt:lpstr>
      <vt:lpstr>Memory Reference Patterns</vt:lpstr>
      <vt:lpstr>Two predictable properties of memory references:局部性</vt:lpstr>
      <vt:lpstr>What to Do About Locality局部性</vt:lpstr>
      <vt:lpstr>Cache in a Computer</vt:lpstr>
      <vt:lpstr>Direct-Mapped Cache (1/4)</vt:lpstr>
      <vt:lpstr>One More Detail: Valid Bit</vt:lpstr>
      <vt:lpstr>Multiword-Block Direct-Mapped Cache</vt:lpstr>
      <vt:lpstr>Types of Cache Misses (1/2)</vt:lpstr>
      <vt:lpstr>Types of Cache Misses (2/2)</vt:lpstr>
      <vt:lpstr>Fully Associative Cache (1/3)</vt:lpstr>
      <vt:lpstr>Fully Associative Cache (2/3)</vt:lpstr>
      <vt:lpstr>Final Type of Cache Miss</vt:lpstr>
      <vt:lpstr>N-Way Set Associative关联Cache (1/3)</vt:lpstr>
      <vt:lpstr>4-Way Set Associative Cache Circuit</vt:lpstr>
      <vt:lpstr>Block Replacement Policy</vt:lpstr>
      <vt:lpstr>Block Replacement Policy</vt:lpstr>
      <vt:lpstr>Improving Miss Penalty</vt:lpstr>
      <vt:lpstr>Analyzing Multi-level cache hierarchy</vt:lpstr>
      <vt:lpstr>Example: with L2 cache</vt:lpstr>
      <vt:lpstr>Kilo, Mega, Giga, Tera, Peta, Exa, Zetta, Yotta</vt:lpstr>
      <vt:lpstr>Recap</vt:lpstr>
      <vt:lpstr>PowerPoint 演示文稿</vt:lpstr>
      <vt:lpstr>Cache Terminology</vt:lpstr>
      <vt:lpstr>Associative Cache Example</vt:lpstr>
      <vt:lpstr>A Typical Memory Hierarchy</vt:lpstr>
      <vt:lpstr>Direct-Mapped Cache</vt:lpstr>
      <vt:lpstr>2-Way Set-Associative Cache</vt:lpstr>
      <vt:lpstr>Fully Associative Cache</vt:lpstr>
      <vt:lpstr>Causes for Cache Misses</vt:lpstr>
      <vt:lpstr>PowerPoint 演示文稿</vt:lpstr>
      <vt:lpstr>Bare Machine原始机</vt:lpstr>
      <vt:lpstr>Dynamic Address Translation</vt:lpstr>
      <vt:lpstr>Motivation #1: Large Address Space for Each Executing Program</vt:lpstr>
      <vt:lpstr>Simple Base and Bound Translation</vt:lpstr>
      <vt:lpstr>Separate Areas for Program and Data</vt:lpstr>
      <vt:lpstr>Base and Bound约束Machine</vt:lpstr>
      <vt:lpstr>Paged Memory Systems</vt:lpstr>
      <vt:lpstr>Private Address Space per User</vt:lpstr>
      <vt:lpstr>Page Tables Live in Memory</vt:lpstr>
      <vt:lpstr>What Does the OS do?</vt:lpstr>
      <vt:lpstr>Supervisor Mode监管者模式</vt:lpstr>
      <vt:lpstr>Syscalls</vt:lpstr>
      <vt:lpstr>Multiprogramming</vt:lpstr>
      <vt:lpstr>Protection, Translation, Paging</vt:lpstr>
      <vt:lpstr>Virtual vs. Physical Addresses</vt:lpstr>
      <vt:lpstr>Paged Memory</vt:lpstr>
      <vt:lpstr>Paged Memory Address Translation</vt:lpstr>
      <vt:lpstr>Paged Table Storage in DRAM </vt:lpstr>
      <vt:lpstr>Memory Access</vt:lpstr>
      <vt:lpstr>Hierarchical Page Table</vt:lpstr>
      <vt:lpstr>Translation Lookaside Buffers (TLB转换快表)</vt:lpstr>
      <vt:lpstr>Where Are TLBs Located?</vt:lpstr>
      <vt:lpstr>Address Translation Using TLB</vt:lpstr>
      <vt:lpstr>VM-related Events in Pipeline</vt:lpstr>
      <vt:lpstr>Page-Based Virtual-Memory Machine  (Hardware Page-Table Walk)</vt:lpstr>
      <vt:lpstr>Address Translation:  putting it all together</vt:lpstr>
      <vt:lpstr>Impact of Paging on AMAT (1/2)</vt:lpstr>
      <vt:lpstr>Memory Mapped I/O</vt:lpstr>
      <vt:lpstr>Review: Typical x86 PC I/O System</vt:lpstr>
      <vt:lpstr>Increasing Bus Bandwidth</vt:lpstr>
      <vt:lpstr>Communication with the CPU</vt:lpstr>
      <vt:lpstr>I/O Interrupts</vt:lpstr>
      <vt:lpstr>Delegating授权委派I/O: DMA</vt:lpstr>
      <vt:lpstr>DMA &amp; Coherence一致性</vt:lpstr>
      <vt:lpstr>I/O Summary</vt:lpstr>
      <vt:lpstr>Lecture 11  Hardware Architectural  Support for Operating System</vt:lpstr>
      <vt:lpstr>Page-Based Virtual-Memory Machine (Hardware Page-Table Walk)</vt:lpstr>
      <vt:lpstr>Processes进程</vt:lpstr>
      <vt:lpstr>Supporting Concurrent Processes through Context Switching上下文切换</vt:lpstr>
      <vt:lpstr>HW Support for the OS</vt:lpstr>
      <vt:lpstr>Altering the Control Flow: System Calls</vt:lpstr>
      <vt:lpstr>Altering the Control Flow: Exception &amp; Interrupts</vt:lpstr>
      <vt:lpstr>Using Virtual Memory &amp; Exceptions: Page Sharing</vt:lpstr>
      <vt:lpstr>Lecture 11.2 SIMD-Parallel Data</vt:lpstr>
      <vt:lpstr>Back to RISC-V: Vector Extensions (Draft)</vt:lpstr>
      <vt:lpstr>Summary</vt:lpstr>
      <vt:lpstr>Lecture 12  Thread-Level Parallel Processing</vt:lpstr>
      <vt:lpstr>Machine Structures</vt:lpstr>
      <vt:lpstr>Multiprocessor Execution Model</vt:lpstr>
      <vt:lpstr>Multiprocessor Execution Model</vt:lpstr>
      <vt:lpstr>Threads</vt:lpstr>
      <vt:lpstr>Operating System Threads</vt:lpstr>
      <vt:lpstr>Hardware Assisted Software Multithreading</vt:lpstr>
      <vt:lpstr>TLP</vt:lpstr>
      <vt:lpstr>Parallel Programming Languages</vt:lpstr>
      <vt:lpstr>OpenMP Example</vt:lpstr>
      <vt:lpstr>Synchronization</vt:lpstr>
      <vt:lpstr>Locks</vt:lpstr>
      <vt:lpstr>Review: Data Races and Synchronization</vt:lpstr>
      <vt:lpstr>RISC-V Atomic Memory Operations (AMOs)</vt:lpstr>
      <vt:lpstr>Deadlock</vt:lpstr>
      <vt:lpstr>Shared Memory Multiprocessor (SMP)</vt:lpstr>
      <vt:lpstr>Shared Memory and Caches</vt:lpstr>
      <vt:lpstr>Keeping Multiple Caches Coherent</vt:lpstr>
      <vt:lpstr>Name of Common Cache Coherency Protocol: MOESI</vt:lpstr>
      <vt:lpstr>Remember The 3Cs?</vt:lpstr>
      <vt:lpstr>Acknowledgements</vt:lpstr>
    </vt:vector>
  </TitlesOfParts>
  <Company>UC Berkeley-EECS</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152  Computer Architecture  and Engineering  Lec 01 - Introduction</dc:title>
  <dc:creator>Krste Asanovic</dc:creator>
  <cp:lastModifiedBy>Administrator</cp:lastModifiedBy>
  <cp:revision>645</cp:revision>
  <cp:lastPrinted>2011-01-19T02:02:47Z</cp:lastPrinted>
  <dcterms:created xsi:type="dcterms:W3CDTF">2011-01-19T01:04:05Z</dcterms:created>
  <dcterms:modified xsi:type="dcterms:W3CDTF">2023-09-21T04:49:26Z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2052-6.6.0.2877</vt:lpwstr>
  </property>
</Properties>
</file>